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sldIdLst>
    <p:sldId id="266" r:id="rId2"/>
    <p:sldId id="267" r:id="rId3"/>
    <p:sldId id="269" r:id="rId4"/>
    <p:sldId id="297" r:id="rId5"/>
    <p:sldId id="298" r:id="rId6"/>
    <p:sldId id="299" r:id="rId7"/>
    <p:sldId id="300" r:id="rId8"/>
    <p:sldId id="288" r:id="rId9"/>
    <p:sldId id="296" r:id="rId10"/>
    <p:sldId id="293" r:id="rId11"/>
    <p:sldId id="292" r:id="rId12"/>
    <p:sldId id="295" r:id="rId13"/>
    <p:sldId id="301" r:id="rId14"/>
    <p:sldId id="287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538"/>
    <p:restoredTop sz="94614"/>
  </p:normalViewPr>
  <p:slideViewPr>
    <p:cSldViewPr snapToGrid="0" snapToObjects="1">
      <p:cViewPr varScale="1">
        <p:scale>
          <a:sx n="79" d="100"/>
          <a:sy n="79" d="100"/>
        </p:scale>
        <p:origin x="200" y="9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FFEF74-03A4-FA4D-94EC-6B89E0CA001C}" type="datetimeFigureOut">
              <a:rPr lang="en-US" smtClean="0"/>
              <a:t>5/14/19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2C1264-978F-FF47-8EF3-2F6626C4A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737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C1264-978F-FF47-8EF3-2F6626C4A5E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578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C1264-978F-FF47-8EF3-2F6626C4A5E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3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Public health, safety, unique characteristics, controversial, precedent, cumulative impacts,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C1264-978F-FF47-8EF3-2F6626C4A5E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9390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Rules, RMPs, programmatic decisions, controversial issues, mining, </a:t>
            </a:r>
          </a:p>
          <a:p>
            <a:r>
              <a:rPr lang="en-US" dirty="0"/>
              <a:t>Cumulative impacts – federal, state, or private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C1264-978F-FF47-8EF3-2F6626C4A5E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5620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Some oil and gas leasing, livestock grazing, some funding, permit approval</a:t>
            </a:r>
          </a:p>
          <a:p>
            <a:r>
              <a:rPr lang="en-US" dirty="0"/>
              <a:t>CE – personnel actions, salaries, some data collection, etc.	Some hazardous fuels and post-fire work excepted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C1264-978F-FF47-8EF3-2F6626C4A5E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5192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Forces agency to stop and think before acting.,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C1264-978F-FF47-8EF3-2F6626C4A5E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2815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Track, track, track</a:t>
            </a:r>
          </a:p>
          <a:p>
            <a:r>
              <a:rPr lang="en-US" dirty="0"/>
              <a:t>Meet deadline</a:t>
            </a:r>
          </a:p>
          <a:p>
            <a:r>
              <a:rPr lang="en-US" dirty="0"/>
              <a:t>Minimum 90 day waiting between DEIS and action, and 30 days between FEIS and action.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C1264-978F-FF47-8EF3-2F6626C4A5E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1933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82688" lvl="1" indent="-457200">
              <a:lnSpc>
                <a:spcPct val="140000"/>
              </a:lnSpc>
            </a:pPr>
            <a:r>
              <a:rPr lang="en-US" sz="3300" dirty="0">
                <a:latin typeface="Georgia"/>
                <a:cs typeface="Georgia"/>
              </a:rPr>
              <a:t>CE - agency regs</a:t>
            </a:r>
          </a:p>
          <a:p>
            <a:pPr marL="1182688" lvl="1" indent="-457200">
              <a:lnSpc>
                <a:spcPct val="140000"/>
              </a:lnSpc>
            </a:pPr>
            <a:r>
              <a:rPr lang="en-US" sz="3300" dirty="0">
                <a:latin typeface="Georgia"/>
                <a:cs typeface="Georgia"/>
              </a:rPr>
              <a:t>DNAs – rarely appropriate, something more than a few years old, or a programmatic EIS without a site-specific analysis</a:t>
            </a:r>
          </a:p>
          <a:p>
            <a:pPr marL="1182688" lvl="1" indent="-457200">
              <a:lnSpc>
                <a:spcPct val="140000"/>
              </a:lnSpc>
            </a:pPr>
            <a:r>
              <a:rPr lang="en-US" sz="3300" dirty="0">
                <a:latin typeface="Georgia"/>
                <a:cs typeface="Georgia"/>
              </a:rPr>
              <a:t>Read critically</a:t>
            </a:r>
          </a:p>
          <a:p>
            <a:pPr marL="1182688" lvl="1" indent="-457200">
              <a:lnSpc>
                <a:spcPct val="140000"/>
              </a:lnSpc>
            </a:pPr>
            <a:r>
              <a:rPr lang="en-US" sz="3300" dirty="0">
                <a:latin typeface="Georgia"/>
                <a:cs typeface="Georgia"/>
              </a:rPr>
              <a:t>Don’t get bogged down in verbiage or girth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C1264-978F-FF47-8EF3-2F6626C4A5E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3794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Purpose and need – agencies get significant latitude, but still worth identifying how narrow or pre-determined</a:t>
            </a:r>
          </a:p>
          <a:p>
            <a:r>
              <a:rPr lang="en-US" dirty="0"/>
              <a:t>Note – contractors may prepare EA/EIS for agency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C1264-978F-FF47-8EF3-2F6626C4A5E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9073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Common sense – no magic words, </a:t>
            </a:r>
          </a:p>
          <a:p>
            <a:r>
              <a:rPr lang="en-US" dirty="0"/>
              <a:t>Wildlife Services example – other agency criticism can be fatal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Georgia"/>
                <a:cs typeface="Georgia"/>
              </a:rPr>
              <a:t>Review specialist reports or other supporting documents disclosed with the EIS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C1264-978F-FF47-8EF3-2F6626C4A5E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314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5/14/19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5/14/19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5/14/19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5/14/19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5/14/19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5/14/19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616FA859-EFF6-0D4B-9A21-537B7AE180B6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lm.gov/programs/planning-and-nepa/what-informs-our-plans/nepa" TargetMode="Externa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eq.doe.gov/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1477989"/>
            <a:ext cx="7772400" cy="1379303"/>
          </a:xfrm>
        </p:spPr>
        <p:txBody>
          <a:bodyPr>
            <a:normAutofit/>
          </a:bodyPr>
          <a:lstStyle/>
          <a:p>
            <a:r>
              <a:rPr lang="en-US" sz="3000" b="1" dirty="0">
                <a:latin typeface="Georgia"/>
                <a:cs typeface="Georgia"/>
              </a:rPr>
              <a:t>The National Environmental </a:t>
            </a:r>
            <a:br>
              <a:rPr lang="en-US" sz="3000" b="1" dirty="0">
                <a:latin typeface="Georgia"/>
                <a:cs typeface="Georgia"/>
              </a:rPr>
            </a:br>
            <a:r>
              <a:rPr lang="en-US" sz="3000" b="1" dirty="0">
                <a:latin typeface="Georgia"/>
                <a:cs typeface="Georgia"/>
              </a:rPr>
              <a:t>Policy Act: 101</a:t>
            </a:r>
            <a:endParaRPr lang="en-US" sz="3000" dirty="0">
              <a:latin typeface="Georgia"/>
              <a:cs typeface="Georgia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22921" y="3459044"/>
            <a:ext cx="6498159" cy="916641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>
                <a:solidFill>
                  <a:schemeClr val="tx1"/>
                </a:solidFill>
                <a:latin typeface="Georgia"/>
                <a:cs typeface="Georgia"/>
              </a:rPr>
              <a:t>Lizzy Potter</a:t>
            </a:r>
          </a:p>
          <a:p>
            <a:r>
              <a:rPr lang="en-US" sz="2000" dirty="0">
                <a:solidFill>
                  <a:schemeClr val="tx1"/>
                </a:solidFill>
                <a:latin typeface="Georgia"/>
                <a:cs typeface="Georgia"/>
              </a:rPr>
              <a:t>Advocates for the West, Inc.</a:t>
            </a:r>
          </a:p>
          <a:p>
            <a:r>
              <a:rPr lang="en-US" sz="2000" dirty="0">
                <a:solidFill>
                  <a:schemeClr val="tx1"/>
                </a:solidFill>
                <a:latin typeface="Georgia"/>
                <a:cs typeface="Georgia"/>
              </a:rPr>
              <a:t>Boise-Portland-D.C.</a:t>
            </a:r>
          </a:p>
        </p:txBody>
      </p:sp>
      <p:pic>
        <p:nvPicPr>
          <p:cNvPr id="4" name="Picture 3" descr="AW-logo2-cmyk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352" y="158737"/>
            <a:ext cx="5971567" cy="158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9326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368" y="76030"/>
            <a:ext cx="6529302" cy="66860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Georgia"/>
                <a:cs typeface="Georgia"/>
              </a:rPr>
              <a:t>Key Issues to Raise in Comments on an EA or EIS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8566"/>
            <a:ext cx="8229600" cy="4869354"/>
          </a:xfrm>
        </p:spPr>
        <p:txBody>
          <a:bodyPr>
            <a:noAutofit/>
          </a:bodyPr>
          <a:lstStyle/>
          <a:p>
            <a:pPr marL="846138" indent="-457200"/>
            <a:r>
              <a:rPr lang="en-US" sz="1800" b="1" dirty="0">
                <a:latin typeface="Georgia"/>
                <a:cs typeface="Georgia"/>
              </a:rPr>
              <a:t>Purpose and need  </a:t>
            </a:r>
            <a:r>
              <a:rPr lang="en-US" sz="1800" dirty="0">
                <a:latin typeface="Georgia"/>
                <a:cs typeface="Georgia"/>
              </a:rPr>
              <a:t>40 C.F.R. § 1502.13</a:t>
            </a:r>
          </a:p>
          <a:p>
            <a:pPr marL="846138" indent="-457200"/>
            <a:r>
              <a:rPr lang="en-US" sz="1800" b="1" dirty="0">
                <a:latin typeface="Georgia"/>
                <a:cs typeface="Georgia"/>
              </a:rPr>
              <a:t>Alternatives are the “heart”  </a:t>
            </a:r>
            <a:r>
              <a:rPr lang="en-US" sz="1800" dirty="0">
                <a:latin typeface="Georgia"/>
                <a:cs typeface="Georgia"/>
              </a:rPr>
              <a:t>40 C.F.R. § 1502.14</a:t>
            </a:r>
          </a:p>
          <a:p>
            <a:pPr marL="1182688" lvl="1" indent="-457200"/>
            <a:r>
              <a:rPr lang="en-US" sz="1800" dirty="0">
                <a:latin typeface="Georgia"/>
                <a:cs typeface="Georgia"/>
              </a:rPr>
              <a:t>Propose a citizen’s alternative</a:t>
            </a:r>
          </a:p>
          <a:p>
            <a:pPr marL="1182688" lvl="1" indent="-457200"/>
            <a:r>
              <a:rPr lang="en-US" sz="1800" dirty="0">
                <a:latin typeface="Georgia"/>
                <a:cs typeface="Georgia"/>
              </a:rPr>
              <a:t>A “reasonable range” should include no-action/status-quo </a:t>
            </a:r>
          </a:p>
          <a:p>
            <a:pPr marL="846138" indent="-457200"/>
            <a:r>
              <a:rPr lang="en-US" sz="1800" b="1" dirty="0">
                <a:latin typeface="Georgia"/>
                <a:cs typeface="Georgia"/>
              </a:rPr>
              <a:t>Affected environment </a:t>
            </a:r>
            <a:r>
              <a:rPr lang="en-US" sz="1800" dirty="0">
                <a:latin typeface="Georgia"/>
                <a:cs typeface="Georgia"/>
              </a:rPr>
              <a:t>40 C.F.R. § 1502.15</a:t>
            </a:r>
          </a:p>
          <a:p>
            <a:pPr marL="1182688" lvl="1" indent="-457200"/>
            <a:r>
              <a:rPr lang="en-US" sz="1800" dirty="0">
                <a:latin typeface="Georgia"/>
                <a:cs typeface="Georgia"/>
              </a:rPr>
              <a:t>Point out missing data about species, recreation, cultural resources, or other aspects of the environmental baseline</a:t>
            </a:r>
          </a:p>
          <a:p>
            <a:pPr marL="1182688" lvl="1" indent="-457200"/>
            <a:r>
              <a:rPr lang="en-US" sz="1800" dirty="0">
                <a:latin typeface="Georgia"/>
                <a:cs typeface="Georgia"/>
              </a:rPr>
              <a:t>Call the agency out on misrepresenting or excluding studies or data</a:t>
            </a:r>
          </a:p>
          <a:p>
            <a:pPr marL="1182688" lvl="1" indent="-457200"/>
            <a:r>
              <a:rPr lang="en-US" sz="1800" dirty="0">
                <a:latin typeface="Georgia"/>
                <a:cs typeface="Georgia"/>
              </a:rPr>
              <a:t>Did the agency include the entire area that may be affected?</a:t>
            </a:r>
          </a:p>
          <a:p>
            <a:pPr marL="846138" indent="-457200"/>
            <a:r>
              <a:rPr lang="en-US" sz="1800" b="1" dirty="0">
                <a:latin typeface="Georgia"/>
                <a:cs typeface="Georgia"/>
              </a:rPr>
              <a:t>Environmental impacts  </a:t>
            </a:r>
            <a:r>
              <a:rPr lang="en-US" sz="1800" dirty="0">
                <a:latin typeface="Georgia"/>
                <a:cs typeface="Georgia"/>
              </a:rPr>
              <a:t>40 C.F.R. § 1502.16</a:t>
            </a:r>
          </a:p>
          <a:p>
            <a:pPr marL="1182688" lvl="1" indent="-457200"/>
            <a:r>
              <a:rPr lang="en-US" sz="1800" dirty="0">
                <a:latin typeface="Georgia"/>
                <a:cs typeface="Georgia"/>
              </a:rPr>
              <a:t>Ignoring or poorly describing direct, indirect, &amp; cumulative impacts </a:t>
            </a:r>
          </a:p>
          <a:p>
            <a:pPr marL="1182688" lvl="1" indent="-457200"/>
            <a:r>
              <a:rPr lang="en-US" sz="1800" dirty="0">
                <a:latin typeface="Georgia"/>
                <a:cs typeface="Georgia"/>
              </a:rPr>
              <a:t>Conflicts with other laws or policies</a:t>
            </a:r>
          </a:p>
          <a:p>
            <a:pPr marL="1182688" lvl="1" indent="-457200"/>
            <a:r>
              <a:rPr lang="en-US" sz="1800" dirty="0">
                <a:latin typeface="Georgia"/>
                <a:cs typeface="Georgia"/>
              </a:rPr>
              <a:t>Sloppy or poor analysis</a:t>
            </a:r>
          </a:p>
        </p:txBody>
      </p:sp>
    </p:spTree>
    <p:extLst>
      <p:ext uri="{BB962C8B-B14F-4D97-AF65-F5344CB8AC3E}">
        <p14:creationId xmlns:p14="http://schemas.microsoft.com/office/powerpoint/2010/main" val="547806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368" y="76030"/>
            <a:ext cx="6529302" cy="66860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Georgia"/>
                <a:cs typeface="Georgia"/>
              </a:rPr>
              <a:t>Other Issues to Consider or Raise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8566"/>
            <a:ext cx="8229600" cy="4869354"/>
          </a:xfrm>
        </p:spPr>
        <p:txBody>
          <a:bodyPr>
            <a:noAutofit/>
          </a:bodyPr>
          <a:lstStyle/>
          <a:p>
            <a:pPr marL="846138" indent="-457200">
              <a:lnSpc>
                <a:spcPct val="120000"/>
              </a:lnSpc>
              <a:spcBef>
                <a:spcPts val="800"/>
              </a:spcBef>
            </a:pPr>
            <a:r>
              <a:rPr lang="en-US" sz="1700" b="1" dirty="0">
                <a:latin typeface="Georgia"/>
                <a:cs typeface="Georgia"/>
              </a:rPr>
              <a:t>Remind agency of other legal obligations </a:t>
            </a:r>
            <a:r>
              <a:rPr lang="en-US" sz="1700" dirty="0">
                <a:latin typeface="Georgia"/>
                <a:cs typeface="Georgia"/>
              </a:rPr>
              <a:t>– prevent undue degradation under FLPMA, follow duties under enabling legislation for special place, or protect objects in National Monument proclamation</a:t>
            </a:r>
          </a:p>
          <a:p>
            <a:pPr marL="846138" indent="-457200">
              <a:lnSpc>
                <a:spcPct val="120000"/>
              </a:lnSpc>
              <a:spcBef>
                <a:spcPts val="800"/>
              </a:spcBef>
            </a:pPr>
            <a:r>
              <a:rPr lang="en-US" sz="1700" b="1" dirty="0">
                <a:latin typeface="Georgia"/>
                <a:cs typeface="Georgia"/>
              </a:rPr>
              <a:t>Review documents that EA/EIS relies on </a:t>
            </a:r>
            <a:r>
              <a:rPr lang="en-US" sz="1700" dirty="0">
                <a:latin typeface="Georgia"/>
                <a:cs typeface="Georgia"/>
              </a:rPr>
              <a:t>– e.g., specialist reports</a:t>
            </a:r>
          </a:p>
          <a:p>
            <a:pPr marL="846138" indent="-457200">
              <a:lnSpc>
                <a:spcPct val="120000"/>
              </a:lnSpc>
              <a:spcBef>
                <a:spcPts val="800"/>
              </a:spcBef>
            </a:pPr>
            <a:r>
              <a:rPr lang="en-US" sz="1700" b="1" dirty="0">
                <a:latin typeface="Georgia"/>
                <a:cs typeface="Georgia"/>
              </a:rPr>
              <a:t>Make comments specific and include supporting docs. </a:t>
            </a:r>
            <a:r>
              <a:rPr lang="en-US" sz="1700" dirty="0">
                <a:latin typeface="Georgia"/>
                <a:cs typeface="Georgia"/>
              </a:rPr>
              <a:t>40 C.F.R. § 1503.3</a:t>
            </a:r>
          </a:p>
          <a:p>
            <a:pPr marL="846138" indent="-457200">
              <a:lnSpc>
                <a:spcPct val="120000"/>
              </a:lnSpc>
              <a:spcBef>
                <a:spcPts val="800"/>
              </a:spcBef>
            </a:pPr>
            <a:r>
              <a:rPr lang="en-US" sz="1700" b="1" dirty="0">
                <a:latin typeface="Georgia"/>
                <a:cs typeface="Georgia"/>
              </a:rPr>
              <a:t>Other agencies must comment </a:t>
            </a:r>
            <a:r>
              <a:rPr lang="en-US" sz="1700" dirty="0">
                <a:latin typeface="Georgia"/>
                <a:cs typeface="Georgia"/>
              </a:rPr>
              <a:t>if they have jurisdiction or expertise, 40 C.F.R. § 1503.2, so figure out what they said </a:t>
            </a:r>
          </a:p>
          <a:p>
            <a:pPr marL="846138" indent="-457200">
              <a:lnSpc>
                <a:spcPct val="120000"/>
              </a:lnSpc>
              <a:spcBef>
                <a:spcPts val="800"/>
              </a:spcBef>
            </a:pPr>
            <a:r>
              <a:rPr lang="en-US" sz="1700" b="1" dirty="0">
                <a:latin typeface="Georgia"/>
                <a:cs typeface="Georgia"/>
              </a:rPr>
              <a:t>Incorporation by reference </a:t>
            </a:r>
            <a:r>
              <a:rPr lang="en-US" sz="1700" dirty="0">
                <a:latin typeface="Georgia"/>
                <a:cs typeface="Georgia"/>
              </a:rPr>
              <a:t>OK if “it is reasonably available for inspection … within the time allowed for comment”. 40 C.F.R. § 1502.21.</a:t>
            </a:r>
          </a:p>
          <a:p>
            <a:pPr marL="846138" indent="-457200">
              <a:lnSpc>
                <a:spcPct val="120000"/>
              </a:lnSpc>
              <a:spcBef>
                <a:spcPts val="800"/>
              </a:spcBef>
            </a:pPr>
            <a:r>
              <a:rPr lang="en-US" sz="1700" b="1" dirty="0">
                <a:latin typeface="Georgia"/>
                <a:cs typeface="Georgia"/>
              </a:rPr>
              <a:t>Tiering</a:t>
            </a:r>
            <a:r>
              <a:rPr lang="en-US" sz="1700" dirty="0">
                <a:latin typeface="Georgia"/>
                <a:cs typeface="Georgia"/>
              </a:rPr>
              <a:t> to programmatic or broad EIS may be ok.  40 C.F.R. § 1502.17</a:t>
            </a:r>
          </a:p>
          <a:p>
            <a:pPr marL="846138" indent="-457200">
              <a:lnSpc>
                <a:spcPct val="120000"/>
              </a:lnSpc>
              <a:spcBef>
                <a:spcPts val="800"/>
              </a:spcBef>
            </a:pPr>
            <a:r>
              <a:rPr lang="en-US" sz="1700" b="1" dirty="0">
                <a:latin typeface="Georgia"/>
                <a:cs typeface="Georgia"/>
              </a:rPr>
              <a:t>Agency must insure the professional and scientific integrity</a:t>
            </a:r>
            <a:r>
              <a:rPr lang="en-US" sz="1700" dirty="0">
                <a:latin typeface="Georgia"/>
                <a:cs typeface="Georgia"/>
              </a:rPr>
              <a:t>, and identify its methodologies, and sources relied upon …. 40 C.F.R. § 1502.24</a:t>
            </a:r>
          </a:p>
        </p:txBody>
      </p:sp>
    </p:spTree>
    <p:extLst>
      <p:ext uri="{BB962C8B-B14F-4D97-AF65-F5344CB8AC3E}">
        <p14:creationId xmlns:p14="http://schemas.microsoft.com/office/powerpoint/2010/main" val="1227556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368" y="76030"/>
            <a:ext cx="6529302" cy="66860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Georgia"/>
                <a:cs typeface="Georgia"/>
              </a:rPr>
              <a:t>Using NEPA to Achieve Your Goals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8566"/>
            <a:ext cx="8229600" cy="4869354"/>
          </a:xfrm>
        </p:spPr>
        <p:txBody>
          <a:bodyPr>
            <a:normAutofit fontScale="47500" lnSpcReduction="20000"/>
          </a:bodyPr>
          <a:lstStyle/>
          <a:p>
            <a:pPr marL="846138" indent="-457200">
              <a:lnSpc>
                <a:spcPct val="120000"/>
              </a:lnSpc>
              <a:spcBef>
                <a:spcPts val="1200"/>
              </a:spcBef>
            </a:pPr>
            <a:r>
              <a:rPr lang="en-US" sz="3500" b="1" dirty="0">
                <a:latin typeface="Georgia"/>
                <a:cs typeface="Georgia"/>
              </a:rPr>
              <a:t>Challenging a decision through appeals or litigation</a:t>
            </a:r>
          </a:p>
          <a:p>
            <a:pPr marL="1182688" lvl="1" indent="-457200">
              <a:lnSpc>
                <a:spcPct val="120000"/>
              </a:lnSpc>
              <a:spcBef>
                <a:spcPts val="1200"/>
              </a:spcBef>
            </a:pPr>
            <a:r>
              <a:rPr lang="en-US" sz="3300" dirty="0">
                <a:latin typeface="Georgia"/>
                <a:cs typeface="Georgia"/>
              </a:rPr>
              <a:t>Commenting at every step is necessary to exhaust administrative remedies</a:t>
            </a:r>
          </a:p>
          <a:p>
            <a:pPr marL="1182688" lvl="1" indent="-457200">
              <a:lnSpc>
                <a:spcPct val="120000"/>
              </a:lnSpc>
              <a:spcBef>
                <a:spcPts val="1200"/>
              </a:spcBef>
            </a:pPr>
            <a:r>
              <a:rPr lang="en-US" sz="3300" dirty="0">
                <a:latin typeface="Georgia"/>
                <a:cs typeface="Georgia"/>
              </a:rPr>
              <a:t>Raise </a:t>
            </a:r>
            <a:r>
              <a:rPr lang="en-US" sz="3300" u="sng" dirty="0">
                <a:latin typeface="Georgia"/>
                <a:cs typeface="Georgia"/>
              </a:rPr>
              <a:t>all potential </a:t>
            </a:r>
            <a:r>
              <a:rPr lang="en-US" sz="3300" dirty="0">
                <a:latin typeface="Georgia"/>
                <a:cs typeface="Georgia"/>
              </a:rPr>
              <a:t>issues and include </a:t>
            </a:r>
            <a:r>
              <a:rPr lang="en-US" sz="3300" u="sng" dirty="0">
                <a:latin typeface="Georgia"/>
                <a:cs typeface="Georgia"/>
              </a:rPr>
              <a:t>all potential support </a:t>
            </a:r>
            <a:r>
              <a:rPr lang="en-US" sz="3300" dirty="0">
                <a:latin typeface="Georgia"/>
                <a:cs typeface="Georgia"/>
              </a:rPr>
              <a:t>in the record</a:t>
            </a:r>
          </a:p>
          <a:p>
            <a:pPr marL="846138" indent="-457200">
              <a:lnSpc>
                <a:spcPct val="120000"/>
              </a:lnSpc>
              <a:spcBef>
                <a:spcPts val="1200"/>
              </a:spcBef>
            </a:pPr>
            <a:r>
              <a:rPr lang="en-US" sz="3500" b="1" dirty="0">
                <a:latin typeface="Georgia"/>
                <a:cs typeface="Georgia"/>
              </a:rPr>
              <a:t>Advancing your agenda through policy avenues</a:t>
            </a:r>
          </a:p>
          <a:p>
            <a:pPr marL="1182688" lvl="1" indent="-457200">
              <a:lnSpc>
                <a:spcPct val="120000"/>
              </a:lnSpc>
              <a:spcBef>
                <a:spcPts val="1200"/>
              </a:spcBef>
            </a:pPr>
            <a:r>
              <a:rPr lang="en-US" sz="3300" dirty="0">
                <a:latin typeface="Georgia"/>
                <a:cs typeface="Georgia"/>
              </a:rPr>
              <a:t>Part of a public campaign to engage federal agencies, politicians, or local/state agencies to oppose project, introduce legislation, etc.</a:t>
            </a:r>
          </a:p>
          <a:p>
            <a:pPr marL="1182688" lvl="1" indent="-457200">
              <a:lnSpc>
                <a:spcPct val="120000"/>
              </a:lnSpc>
              <a:spcBef>
                <a:spcPts val="1200"/>
              </a:spcBef>
            </a:pPr>
            <a:r>
              <a:rPr lang="en-US" sz="3300" dirty="0">
                <a:latin typeface="Georgia"/>
                <a:cs typeface="Georgia"/>
              </a:rPr>
              <a:t>Examples of public comment campaigns succeeding:</a:t>
            </a:r>
          </a:p>
          <a:p>
            <a:pPr marL="1465263" lvl="2" indent="-457200">
              <a:lnSpc>
                <a:spcPct val="120000"/>
              </a:lnSpc>
              <a:spcBef>
                <a:spcPts val="1200"/>
              </a:spcBef>
            </a:pPr>
            <a:r>
              <a:rPr lang="en-US" sz="3100" dirty="0">
                <a:latin typeface="Georgia"/>
                <a:cs typeface="Georgia"/>
              </a:rPr>
              <a:t>Oregon’s Jordan Cove LNG proposal (forced state to do the right thing)</a:t>
            </a:r>
          </a:p>
          <a:p>
            <a:pPr marL="1465263" lvl="2" indent="-457200">
              <a:lnSpc>
                <a:spcPct val="120000"/>
              </a:lnSpc>
              <a:spcBef>
                <a:spcPts val="1200"/>
              </a:spcBef>
            </a:pPr>
            <a:r>
              <a:rPr lang="en-US" sz="3100" dirty="0">
                <a:latin typeface="Georgia"/>
                <a:cs typeface="Georgia"/>
              </a:rPr>
              <a:t>Oil and gas in Nevada’s Ruby Mountains (convinced feds to pull proposal)</a:t>
            </a:r>
          </a:p>
          <a:p>
            <a:pPr marL="846138" indent="-457200">
              <a:lnSpc>
                <a:spcPct val="120000"/>
              </a:lnSpc>
              <a:spcBef>
                <a:spcPts val="1200"/>
              </a:spcBef>
            </a:pPr>
            <a:r>
              <a:rPr lang="en-US" sz="3900" b="1" dirty="0">
                <a:latin typeface="Georgia"/>
                <a:cs typeface="Georgia"/>
              </a:rPr>
              <a:t>Outreach goals</a:t>
            </a:r>
          </a:p>
          <a:p>
            <a:pPr marL="1182688" lvl="1" indent="-457200">
              <a:lnSpc>
                <a:spcPct val="120000"/>
              </a:lnSpc>
              <a:spcBef>
                <a:spcPts val="1200"/>
              </a:spcBef>
            </a:pPr>
            <a:r>
              <a:rPr lang="en-US" sz="3300" dirty="0">
                <a:latin typeface="Georgia"/>
                <a:cs typeface="Georgia"/>
              </a:rPr>
              <a:t>Use disclosure of impacts to rally local communities</a:t>
            </a:r>
          </a:p>
          <a:p>
            <a:pPr marL="1182688" lvl="1" indent="-457200">
              <a:lnSpc>
                <a:spcPct val="120000"/>
              </a:lnSpc>
              <a:spcBef>
                <a:spcPts val="1200"/>
              </a:spcBef>
            </a:pPr>
            <a:r>
              <a:rPr lang="en-US" sz="3300" dirty="0">
                <a:latin typeface="Georgia"/>
                <a:cs typeface="Georgia"/>
              </a:rPr>
              <a:t>Action alerts and generating significant attention</a:t>
            </a:r>
          </a:p>
          <a:p>
            <a:pPr marL="1182688" lvl="1" indent="-457200">
              <a:lnSpc>
                <a:spcPct val="140000"/>
              </a:lnSpc>
            </a:pPr>
            <a:endParaRPr lang="en-US" sz="3300" dirty="0">
              <a:latin typeface="Georgia"/>
              <a:cs typeface="Georgia"/>
            </a:endParaRPr>
          </a:p>
          <a:p>
            <a:pPr marL="1182688" lvl="1" indent="-457200">
              <a:lnSpc>
                <a:spcPct val="140000"/>
              </a:lnSpc>
            </a:pPr>
            <a:endParaRPr lang="en-US" sz="33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130279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368" y="76030"/>
            <a:ext cx="6529302" cy="66860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Georgia"/>
                <a:cs typeface="Georgia"/>
              </a:rPr>
              <a:t>Resources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8566"/>
            <a:ext cx="8229600" cy="4869354"/>
          </a:xfrm>
        </p:spPr>
        <p:txBody>
          <a:bodyPr>
            <a:normAutofit fontScale="62500" lnSpcReduction="20000"/>
          </a:bodyPr>
          <a:lstStyle/>
          <a:p>
            <a:pPr marL="846138" indent="-457200">
              <a:lnSpc>
                <a:spcPct val="140000"/>
              </a:lnSpc>
            </a:pPr>
            <a:r>
              <a:rPr lang="en-US" sz="3100" dirty="0">
                <a:latin typeface="Georgia"/>
                <a:cs typeface="Georgia"/>
              </a:rPr>
              <a:t>Dep’t Interior NEPA regs: 43 C.F.R. Part 46</a:t>
            </a:r>
          </a:p>
          <a:p>
            <a:pPr marL="846138" indent="-457200">
              <a:lnSpc>
                <a:spcPct val="140000"/>
              </a:lnSpc>
            </a:pPr>
            <a:r>
              <a:rPr lang="en-US" sz="3300" dirty="0">
                <a:latin typeface="Georgia"/>
                <a:cs typeface="Georgia"/>
              </a:rPr>
              <a:t>BLM NEPA Citizens Guide: </a:t>
            </a:r>
            <a:r>
              <a:rPr lang="en-US" sz="3300" dirty="0">
                <a:latin typeface="Georgia"/>
                <a:cs typeface="Georgia"/>
                <a:hlinkClick r:id="rId3"/>
              </a:rPr>
              <a:t>https://www.blm.gov/programs/planning-and-nepa/what-informs-our-plans/nepa</a:t>
            </a:r>
            <a:endParaRPr lang="en-US" sz="3300" dirty="0">
              <a:latin typeface="Georgia"/>
              <a:cs typeface="Georgia"/>
            </a:endParaRPr>
          </a:p>
          <a:p>
            <a:pPr marL="846138" indent="-457200">
              <a:lnSpc>
                <a:spcPct val="140000"/>
              </a:lnSpc>
            </a:pPr>
            <a:r>
              <a:rPr lang="en-US" sz="3300" dirty="0">
                <a:latin typeface="Georgia"/>
                <a:cs typeface="Georgia"/>
              </a:rPr>
              <a:t>BLM E-Planning Portal: https://</a:t>
            </a:r>
            <a:r>
              <a:rPr lang="en-US" sz="3300" dirty="0" err="1">
                <a:latin typeface="Georgia"/>
                <a:cs typeface="Georgia"/>
              </a:rPr>
              <a:t>eplanning.blm.gov</a:t>
            </a:r>
            <a:r>
              <a:rPr lang="en-US" sz="3300" dirty="0">
                <a:latin typeface="Georgia"/>
                <a:cs typeface="Georgia"/>
              </a:rPr>
              <a:t>/</a:t>
            </a:r>
            <a:r>
              <a:rPr lang="en-US" sz="3300" dirty="0" err="1">
                <a:latin typeface="Georgia"/>
                <a:cs typeface="Georgia"/>
              </a:rPr>
              <a:t>epl</a:t>
            </a:r>
            <a:r>
              <a:rPr lang="en-US" sz="3300" dirty="0">
                <a:latin typeface="Georgia"/>
                <a:cs typeface="Georgia"/>
              </a:rPr>
              <a:t>-front-office/</a:t>
            </a:r>
            <a:r>
              <a:rPr lang="en-US" sz="3300" dirty="0" err="1">
                <a:latin typeface="Georgia"/>
                <a:cs typeface="Georgia"/>
              </a:rPr>
              <a:t>eplanning</a:t>
            </a:r>
            <a:r>
              <a:rPr lang="en-US" sz="3300" dirty="0">
                <a:latin typeface="Georgia"/>
                <a:cs typeface="Georgia"/>
              </a:rPr>
              <a:t>/</a:t>
            </a:r>
            <a:r>
              <a:rPr lang="en-US" sz="3300" dirty="0" err="1">
                <a:latin typeface="Georgia"/>
                <a:cs typeface="Georgia"/>
              </a:rPr>
              <a:t>lup</a:t>
            </a:r>
            <a:r>
              <a:rPr lang="en-US" sz="3300" dirty="0">
                <a:latin typeface="Georgia"/>
                <a:cs typeface="Georgia"/>
              </a:rPr>
              <a:t>/</a:t>
            </a:r>
            <a:r>
              <a:rPr lang="en-US" sz="3300" dirty="0" err="1">
                <a:latin typeface="Georgia"/>
                <a:cs typeface="Georgia"/>
              </a:rPr>
              <a:t>lup_register.do</a:t>
            </a:r>
            <a:endParaRPr lang="en-US" sz="3300" dirty="0">
              <a:latin typeface="Georgia"/>
              <a:cs typeface="Georgia"/>
            </a:endParaRPr>
          </a:p>
          <a:p>
            <a:pPr marL="846138" indent="-457200">
              <a:lnSpc>
                <a:spcPct val="140000"/>
              </a:lnSpc>
            </a:pPr>
            <a:r>
              <a:rPr lang="en-US" sz="3500" dirty="0">
                <a:latin typeface="Georgia"/>
                <a:cs typeface="Georgia"/>
              </a:rPr>
              <a:t>Council on Environmental Quality (“CEQ”): </a:t>
            </a:r>
            <a:r>
              <a:rPr lang="en-US" sz="3500" dirty="0">
                <a:latin typeface="Georgia"/>
                <a:cs typeface="Georgia"/>
                <a:hlinkClick r:id="rId4"/>
              </a:rPr>
              <a:t>https://ceq.doe.gov/</a:t>
            </a:r>
            <a:endParaRPr lang="en-US" sz="3500" dirty="0">
              <a:latin typeface="Georgia"/>
              <a:cs typeface="Georgia"/>
            </a:endParaRPr>
          </a:p>
          <a:p>
            <a:pPr marL="846138" indent="-457200">
              <a:lnSpc>
                <a:spcPct val="140000"/>
              </a:lnSpc>
            </a:pPr>
            <a:r>
              <a:rPr lang="en-US" sz="3500" dirty="0">
                <a:latin typeface="Georgia"/>
                <a:cs typeface="Georgia"/>
              </a:rPr>
              <a:t>Wilderness Society </a:t>
            </a:r>
            <a:endParaRPr lang="en-US" sz="3300" dirty="0">
              <a:latin typeface="Georgia"/>
              <a:cs typeface="Georgia"/>
            </a:endParaRPr>
          </a:p>
          <a:p>
            <a:pPr marL="1182688" lvl="1" indent="-457200">
              <a:lnSpc>
                <a:spcPct val="140000"/>
              </a:lnSpc>
            </a:pPr>
            <a:endParaRPr lang="en-US" sz="3300" dirty="0">
              <a:latin typeface="Georgia"/>
              <a:cs typeface="Georgia"/>
            </a:endParaRPr>
          </a:p>
          <a:p>
            <a:pPr marL="1182688" lvl="1" indent="-457200">
              <a:lnSpc>
                <a:spcPct val="140000"/>
              </a:lnSpc>
            </a:pPr>
            <a:endParaRPr lang="en-US" sz="33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98007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2">
            <a:alphaModFix am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077" y="0"/>
            <a:ext cx="6648205" cy="6807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Autofit/>
          </a:bodyPr>
          <a:lstStyle/>
          <a:p>
            <a:r>
              <a:rPr lang="en-US" sz="2400" dirty="0">
                <a:latin typeface="Georgia"/>
                <a:cs typeface="Georgia"/>
              </a:rPr>
              <a:t>Questions?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6826"/>
            <a:ext cx="8229600" cy="5079337"/>
          </a:xfrm>
        </p:spPr>
        <p:txBody>
          <a:bodyPr>
            <a:normAutofit/>
          </a:bodyPr>
          <a:lstStyle/>
          <a:p>
            <a:endParaRPr lang="en-US" dirty="0">
              <a:latin typeface="Georgia"/>
              <a:cs typeface="Georgia"/>
            </a:endParaRPr>
          </a:p>
          <a:p>
            <a:r>
              <a:rPr lang="en-US" dirty="0">
                <a:latin typeface="Georgia"/>
                <a:cs typeface="Georgia"/>
              </a:rPr>
              <a:t>Lizzy Potter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epotter@advocateswest.org</a:t>
            </a:r>
          </a:p>
          <a:p>
            <a:r>
              <a:rPr lang="en-US" dirty="0">
                <a:latin typeface="Georgia"/>
                <a:cs typeface="Georgia"/>
              </a:rPr>
              <a:t>Todd Tucci</a:t>
            </a:r>
          </a:p>
          <a:p>
            <a:pPr lvl="1"/>
            <a:r>
              <a:rPr lang="en-US" dirty="0" err="1">
                <a:latin typeface="Georgia"/>
                <a:cs typeface="Georgia"/>
              </a:rPr>
              <a:t>ttucci@advocateswest.org</a:t>
            </a:r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402815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W logo - symbol.pdf"/>
          <p:cNvPicPr>
            <a:picLocks noChangeAspect="1"/>
          </p:cNvPicPr>
          <p:nvPr/>
        </p:nvPicPr>
        <p:blipFill>
          <a:blip r:embed="rId2">
            <a:alphaModFix amt="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6720" y="0"/>
            <a:ext cx="6331025" cy="648297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57200"/>
            <a:ext cx="8229600" cy="5931678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Georgia"/>
                <a:cs typeface="Georgia"/>
              </a:rPr>
              <a:t>Purpose:	</a:t>
            </a:r>
            <a:br>
              <a:rPr lang="en-US" sz="2800" dirty="0">
                <a:latin typeface="Georgia"/>
                <a:cs typeface="Georgia"/>
              </a:rPr>
            </a:br>
            <a:br>
              <a:rPr lang="en-US" sz="2800" dirty="0">
                <a:latin typeface="Georgia"/>
                <a:cs typeface="Georgia"/>
              </a:rPr>
            </a:br>
            <a:r>
              <a:rPr lang="en-US" sz="2800" dirty="0">
                <a:latin typeface="Georgia"/>
                <a:cs typeface="Georgia"/>
              </a:rPr>
              <a:t>Introduce NEPA and</a:t>
            </a:r>
            <a:br>
              <a:rPr lang="en-US" sz="2800" dirty="0">
                <a:latin typeface="Georgia"/>
                <a:cs typeface="Georgia"/>
              </a:rPr>
            </a:br>
            <a:r>
              <a:rPr lang="en-US" sz="2800" dirty="0">
                <a:latin typeface="Georgia"/>
                <a:cs typeface="Georgia"/>
              </a:rPr>
              <a:t>how you can use the statute to protect</a:t>
            </a:r>
            <a:br>
              <a:rPr lang="en-US" sz="2800" dirty="0">
                <a:latin typeface="Georgia"/>
                <a:cs typeface="Georgia"/>
              </a:rPr>
            </a:br>
            <a:r>
              <a:rPr lang="en-US" sz="2800" dirty="0">
                <a:latin typeface="Georgia"/>
                <a:cs typeface="Georgia"/>
              </a:rPr>
              <a:t>National Conservation Lands</a:t>
            </a:r>
            <a:br>
              <a:rPr lang="en-US" sz="2800" dirty="0">
                <a:latin typeface="Georgia"/>
                <a:cs typeface="Georgia"/>
              </a:rPr>
            </a:br>
            <a:br>
              <a:rPr lang="en-US" sz="2800" dirty="0">
                <a:latin typeface="Georgia"/>
                <a:cs typeface="Georgia"/>
              </a:rPr>
            </a:br>
            <a:br>
              <a:rPr lang="en-US" sz="2800" dirty="0">
                <a:latin typeface="Georgia"/>
                <a:cs typeface="Georgia"/>
              </a:rPr>
            </a:br>
            <a:br>
              <a:rPr lang="en-US" sz="2800" dirty="0">
                <a:latin typeface="Georgia"/>
                <a:cs typeface="Georgia"/>
              </a:rPr>
            </a:br>
            <a:br>
              <a:rPr lang="en-US" sz="2800" dirty="0">
                <a:latin typeface="Georgia"/>
                <a:cs typeface="Georgia"/>
              </a:rPr>
            </a:br>
            <a:br>
              <a:rPr lang="en-US" sz="2800" dirty="0">
                <a:latin typeface="Georgia"/>
                <a:cs typeface="Georgia"/>
              </a:rPr>
            </a:br>
            <a:endParaRPr lang="en-US" sz="28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932916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368" y="76030"/>
            <a:ext cx="6529302" cy="66860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Georgia"/>
                <a:cs typeface="Georgia"/>
              </a:rPr>
              <a:t>National Environmental Policy Act (“NEPA”)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8566"/>
            <a:ext cx="8229600" cy="4869354"/>
          </a:xfrm>
        </p:spPr>
        <p:txBody>
          <a:bodyPr>
            <a:normAutofit fontScale="70000" lnSpcReduction="20000"/>
          </a:bodyPr>
          <a:lstStyle/>
          <a:p>
            <a:pPr marL="846138" indent="-457200">
              <a:lnSpc>
                <a:spcPct val="140000"/>
              </a:lnSpc>
            </a:pPr>
            <a:r>
              <a:rPr lang="en-US" sz="3500" dirty="0">
                <a:latin typeface="Georgia"/>
                <a:cs typeface="Georgia"/>
              </a:rPr>
              <a:t>NEPA is “our basic national charter for protection of the environment” 40 C.F.R. § 1500.1(a)</a:t>
            </a:r>
          </a:p>
          <a:p>
            <a:pPr marL="846138" indent="-457200">
              <a:lnSpc>
                <a:spcPct val="140000"/>
              </a:lnSpc>
            </a:pPr>
            <a:r>
              <a:rPr lang="en-US" sz="3500" dirty="0">
                <a:latin typeface="Georgia"/>
                <a:cs typeface="Georgia"/>
              </a:rPr>
              <a:t>Twin purposes: </a:t>
            </a:r>
          </a:p>
          <a:p>
            <a:pPr marL="1182688" lvl="1" indent="-457200">
              <a:lnSpc>
                <a:spcPct val="140000"/>
              </a:lnSpc>
            </a:pPr>
            <a:r>
              <a:rPr lang="en-US" sz="3300" dirty="0">
                <a:latin typeface="Georgia"/>
                <a:cs typeface="Georgia"/>
              </a:rPr>
              <a:t>(1) to foster </a:t>
            </a:r>
            <a:r>
              <a:rPr lang="en-US" sz="3300" b="1" dirty="0">
                <a:latin typeface="Georgia"/>
                <a:cs typeface="Georgia"/>
              </a:rPr>
              <a:t>informed decision making </a:t>
            </a:r>
            <a:r>
              <a:rPr lang="en-US" sz="3300" dirty="0">
                <a:latin typeface="Georgia"/>
                <a:cs typeface="Georgia"/>
              </a:rPr>
              <a:t>by requiring agencies to consider the environmental impacts of their proposed actions; and </a:t>
            </a:r>
          </a:p>
          <a:p>
            <a:pPr marL="1182688" lvl="1" indent="-457200">
              <a:lnSpc>
                <a:spcPct val="140000"/>
              </a:lnSpc>
            </a:pPr>
            <a:r>
              <a:rPr lang="en-US" sz="3300" dirty="0">
                <a:latin typeface="Georgia"/>
                <a:cs typeface="Georgia"/>
              </a:rPr>
              <a:t>(2) to ensure that agencies </a:t>
            </a:r>
            <a:r>
              <a:rPr lang="en-US" sz="3300" b="1" dirty="0">
                <a:latin typeface="Georgia"/>
                <a:cs typeface="Georgia"/>
              </a:rPr>
              <a:t>inform the public </a:t>
            </a:r>
            <a:r>
              <a:rPr lang="en-US" sz="3300" dirty="0">
                <a:latin typeface="Georgia"/>
                <a:cs typeface="Georgia"/>
              </a:rPr>
              <a:t>that they have considered environmental concerns in their decision making.</a:t>
            </a:r>
            <a:r>
              <a:rPr lang="en-US" sz="3300" b="1" dirty="0">
                <a:latin typeface="Georgia"/>
                <a:cs typeface="Georgia"/>
              </a:rPr>
              <a:t> </a:t>
            </a:r>
          </a:p>
          <a:p>
            <a:pPr marL="738188" lvl="0"/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9308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368" y="76030"/>
            <a:ext cx="6529302" cy="66860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Georgia"/>
                <a:cs typeface="Georgia"/>
              </a:rPr>
              <a:t>When does NEPA apply?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8566"/>
            <a:ext cx="8229600" cy="4869354"/>
          </a:xfrm>
        </p:spPr>
        <p:txBody>
          <a:bodyPr>
            <a:normAutofit fontScale="55000" lnSpcReduction="20000"/>
          </a:bodyPr>
          <a:lstStyle/>
          <a:p>
            <a:pPr marL="846138" indent="-457200">
              <a:lnSpc>
                <a:spcPct val="140000"/>
              </a:lnSpc>
            </a:pPr>
            <a:r>
              <a:rPr lang="en-US" sz="3500" dirty="0">
                <a:latin typeface="Georgia"/>
                <a:cs typeface="Georgia"/>
              </a:rPr>
              <a:t>When agencies propose </a:t>
            </a:r>
            <a:r>
              <a:rPr lang="en-US" sz="3500" b="1" dirty="0">
                <a:latin typeface="Georgia"/>
                <a:cs typeface="Georgia"/>
              </a:rPr>
              <a:t>major federal actions significantly </a:t>
            </a:r>
            <a:r>
              <a:rPr lang="en-US" sz="3500" dirty="0">
                <a:latin typeface="Georgia"/>
                <a:cs typeface="Georgia"/>
              </a:rPr>
              <a:t>affecting the quality of the human environment.  42 U.S.C. § 4332</a:t>
            </a:r>
          </a:p>
          <a:p>
            <a:pPr marL="846138" indent="-457200">
              <a:lnSpc>
                <a:spcPct val="140000"/>
              </a:lnSpc>
            </a:pPr>
            <a:r>
              <a:rPr lang="en-US" sz="3500" b="1" dirty="0">
                <a:latin typeface="Georgia"/>
                <a:cs typeface="Georgia"/>
              </a:rPr>
              <a:t>Actions</a:t>
            </a:r>
            <a:r>
              <a:rPr lang="en-US" sz="3500" dirty="0">
                <a:latin typeface="Georgia"/>
                <a:cs typeface="Georgia"/>
              </a:rPr>
              <a:t> </a:t>
            </a:r>
            <a:r>
              <a:rPr lang="en-US" sz="3300" dirty="0">
                <a:latin typeface="Georgia"/>
                <a:cs typeface="Georgia"/>
              </a:rPr>
              <a:t>include: new or continuing activities, whether entirely or partly financed, assisted, conducted, regulated, or approved by federal agencies; new or revised agency rules, regulations, plans, policies, or procedures; and legislative proposals. 40 C.F.R. § 1508.18</a:t>
            </a:r>
          </a:p>
          <a:p>
            <a:pPr marL="846138" indent="-457200">
              <a:lnSpc>
                <a:spcPct val="140000"/>
              </a:lnSpc>
            </a:pPr>
            <a:r>
              <a:rPr lang="en-US" sz="3500" b="1" dirty="0">
                <a:latin typeface="Georgia"/>
                <a:cs typeface="Georgia"/>
              </a:rPr>
              <a:t>Major </a:t>
            </a:r>
            <a:r>
              <a:rPr lang="en-US" sz="3500" dirty="0">
                <a:latin typeface="Georgia"/>
                <a:cs typeface="Georgia"/>
              </a:rPr>
              <a:t>has no independent meaning.  40 C.F.R. § 1508.18</a:t>
            </a:r>
          </a:p>
          <a:p>
            <a:pPr marL="846138" indent="-457200">
              <a:lnSpc>
                <a:spcPct val="140000"/>
              </a:lnSpc>
            </a:pPr>
            <a:r>
              <a:rPr lang="en-US" sz="3500" b="1" dirty="0">
                <a:latin typeface="Georgia"/>
                <a:cs typeface="Georgia"/>
              </a:rPr>
              <a:t>Significantly</a:t>
            </a:r>
            <a:r>
              <a:rPr lang="en-US" sz="3500" dirty="0">
                <a:latin typeface="Georgia"/>
                <a:cs typeface="Georgia"/>
              </a:rPr>
              <a:t> requires consideration of the </a:t>
            </a:r>
            <a:r>
              <a:rPr lang="en-US" sz="3500" u="sng" dirty="0">
                <a:latin typeface="Georgia"/>
                <a:cs typeface="Georgia"/>
              </a:rPr>
              <a:t>context</a:t>
            </a:r>
            <a:r>
              <a:rPr lang="en-US" sz="3500" dirty="0">
                <a:latin typeface="Georgia"/>
                <a:cs typeface="Georgia"/>
              </a:rPr>
              <a:t> and </a:t>
            </a:r>
            <a:r>
              <a:rPr lang="en-US" sz="3500" u="sng" dirty="0">
                <a:latin typeface="Georgia"/>
                <a:cs typeface="Georgia"/>
              </a:rPr>
              <a:t>intensity</a:t>
            </a:r>
            <a:r>
              <a:rPr lang="en-US" sz="3500" dirty="0">
                <a:latin typeface="Georgia"/>
                <a:cs typeface="Georgia"/>
              </a:rPr>
              <a:t> of the action.  40 C.F.R. § 1508.27 lists the </a:t>
            </a:r>
            <a:r>
              <a:rPr lang="en-US" sz="3500" b="1" dirty="0">
                <a:latin typeface="Georgia"/>
                <a:cs typeface="Georgia"/>
              </a:rPr>
              <a:t>factors to consider</a:t>
            </a:r>
            <a:r>
              <a:rPr lang="en-US" sz="3500" dirty="0">
                <a:latin typeface="Georgia"/>
                <a:cs typeface="Georgia"/>
              </a:rPr>
              <a:t> when evaluating the context and intensity of the action.</a:t>
            </a:r>
          </a:p>
          <a:p>
            <a:pPr marL="1182688" lvl="1" indent="-457200">
              <a:lnSpc>
                <a:spcPct val="140000"/>
              </a:lnSpc>
            </a:pPr>
            <a:endParaRPr lang="en-US" sz="3300" dirty="0">
              <a:latin typeface="Georgia"/>
              <a:cs typeface="Georgia"/>
            </a:endParaRPr>
          </a:p>
          <a:p>
            <a:pPr marL="738188">
              <a:lnSpc>
                <a:spcPct val="140000"/>
              </a:lnSpc>
            </a:pPr>
            <a:endParaRPr lang="en-US" sz="3500" dirty="0">
              <a:latin typeface="Georgia"/>
              <a:cs typeface="Georgia"/>
            </a:endParaRPr>
          </a:p>
          <a:p>
            <a:pPr marL="738188" lvl="0"/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382487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368" y="76030"/>
            <a:ext cx="6529302" cy="66860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Georgia"/>
                <a:cs typeface="Georgia"/>
              </a:rPr>
              <a:t>What does NEPA require?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8566"/>
            <a:ext cx="8229600" cy="4869354"/>
          </a:xfrm>
        </p:spPr>
        <p:txBody>
          <a:bodyPr>
            <a:normAutofit fontScale="47500" lnSpcReduction="20000"/>
          </a:bodyPr>
          <a:lstStyle/>
          <a:p>
            <a:pPr marL="738188">
              <a:lnSpc>
                <a:spcPct val="120000"/>
              </a:lnSpc>
              <a:spcBef>
                <a:spcPts val="1200"/>
              </a:spcBef>
            </a:pPr>
            <a:r>
              <a:rPr lang="en-US" sz="3500" dirty="0">
                <a:latin typeface="Georgia"/>
                <a:cs typeface="Georgia"/>
              </a:rPr>
              <a:t>Where a proposed federal action will have significant impacts, the agency must prepare an </a:t>
            </a:r>
            <a:r>
              <a:rPr lang="en-US" sz="3500" b="1" dirty="0">
                <a:latin typeface="Georgia"/>
                <a:cs typeface="Georgia"/>
              </a:rPr>
              <a:t>environmental impact statement </a:t>
            </a:r>
          </a:p>
          <a:p>
            <a:pPr marL="738188">
              <a:lnSpc>
                <a:spcPct val="120000"/>
              </a:lnSpc>
              <a:spcBef>
                <a:spcPts val="1200"/>
              </a:spcBef>
            </a:pPr>
            <a:r>
              <a:rPr lang="en-US" sz="3500" dirty="0">
                <a:latin typeface="Georgia"/>
                <a:cs typeface="Georgia"/>
              </a:rPr>
              <a:t>The EIS must take a </a:t>
            </a:r>
            <a:r>
              <a:rPr lang="en-US" sz="3500" b="1" dirty="0">
                <a:latin typeface="Georgia"/>
                <a:cs typeface="Georgia"/>
              </a:rPr>
              <a:t>“hard look” </a:t>
            </a:r>
            <a:r>
              <a:rPr lang="en-US" sz="3500" dirty="0">
                <a:latin typeface="Georgia"/>
                <a:cs typeface="Georgia"/>
              </a:rPr>
              <a:t>at those impacts by disclosing:</a:t>
            </a:r>
          </a:p>
          <a:p>
            <a:pPr marL="1074738" lvl="1">
              <a:lnSpc>
                <a:spcPct val="120000"/>
              </a:lnSpc>
              <a:spcBef>
                <a:spcPts val="1200"/>
              </a:spcBef>
            </a:pPr>
            <a:r>
              <a:rPr lang="en-US" sz="3300" dirty="0">
                <a:latin typeface="Georgia"/>
                <a:cs typeface="Georgia"/>
              </a:rPr>
              <a:t>Direct, indirect, and cumulative effects of the action; </a:t>
            </a:r>
          </a:p>
          <a:p>
            <a:pPr marL="1074738" lvl="1">
              <a:lnSpc>
                <a:spcPct val="120000"/>
              </a:lnSpc>
              <a:spcBef>
                <a:spcPts val="1200"/>
              </a:spcBef>
            </a:pPr>
            <a:r>
              <a:rPr lang="en-US" sz="3300" dirty="0">
                <a:latin typeface="Georgia"/>
                <a:cs typeface="Georgia"/>
              </a:rPr>
              <a:t>A reasonable range of alternatives to the proposed action; and </a:t>
            </a:r>
          </a:p>
          <a:p>
            <a:pPr marL="1074738" lvl="1">
              <a:lnSpc>
                <a:spcPct val="120000"/>
              </a:lnSpc>
              <a:spcBef>
                <a:spcPts val="1200"/>
              </a:spcBef>
            </a:pPr>
            <a:r>
              <a:rPr lang="en-US" sz="3300" dirty="0">
                <a:latin typeface="Georgia"/>
                <a:cs typeface="Georgia"/>
              </a:rPr>
              <a:t>High quality information and accurate scientific analysis with professional and scientific integrity; </a:t>
            </a:r>
          </a:p>
          <a:p>
            <a:pPr marL="1074738" lvl="1">
              <a:lnSpc>
                <a:spcPct val="120000"/>
              </a:lnSpc>
              <a:spcBef>
                <a:spcPts val="1200"/>
              </a:spcBef>
            </a:pPr>
            <a:r>
              <a:rPr lang="en-US" sz="3300" dirty="0">
                <a:latin typeface="Georgia"/>
                <a:cs typeface="Georgia"/>
              </a:rPr>
              <a:t>and more.  42 U.S.C. § 4332(2)(C); 40 C.F.R. §§ 1502.14, 1502.16</a:t>
            </a:r>
          </a:p>
          <a:p>
            <a:pPr marL="738188">
              <a:lnSpc>
                <a:spcPct val="120000"/>
              </a:lnSpc>
              <a:spcBef>
                <a:spcPts val="1200"/>
              </a:spcBef>
            </a:pPr>
            <a:r>
              <a:rPr lang="en-US" sz="3600" dirty="0">
                <a:latin typeface="Georgia"/>
                <a:cs typeface="Georgia"/>
              </a:rPr>
              <a:t>Some activities </a:t>
            </a:r>
            <a:r>
              <a:rPr lang="en-US" sz="3600" b="1" dirty="0">
                <a:latin typeface="Georgia"/>
                <a:cs typeface="Georgia"/>
              </a:rPr>
              <a:t>categorically require </a:t>
            </a:r>
            <a:r>
              <a:rPr lang="en-US" sz="3600" dirty="0">
                <a:latin typeface="Georgia"/>
                <a:cs typeface="Georgia"/>
              </a:rPr>
              <a:t>preparation of an EIS, like a Resource Management Plan (“RMP”).   43 C.F.R. § 1601.0-6</a:t>
            </a:r>
          </a:p>
          <a:p>
            <a:pPr marL="738188">
              <a:lnSpc>
                <a:spcPct val="120000"/>
              </a:lnSpc>
              <a:spcBef>
                <a:spcPts val="1200"/>
              </a:spcBef>
            </a:pPr>
            <a:r>
              <a:rPr lang="en-US" sz="3600" dirty="0">
                <a:latin typeface="Georgia"/>
                <a:cs typeface="Georgia"/>
              </a:rPr>
              <a:t>Agencies </a:t>
            </a:r>
            <a:r>
              <a:rPr lang="en-US" sz="3600" b="1" dirty="0">
                <a:latin typeface="Georgia"/>
                <a:cs typeface="Georgia"/>
              </a:rPr>
              <a:t>must supplement an EA/EIS </a:t>
            </a:r>
            <a:r>
              <a:rPr lang="en-US" sz="3600" dirty="0">
                <a:latin typeface="Georgia"/>
                <a:cs typeface="Georgia"/>
              </a:rPr>
              <a:t>is there are substantial changes to action, or significant new info or circumstances arise.  40 C.F.R. § 1502.9(c).</a:t>
            </a:r>
          </a:p>
          <a:p>
            <a:pPr marL="738188">
              <a:lnSpc>
                <a:spcPct val="140000"/>
              </a:lnSpc>
            </a:pPr>
            <a:endParaRPr lang="en-US" sz="3500" dirty="0">
              <a:latin typeface="Georgia"/>
              <a:cs typeface="Georgia"/>
            </a:endParaRPr>
          </a:p>
          <a:p>
            <a:pPr marL="1182688" lvl="1" indent="-457200">
              <a:lnSpc>
                <a:spcPct val="140000"/>
              </a:lnSpc>
            </a:pPr>
            <a:endParaRPr lang="en-US" sz="3300" dirty="0">
              <a:latin typeface="Georgia"/>
              <a:cs typeface="Georgia"/>
            </a:endParaRPr>
          </a:p>
          <a:p>
            <a:pPr marL="738188">
              <a:lnSpc>
                <a:spcPct val="140000"/>
              </a:lnSpc>
            </a:pPr>
            <a:endParaRPr lang="en-US" sz="3500" dirty="0">
              <a:latin typeface="Georgia"/>
              <a:cs typeface="Georgia"/>
            </a:endParaRPr>
          </a:p>
          <a:p>
            <a:pPr marL="738188" lvl="0"/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446258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368" y="76030"/>
            <a:ext cx="6529302" cy="66860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Georgia"/>
                <a:cs typeface="Georgia"/>
              </a:rPr>
              <a:t>May the Agency Avoid an EIS?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8566"/>
            <a:ext cx="8229600" cy="4869354"/>
          </a:xfrm>
        </p:spPr>
        <p:txBody>
          <a:bodyPr>
            <a:normAutofit fontScale="47500" lnSpcReduction="20000"/>
          </a:bodyPr>
          <a:lstStyle/>
          <a:p>
            <a:pPr marL="738188">
              <a:lnSpc>
                <a:spcPct val="140000"/>
              </a:lnSpc>
              <a:spcBef>
                <a:spcPts val="1200"/>
              </a:spcBef>
            </a:pPr>
            <a:r>
              <a:rPr lang="en-US" sz="3800" dirty="0">
                <a:latin typeface="Georgia"/>
                <a:cs typeface="Georgia"/>
              </a:rPr>
              <a:t>Agencies </a:t>
            </a:r>
            <a:r>
              <a:rPr lang="en-US" sz="3800" u="sng" dirty="0">
                <a:latin typeface="Georgia"/>
                <a:cs typeface="Georgia"/>
              </a:rPr>
              <a:t>may</a:t>
            </a:r>
            <a:r>
              <a:rPr lang="en-US" sz="3800" dirty="0">
                <a:latin typeface="Georgia"/>
                <a:cs typeface="Georgia"/>
              </a:rPr>
              <a:t> prepare a more concise </a:t>
            </a:r>
            <a:r>
              <a:rPr lang="en-US" sz="3800" b="1" dirty="0">
                <a:latin typeface="Georgia"/>
                <a:cs typeface="Georgia"/>
              </a:rPr>
              <a:t>environmental assessment </a:t>
            </a:r>
            <a:r>
              <a:rPr lang="en-US" sz="3800" dirty="0">
                <a:latin typeface="Georgia"/>
                <a:cs typeface="Georgia"/>
              </a:rPr>
              <a:t>to determine if an EIS is required</a:t>
            </a:r>
          </a:p>
          <a:p>
            <a:pPr marL="1074738" lvl="1">
              <a:lnSpc>
                <a:spcPct val="140000"/>
              </a:lnSpc>
              <a:spcBef>
                <a:spcPts val="1200"/>
              </a:spcBef>
            </a:pPr>
            <a:r>
              <a:rPr lang="en-US" sz="3600" dirty="0">
                <a:latin typeface="Georgia"/>
                <a:cs typeface="Georgia"/>
              </a:rPr>
              <a:t>Often results in a Finding of No Significant Impacts ("FONSI”). 40 C.F.R. §§ 1501.4(e), 1508.9, 1508.13</a:t>
            </a:r>
          </a:p>
          <a:p>
            <a:pPr marL="1074738" lvl="1">
              <a:lnSpc>
                <a:spcPct val="140000"/>
              </a:lnSpc>
              <a:spcBef>
                <a:spcPts val="1200"/>
              </a:spcBef>
            </a:pPr>
            <a:r>
              <a:rPr lang="en-US" sz="3600" dirty="0">
                <a:latin typeface="Georgia"/>
                <a:cs typeface="Georgia"/>
              </a:rPr>
              <a:t>Not all EIS requirements apply</a:t>
            </a:r>
          </a:p>
          <a:p>
            <a:pPr marL="738188">
              <a:lnSpc>
                <a:spcPct val="140000"/>
              </a:lnSpc>
              <a:spcBef>
                <a:spcPts val="1200"/>
              </a:spcBef>
            </a:pPr>
            <a:r>
              <a:rPr lang="en-US" sz="3800" dirty="0">
                <a:latin typeface="Georgia"/>
                <a:cs typeface="Georgia"/>
              </a:rPr>
              <a:t>Other activities may be </a:t>
            </a:r>
            <a:r>
              <a:rPr lang="en-US" sz="3800" b="1" dirty="0">
                <a:latin typeface="Georgia"/>
                <a:cs typeface="Georgia"/>
              </a:rPr>
              <a:t>categorically excluded </a:t>
            </a:r>
            <a:r>
              <a:rPr lang="en-US" sz="3800" dirty="0">
                <a:latin typeface="Georgia"/>
                <a:cs typeface="Georgia"/>
              </a:rPr>
              <a:t>(“CE” or “CX”) from NEPA unless extraordinary circumstances arise.  43 C.F.R. § 46.210</a:t>
            </a:r>
          </a:p>
          <a:p>
            <a:pPr marL="1074738" lvl="1">
              <a:lnSpc>
                <a:spcPct val="140000"/>
              </a:lnSpc>
              <a:spcBef>
                <a:spcPts val="1200"/>
              </a:spcBef>
            </a:pPr>
            <a:r>
              <a:rPr lang="en-US" sz="3600" dirty="0">
                <a:latin typeface="Georgia"/>
                <a:cs typeface="Georgia"/>
              </a:rPr>
              <a:t>Personnel, monitoring, post-fire logging or hazardous fuels work, etc.</a:t>
            </a:r>
          </a:p>
          <a:p>
            <a:pPr marL="1074738" lvl="1">
              <a:lnSpc>
                <a:spcPct val="140000"/>
              </a:lnSpc>
              <a:spcBef>
                <a:spcPts val="1200"/>
              </a:spcBef>
            </a:pPr>
            <a:r>
              <a:rPr lang="en-US" sz="3600" dirty="0">
                <a:latin typeface="Georgia"/>
                <a:cs typeface="Georgia"/>
              </a:rPr>
              <a:t>Agencies often try to shove large projects into these buckets</a:t>
            </a:r>
          </a:p>
          <a:p>
            <a:pPr marL="738188">
              <a:lnSpc>
                <a:spcPct val="140000"/>
              </a:lnSpc>
              <a:spcBef>
                <a:spcPts val="1200"/>
              </a:spcBef>
            </a:pPr>
            <a:r>
              <a:rPr lang="en-US" sz="3800" dirty="0">
                <a:latin typeface="Georgia"/>
                <a:cs typeface="Georgia"/>
              </a:rPr>
              <a:t>Agency may use a </a:t>
            </a:r>
            <a:r>
              <a:rPr lang="en-US" sz="3800" b="1" dirty="0">
                <a:latin typeface="Georgia"/>
                <a:cs typeface="Georgia"/>
              </a:rPr>
              <a:t>Determination of NEPA Adequacy </a:t>
            </a:r>
            <a:r>
              <a:rPr lang="en-US" sz="3800" dirty="0">
                <a:latin typeface="Georgia"/>
                <a:cs typeface="Georgia"/>
              </a:rPr>
              <a:t>(“DNA”) to determine an existing EIS/EA is adequate – but rarely appropriate.</a:t>
            </a:r>
          </a:p>
          <a:p>
            <a:pPr marL="1182688" lvl="1" indent="-457200">
              <a:lnSpc>
                <a:spcPct val="140000"/>
              </a:lnSpc>
            </a:pPr>
            <a:endParaRPr lang="en-US" sz="3300" dirty="0">
              <a:latin typeface="Georgia"/>
              <a:cs typeface="Georgia"/>
            </a:endParaRPr>
          </a:p>
          <a:p>
            <a:pPr marL="738188">
              <a:lnSpc>
                <a:spcPct val="140000"/>
              </a:lnSpc>
            </a:pPr>
            <a:endParaRPr lang="en-US" sz="3500" dirty="0">
              <a:latin typeface="Georgia"/>
              <a:cs typeface="Georgia"/>
            </a:endParaRPr>
          </a:p>
          <a:p>
            <a:pPr marL="738188" lvl="0"/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421781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368" y="76030"/>
            <a:ext cx="6529302" cy="66860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Georgia"/>
                <a:cs typeface="Georgia"/>
              </a:rPr>
              <a:t>What does NEPA not allow or require?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8566"/>
            <a:ext cx="8229600" cy="4869354"/>
          </a:xfrm>
        </p:spPr>
        <p:txBody>
          <a:bodyPr>
            <a:normAutofit fontScale="55000" lnSpcReduction="20000"/>
          </a:bodyPr>
          <a:lstStyle/>
          <a:p>
            <a:pPr marL="738188">
              <a:lnSpc>
                <a:spcPct val="140000"/>
              </a:lnSpc>
              <a:spcBef>
                <a:spcPts val="1200"/>
              </a:spcBef>
            </a:pPr>
            <a:r>
              <a:rPr lang="en-US" sz="3300" dirty="0">
                <a:latin typeface="Georgia"/>
                <a:cs typeface="Georgia"/>
              </a:rPr>
              <a:t>Agencies may not use an EIS/EA to merely rationalize a predetermined outcome – they must</a:t>
            </a:r>
            <a:r>
              <a:rPr lang="en-US" sz="3300" b="1" dirty="0">
                <a:latin typeface="Georgia"/>
                <a:cs typeface="Georgia"/>
              </a:rPr>
              <a:t> start early</a:t>
            </a:r>
            <a:r>
              <a:rPr lang="en-US" sz="3300" dirty="0">
                <a:latin typeface="Georgia"/>
                <a:cs typeface="Georgia"/>
              </a:rPr>
              <a:t> enough to contribute to the decision-making process.  40 C.F.R. § 1502.5 </a:t>
            </a:r>
          </a:p>
          <a:p>
            <a:pPr marL="738188">
              <a:lnSpc>
                <a:spcPct val="140000"/>
              </a:lnSpc>
              <a:spcBef>
                <a:spcPts val="1200"/>
              </a:spcBef>
            </a:pPr>
            <a:r>
              <a:rPr lang="en-US" sz="3300" b="1" dirty="0">
                <a:latin typeface="Georgia"/>
                <a:cs typeface="Georgia"/>
              </a:rPr>
              <a:t>DOES NOT dictate particular outcome </a:t>
            </a:r>
            <a:r>
              <a:rPr lang="en-US" sz="3300" dirty="0">
                <a:latin typeface="Georgia"/>
                <a:cs typeface="Georgia"/>
              </a:rPr>
              <a:t>nor require the agency to choose the most environmentally-beneficial outcome</a:t>
            </a:r>
          </a:p>
          <a:p>
            <a:pPr marL="738188">
              <a:lnSpc>
                <a:spcPct val="140000"/>
              </a:lnSpc>
              <a:spcBef>
                <a:spcPts val="1200"/>
              </a:spcBef>
            </a:pPr>
            <a:r>
              <a:rPr lang="en-US" sz="3300" dirty="0">
                <a:latin typeface="Georgia"/>
                <a:cs typeface="Georgia"/>
              </a:rPr>
              <a:t>PROHIBITS: </a:t>
            </a:r>
          </a:p>
          <a:p>
            <a:pPr marL="1074738" lvl="1">
              <a:lnSpc>
                <a:spcPct val="140000"/>
              </a:lnSpc>
              <a:spcBef>
                <a:spcPts val="1200"/>
              </a:spcBef>
            </a:pPr>
            <a:r>
              <a:rPr lang="en-US" sz="3300" b="1" dirty="0">
                <a:latin typeface="Georgia"/>
                <a:cs typeface="Georgia"/>
              </a:rPr>
              <a:t>Irreversible and irretrievable commitment of resources </a:t>
            </a:r>
            <a:r>
              <a:rPr lang="en-US" sz="3300" dirty="0">
                <a:latin typeface="Georgia"/>
                <a:cs typeface="Georgia"/>
              </a:rPr>
              <a:t>pending EA/EIS.  42 U.S.C. § 4332(2)(C)(5)</a:t>
            </a:r>
          </a:p>
          <a:p>
            <a:pPr marL="1074738" lvl="1">
              <a:lnSpc>
                <a:spcPct val="140000"/>
              </a:lnSpc>
              <a:spcBef>
                <a:spcPts val="1200"/>
              </a:spcBef>
            </a:pPr>
            <a:r>
              <a:rPr lang="en-US" sz="3300" dirty="0">
                <a:latin typeface="Georgia"/>
                <a:cs typeface="Georgia"/>
              </a:rPr>
              <a:t>Actions that would have an </a:t>
            </a:r>
            <a:r>
              <a:rPr lang="en-US" sz="3300" b="1" dirty="0">
                <a:latin typeface="Georgia"/>
                <a:cs typeface="Georgia"/>
              </a:rPr>
              <a:t>adverse environmental impact or limit the choice of reasonable alternatives. </a:t>
            </a:r>
            <a:r>
              <a:rPr lang="en-US" sz="3300" dirty="0">
                <a:latin typeface="Georgia"/>
                <a:cs typeface="Georgia"/>
              </a:rPr>
              <a:t>40 C.F.R. § 1506.1</a:t>
            </a:r>
          </a:p>
          <a:p>
            <a:pPr marL="1182688" lvl="1" indent="-457200">
              <a:lnSpc>
                <a:spcPct val="140000"/>
              </a:lnSpc>
            </a:pPr>
            <a:endParaRPr lang="en-US" sz="3300" dirty="0">
              <a:latin typeface="Georgia"/>
              <a:cs typeface="Georgia"/>
            </a:endParaRPr>
          </a:p>
          <a:p>
            <a:pPr marL="738188">
              <a:lnSpc>
                <a:spcPct val="140000"/>
              </a:lnSpc>
            </a:pPr>
            <a:endParaRPr lang="en-US" sz="3500" dirty="0">
              <a:latin typeface="Georgia"/>
              <a:cs typeface="Georgia"/>
            </a:endParaRPr>
          </a:p>
          <a:p>
            <a:pPr marL="738188" lvl="0"/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187256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368" y="76030"/>
            <a:ext cx="6529302" cy="66860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Georgia"/>
                <a:cs typeface="Georgia"/>
              </a:rPr>
              <a:t>Opportunities to Participate in a Typical NEPA Process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8566"/>
            <a:ext cx="8229600" cy="4869354"/>
          </a:xfrm>
        </p:spPr>
        <p:txBody>
          <a:bodyPr>
            <a:normAutofit fontScale="25000" lnSpcReduction="20000"/>
          </a:bodyPr>
          <a:lstStyle/>
          <a:p>
            <a:pPr marL="846138" indent="-457200">
              <a:lnSpc>
                <a:spcPct val="140000"/>
              </a:lnSpc>
              <a:spcBef>
                <a:spcPts val="800"/>
              </a:spcBef>
            </a:pPr>
            <a:r>
              <a:rPr lang="en-US" sz="6800" b="1" dirty="0">
                <a:latin typeface="Georgia"/>
                <a:cs typeface="Georgia"/>
              </a:rPr>
              <a:t>Pre-planning: </a:t>
            </a:r>
            <a:r>
              <a:rPr lang="en-US" sz="6800" dirty="0">
                <a:latin typeface="Georgia"/>
                <a:cs typeface="Georgia"/>
              </a:rPr>
              <a:t>Request interested party status and notice of any developments </a:t>
            </a:r>
            <a:r>
              <a:rPr lang="en-US" sz="6800" i="1" dirty="0">
                <a:latin typeface="Georgia"/>
                <a:cs typeface="Georgia"/>
              </a:rPr>
              <a:t>in writing</a:t>
            </a:r>
            <a:r>
              <a:rPr lang="en-US" sz="6800" dirty="0">
                <a:latin typeface="Georgia"/>
                <a:cs typeface="Georgia"/>
              </a:rPr>
              <a:t>.  40 C.F.R. § 1506.6(b)</a:t>
            </a:r>
          </a:p>
          <a:p>
            <a:pPr marL="846138" indent="-457200">
              <a:lnSpc>
                <a:spcPct val="140000"/>
              </a:lnSpc>
              <a:spcBef>
                <a:spcPts val="800"/>
              </a:spcBef>
            </a:pPr>
            <a:r>
              <a:rPr lang="en-US" sz="6800" b="1" dirty="0">
                <a:latin typeface="Georgia"/>
                <a:cs typeface="Georgia"/>
              </a:rPr>
              <a:t>Environmental Assessments </a:t>
            </a:r>
          </a:p>
          <a:p>
            <a:pPr marL="1182688" lvl="1" indent="-457200">
              <a:lnSpc>
                <a:spcPct val="140000"/>
              </a:lnSpc>
              <a:spcBef>
                <a:spcPts val="800"/>
              </a:spcBef>
            </a:pPr>
            <a:r>
              <a:rPr lang="en-US" sz="6800" dirty="0">
                <a:latin typeface="Georgia"/>
                <a:cs typeface="Georgia"/>
              </a:rPr>
              <a:t>Draft EA – likely a public comment period.  40 C.F.R. § 1506.6(a)</a:t>
            </a:r>
          </a:p>
          <a:p>
            <a:pPr marL="1182688" lvl="1" indent="-457200">
              <a:lnSpc>
                <a:spcPct val="140000"/>
              </a:lnSpc>
              <a:spcBef>
                <a:spcPts val="800"/>
              </a:spcBef>
            </a:pPr>
            <a:r>
              <a:rPr lang="en-US" sz="6800" dirty="0">
                <a:latin typeface="Georgia"/>
                <a:cs typeface="Georgia"/>
              </a:rPr>
              <a:t>Final EA + FONSI – maybe comment period.  40 C.F.R. § 1501.4(e)(2) </a:t>
            </a:r>
          </a:p>
          <a:p>
            <a:pPr marL="738188">
              <a:lnSpc>
                <a:spcPct val="140000"/>
              </a:lnSpc>
              <a:spcBef>
                <a:spcPts val="800"/>
              </a:spcBef>
            </a:pPr>
            <a:r>
              <a:rPr lang="en-US" sz="6800" b="1" dirty="0">
                <a:latin typeface="Georgia"/>
                <a:cs typeface="Georgia"/>
              </a:rPr>
              <a:t>Environmental Impact Statement</a:t>
            </a:r>
          </a:p>
          <a:p>
            <a:pPr marL="1182688" lvl="1" indent="-457200">
              <a:lnSpc>
                <a:spcPct val="140000"/>
              </a:lnSpc>
              <a:spcBef>
                <a:spcPts val="800"/>
              </a:spcBef>
            </a:pPr>
            <a:r>
              <a:rPr lang="en-US" sz="6800" dirty="0">
                <a:latin typeface="Georgia"/>
                <a:cs typeface="Georgia"/>
              </a:rPr>
              <a:t>Scoping period – asks for comment on what issues the agency should consider.  40 C.F.R. § 1501.7</a:t>
            </a:r>
          </a:p>
          <a:p>
            <a:pPr marL="1182688" lvl="1" indent="-457200">
              <a:lnSpc>
                <a:spcPct val="140000"/>
              </a:lnSpc>
              <a:spcBef>
                <a:spcPts val="800"/>
              </a:spcBef>
            </a:pPr>
            <a:r>
              <a:rPr lang="en-US" sz="6800" dirty="0">
                <a:latin typeface="Georgia"/>
                <a:cs typeface="Georgia"/>
              </a:rPr>
              <a:t>Draft EIS + public comment period. </a:t>
            </a:r>
          </a:p>
          <a:p>
            <a:pPr marL="1182688" lvl="1" indent="-457200">
              <a:lnSpc>
                <a:spcPct val="140000"/>
              </a:lnSpc>
              <a:spcBef>
                <a:spcPts val="800"/>
              </a:spcBef>
            </a:pPr>
            <a:r>
              <a:rPr lang="en-US" sz="6800" dirty="0">
                <a:latin typeface="Georgia"/>
                <a:cs typeface="Georgia"/>
              </a:rPr>
              <a:t>Final EIS must respond to comments on DEIS, and include 30-day wait before final decision.  40 C.F.R. §§ 1502.9(b), 1503.4</a:t>
            </a:r>
          </a:p>
          <a:p>
            <a:pPr marL="1074738" lvl="1">
              <a:lnSpc>
                <a:spcPct val="140000"/>
              </a:lnSpc>
              <a:spcBef>
                <a:spcPts val="800"/>
              </a:spcBef>
            </a:pPr>
            <a:r>
              <a:rPr lang="en-US" sz="6800" dirty="0">
                <a:latin typeface="Georgia"/>
                <a:cs typeface="Georgia"/>
              </a:rPr>
              <a:t>Record of Decision (“ROD”). 40 C.F.R. § 1505.2</a:t>
            </a:r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37478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368" y="76030"/>
            <a:ext cx="6529302" cy="66860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Georgia"/>
              </a:rPr>
              <a:t>Issue Spotting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8566"/>
            <a:ext cx="8229600" cy="4869354"/>
          </a:xfrm>
        </p:spPr>
        <p:txBody>
          <a:bodyPr>
            <a:normAutofit fontScale="55000" lnSpcReduction="20000"/>
          </a:bodyPr>
          <a:lstStyle/>
          <a:p>
            <a:pPr marL="846138" indent="-457200">
              <a:lnSpc>
                <a:spcPct val="140000"/>
              </a:lnSpc>
              <a:spcBef>
                <a:spcPts val="1200"/>
              </a:spcBef>
            </a:pPr>
            <a:r>
              <a:rPr lang="en-US" sz="3500" dirty="0">
                <a:latin typeface="Georgia"/>
                <a:cs typeface="Georgia"/>
              </a:rPr>
              <a:t>Did the agency rely on</a:t>
            </a:r>
            <a:r>
              <a:rPr lang="en-US" sz="3300" dirty="0">
                <a:latin typeface="Georgia"/>
                <a:cs typeface="Georgia"/>
              </a:rPr>
              <a:t> a stale EIS/EA through a DNA or did the agency abuse a CE/CX?  </a:t>
            </a:r>
          </a:p>
          <a:p>
            <a:pPr marL="846138" indent="-457200">
              <a:lnSpc>
                <a:spcPct val="140000"/>
              </a:lnSpc>
              <a:spcBef>
                <a:spcPts val="1200"/>
              </a:spcBef>
            </a:pPr>
            <a:r>
              <a:rPr lang="en-US" sz="3500" dirty="0">
                <a:latin typeface="Georgia"/>
                <a:cs typeface="Georgia"/>
              </a:rPr>
              <a:t>Did the agency take action before it finished the NEPA analysis? </a:t>
            </a:r>
          </a:p>
          <a:p>
            <a:pPr marL="846138" indent="-457200">
              <a:lnSpc>
                <a:spcPct val="140000"/>
              </a:lnSpc>
              <a:spcBef>
                <a:spcPts val="1200"/>
              </a:spcBef>
            </a:pPr>
            <a:r>
              <a:rPr lang="en-US" sz="3500" dirty="0">
                <a:latin typeface="Georgia"/>
                <a:cs typeface="Georgia"/>
              </a:rPr>
              <a:t>Should the agency have prepared an EIS instead of an EA/FONSI?</a:t>
            </a:r>
          </a:p>
          <a:p>
            <a:pPr marL="846138" indent="-457200">
              <a:lnSpc>
                <a:spcPct val="140000"/>
              </a:lnSpc>
              <a:spcBef>
                <a:spcPts val="1200"/>
              </a:spcBef>
            </a:pPr>
            <a:r>
              <a:rPr lang="en-US" sz="3500" dirty="0">
                <a:latin typeface="Georgia"/>
                <a:cs typeface="Georgia"/>
              </a:rPr>
              <a:t>Did the agency provide adequate public notice and comment? You can ask agency to extend the comment deadline if needed. </a:t>
            </a:r>
          </a:p>
          <a:p>
            <a:pPr marL="846138" indent="-457200">
              <a:lnSpc>
                <a:spcPct val="140000"/>
              </a:lnSpc>
              <a:spcBef>
                <a:spcPts val="1200"/>
              </a:spcBef>
            </a:pPr>
            <a:r>
              <a:rPr lang="en-US" sz="3500" dirty="0">
                <a:latin typeface="Georgia"/>
                <a:cs typeface="Georgia"/>
              </a:rPr>
              <a:t>Did the agency leave out tribes, local communities, expert wildlife or resource agencies, or other interested persons from the process?</a:t>
            </a:r>
            <a:endParaRPr lang="en-US" sz="3300" dirty="0">
              <a:latin typeface="Georgia"/>
              <a:cs typeface="Georgia"/>
            </a:endParaRPr>
          </a:p>
          <a:p>
            <a:pPr marL="846138" indent="-457200">
              <a:lnSpc>
                <a:spcPct val="140000"/>
              </a:lnSpc>
              <a:spcBef>
                <a:spcPts val="1200"/>
              </a:spcBef>
            </a:pPr>
            <a:r>
              <a:rPr lang="en-US" sz="3500" dirty="0">
                <a:latin typeface="Georgia"/>
                <a:cs typeface="Georgia"/>
              </a:rPr>
              <a:t>Did EA/EIS address and disclose the key impacts and alternatives?</a:t>
            </a:r>
          </a:p>
          <a:p>
            <a:pPr marL="846138" indent="-457200">
              <a:lnSpc>
                <a:spcPct val="140000"/>
              </a:lnSpc>
              <a:spcBef>
                <a:spcPts val="1200"/>
              </a:spcBef>
            </a:pPr>
            <a:r>
              <a:rPr lang="en-US" sz="3500" dirty="0">
                <a:latin typeface="Georgia"/>
                <a:cs typeface="Georgia"/>
              </a:rPr>
              <a:t>Did EA/EIS rely on accurate and sound science? </a:t>
            </a:r>
          </a:p>
          <a:p>
            <a:pPr marL="846138" indent="-457200">
              <a:lnSpc>
                <a:spcPct val="140000"/>
              </a:lnSpc>
            </a:pPr>
            <a:endParaRPr lang="en-US" sz="3500" dirty="0">
              <a:latin typeface="Georgia"/>
              <a:cs typeface="Georgia"/>
            </a:endParaRPr>
          </a:p>
          <a:p>
            <a:pPr marL="388938" indent="0">
              <a:lnSpc>
                <a:spcPct val="140000"/>
              </a:lnSpc>
              <a:buNone/>
            </a:pPr>
            <a:endParaRPr lang="en-US" sz="3500" b="1" dirty="0">
              <a:latin typeface="Georgia"/>
              <a:cs typeface="Georgia"/>
            </a:endParaRPr>
          </a:p>
          <a:p>
            <a:pPr marL="846138" indent="-457200">
              <a:lnSpc>
                <a:spcPct val="140000"/>
              </a:lnSpc>
            </a:pPr>
            <a:endParaRPr lang="en-US" sz="3500" b="1" dirty="0">
              <a:latin typeface="Georgia"/>
              <a:cs typeface="Georgia"/>
            </a:endParaRPr>
          </a:p>
          <a:p>
            <a:pPr marL="846138" indent="-457200">
              <a:lnSpc>
                <a:spcPct val="140000"/>
              </a:lnSpc>
            </a:pPr>
            <a:endParaRPr lang="en-US" sz="35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251240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3834</TotalTime>
  <Words>1624</Words>
  <Application>Microsoft Macintosh PowerPoint</Application>
  <PresentationFormat>On-screen Show (4:3)</PresentationFormat>
  <Paragraphs>136</Paragraphs>
  <Slides>14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Georgia</vt:lpstr>
      <vt:lpstr>News Gothic MT</vt:lpstr>
      <vt:lpstr>Wingdings 2</vt:lpstr>
      <vt:lpstr>Breeze</vt:lpstr>
      <vt:lpstr>The National Environmental  Policy Act: 101</vt:lpstr>
      <vt:lpstr>Purpose:   Introduce NEPA and how you can use the statute to protect National Conservation Lands      </vt:lpstr>
      <vt:lpstr>National Environmental Policy Act (“NEPA”)</vt:lpstr>
      <vt:lpstr>When does NEPA apply? </vt:lpstr>
      <vt:lpstr>What does NEPA require?</vt:lpstr>
      <vt:lpstr>May the Agency Avoid an EIS?</vt:lpstr>
      <vt:lpstr>What does NEPA not allow or require?</vt:lpstr>
      <vt:lpstr>Opportunities to Participate in a Typical NEPA Process</vt:lpstr>
      <vt:lpstr>Issue Spotting</vt:lpstr>
      <vt:lpstr>Key Issues to Raise in Comments on an EA or EIS</vt:lpstr>
      <vt:lpstr>Other Issues to Consider or Raise</vt:lpstr>
      <vt:lpstr>Using NEPA to Achieve Your Goals</vt:lpstr>
      <vt:lpstr>Resources</vt:lpstr>
      <vt:lpstr>Questions?</vt:lpstr>
    </vt:vector>
  </TitlesOfParts>
  <Company>Advocates For The West,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Todd Tucci</dc:creator>
  <cp:lastModifiedBy>Annie Berglund</cp:lastModifiedBy>
  <cp:revision>168</cp:revision>
  <dcterms:created xsi:type="dcterms:W3CDTF">2017-05-22T00:32:28Z</dcterms:created>
  <dcterms:modified xsi:type="dcterms:W3CDTF">2019-05-14T17:53:14Z</dcterms:modified>
</cp:coreProperties>
</file>