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325" r:id="rId2"/>
    <p:sldId id="346" r:id="rId3"/>
    <p:sldId id="358" r:id="rId4"/>
    <p:sldId id="359" r:id="rId5"/>
    <p:sldId id="360" r:id="rId6"/>
    <p:sldId id="347" r:id="rId7"/>
    <p:sldId id="361" r:id="rId8"/>
    <p:sldId id="362" r:id="rId9"/>
    <p:sldId id="363" r:id="rId10"/>
    <p:sldId id="364" r:id="rId11"/>
    <p:sldId id="350" r:id="rId12"/>
    <p:sldId id="365" r:id="rId13"/>
    <p:sldId id="366" r:id="rId14"/>
    <p:sldId id="367" r:id="rId15"/>
    <p:sldId id="299" r:id="rId16"/>
    <p:sldId id="368" r:id="rId17"/>
    <p:sldId id="339" r:id="rId18"/>
    <p:sldId id="337" r:id="rId19"/>
    <p:sldId id="338" r:id="rId20"/>
    <p:sldId id="327" r:id="rId21"/>
    <p:sldId id="336" r:id="rId22"/>
    <p:sldId id="332" r:id="rId23"/>
    <p:sldId id="345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29" r:id="rId32"/>
  </p:sldIdLst>
  <p:sldSz cx="10333038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782"/>
    <a:srgbClr val="154C89"/>
    <a:srgbClr val="47831F"/>
    <a:srgbClr val="5E8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E7B23F-0EED-4503-A590-E65D2480F3FB}" v="81" dt="2019-09-14T17:10:59.6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79597" autoAdjust="0"/>
  </p:normalViewPr>
  <p:slideViewPr>
    <p:cSldViewPr snapToGrid="0" snapToObjects="1">
      <p:cViewPr>
        <p:scale>
          <a:sx n="50" d="100"/>
          <a:sy n="50" d="100"/>
        </p:scale>
        <p:origin x="390" y="342"/>
      </p:cViewPr>
      <p:guideLst>
        <p:guide orient="horz" pos="2160"/>
        <p:guide pos="32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FFEF74-03A4-FA4D-94EC-6B89E0CA001C}" type="datetimeFigureOut">
              <a:rPr lang="en-US" smtClean="0"/>
              <a:t>9/14/2019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696913"/>
            <a:ext cx="52514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2C1264-978F-FF47-8EF3-2F6626C4A5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3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1264-978F-FF47-8EF3-2F6626C4A5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88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039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753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753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753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753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826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826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654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1264-978F-FF47-8EF3-2F6626C4A5E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79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1264-978F-FF47-8EF3-2F6626C4A5E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5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039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1264-978F-FF47-8EF3-2F6626C4A5E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90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1264-978F-FF47-8EF3-2F6626C4A5E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70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1264-978F-FF47-8EF3-2F6626C4A5E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32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1264-978F-FF47-8EF3-2F6626C4A5E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38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1264-978F-FF47-8EF3-2F6626C4A5E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58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299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039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23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54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30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039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0711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1264-978F-FF47-8EF3-2F6626C4A5E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03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039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2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2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23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696913"/>
            <a:ext cx="52514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C1264-978F-FF47-8EF3-2F6626C4A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2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0874" y="1295402"/>
            <a:ext cx="7331290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947" y="1524001"/>
            <a:ext cx="7343145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4947" y="3299014"/>
            <a:ext cx="7343146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0C29-4401-4205-85EB-EFB7AC025252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759" y="611872"/>
            <a:ext cx="4610027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759" y="1787856"/>
            <a:ext cx="4610027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6EF4-E372-4803-8CDD-0F2D921EF3A4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752574" y="359394"/>
            <a:ext cx="4133215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B842-7593-42F8-B0A3-FB5200DA8DB0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28121" y="368301"/>
            <a:ext cx="1722173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699" y="368301"/>
            <a:ext cx="7559623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C788-F9CC-444C-BB60-1F04ECFE8F99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CE6B-3835-4921-B07B-C534C02950AB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812" y="3352803"/>
            <a:ext cx="9511418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812" y="4771031"/>
            <a:ext cx="9511418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ACCE-C1D9-4DDB-82CB-C5C4A05E3FD2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19221" y="363538"/>
            <a:ext cx="9494597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00" y="2403146"/>
            <a:ext cx="9104196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00" y="3736007"/>
            <a:ext cx="9104196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124F-9B63-4BCD-A4DF-B7E8A93C16FE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00" y="107576"/>
            <a:ext cx="9088052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00" y="1600201"/>
            <a:ext cx="4339876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75" y="1600201"/>
            <a:ext cx="4339876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2851-ADD0-4FBE-8F26-D358AB849C95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99" y="107576"/>
            <a:ext cx="9088052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698" y="1453225"/>
            <a:ext cx="4339876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98" y="2347417"/>
            <a:ext cx="4339876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8874" y="1453225"/>
            <a:ext cx="4339876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68874" y="2347417"/>
            <a:ext cx="4339876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6E6D-8806-40C4-BA4C-FDBC770C925F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CDC-49AF-4EB1-8D4A-EF54B0FCAE1D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C24E-D0A1-4860-B12C-21CF1BB50339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760" y="611872"/>
            <a:ext cx="4339876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9556" y="368300"/>
            <a:ext cx="4339876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760" y="1787856"/>
            <a:ext cx="4339876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7DC9-5F26-43E8-9012-CBD9F6CDFAB2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700" y="107576"/>
            <a:ext cx="9088052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00" y="1600201"/>
            <a:ext cx="908805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1910" y="6275670"/>
            <a:ext cx="2411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6AB3BDB-4EA5-41FE-A97E-C62C3740FFB7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847" y="6275670"/>
            <a:ext cx="5470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4908" y="6275670"/>
            <a:ext cx="1119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4543C10-6D2F-6645-B9FD-D50094B88AB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DHYAUEb1zA?feature=oembed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AC55AC0-532E-422E-99CE-49ECFB4EFF6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333038" cy="6858000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0">
                <a:srgbClr val="154C89">
                  <a:alpha val="80000"/>
                </a:srgbClr>
              </a:gs>
            </a:gsLst>
            <a:lin ang="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9144000" algn="l"/>
              </a:tabLst>
            </a:pPr>
            <a:endParaRPr lang="en-US" sz="3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457200">
              <a:tabLst>
                <a:tab pos="9144000" algn="l"/>
              </a:tabLst>
            </a:pPr>
            <a:endParaRPr lang="en-US" sz="3200" cap="all" dirty="0">
              <a:solidFill>
                <a:schemeClr val="bg1"/>
              </a:solidFill>
              <a:latin typeface="Gill Sans MT" panose="020B0502020104020203" pitchFamily="34" charset="0"/>
              <a:cs typeface="Georgia"/>
            </a:endParaRPr>
          </a:p>
          <a:p>
            <a:pPr>
              <a:tabLst>
                <a:tab pos="9144000" algn="l"/>
              </a:tabLst>
            </a:pPr>
            <a:endParaRPr lang="en-US" sz="3200" cap="all" dirty="0">
              <a:solidFill>
                <a:schemeClr val="bg1"/>
              </a:solidFill>
              <a:latin typeface="Gill Sans MT" panose="020B0502020104020203" pitchFamily="34" charset="0"/>
              <a:cs typeface="Georgia"/>
            </a:endParaRPr>
          </a:p>
          <a:p>
            <a:pPr>
              <a:tabLst>
                <a:tab pos="9144000" algn="l"/>
              </a:tabLst>
            </a:pPr>
            <a:endParaRPr lang="en-US" sz="3200" cap="all" dirty="0">
              <a:solidFill>
                <a:schemeClr val="bg1"/>
              </a:solidFill>
              <a:latin typeface="Gill Sans MT" panose="020B0502020104020203" pitchFamily="34" charset="0"/>
              <a:cs typeface="Georgia"/>
            </a:endParaRPr>
          </a:p>
          <a:p>
            <a:pPr>
              <a:tabLst>
                <a:tab pos="9144000" algn="l"/>
              </a:tabLst>
            </a:pPr>
            <a:r>
              <a:rPr lang="en-US" sz="3200" cap="all" dirty="0">
                <a:solidFill>
                  <a:schemeClr val="bg1"/>
                </a:solidFill>
                <a:latin typeface="Gill Sans MT" panose="020B0502020104020203" pitchFamily="34" charset="0"/>
                <a:cs typeface="Georgia"/>
              </a:rPr>
              <a:t>Hope in Hard Times: </a:t>
            </a:r>
            <a:br>
              <a:rPr lang="en-US" sz="3200" cap="all" dirty="0">
                <a:solidFill>
                  <a:schemeClr val="bg1"/>
                </a:solidFill>
                <a:latin typeface="Gill Sans MT" panose="020B0502020104020203" pitchFamily="34" charset="0"/>
                <a:cs typeface="Georgia"/>
              </a:rPr>
            </a:br>
            <a:r>
              <a:rPr lang="en-US" sz="3200" cap="all" dirty="0">
                <a:solidFill>
                  <a:schemeClr val="bg1"/>
                </a:solidFill>
                <a:latin typeface="Gill Sans MT" panose="020B0502020104020203" pitchFamily="34" charset="0"/>
                <a:cs typeface="Georgia"/>
              </a:rPr>
              <a:t>Successful Legal Advocacy </a:t>
            </a:r>
            <a:br>
              <a:rPr lang="en-US" sz="3200" cap="all" dirty="0">
                <a:solidFill>
                  <a:schemeClr val="bg1"/>
                </a:solidFill>
                <a:latin typeface="Gill Sans MT" panose="020B0502020104020203" pitchFamily="34" charset="0"/>
                <a:cs typeface="Georgia"/>
              </a:rPr>
            </a:br>
            <a:r>
              <a:rPr lang="en-US" sz="3200" cap="all" dirty="0">
                <a:solidFill>
                  <a:schemeClr val="bg1"/>
                </a:solidFill>
                <a:latin typeface="Gill Sans MT" panose="020B0502020104020203" pitchFamily="34" charset="0"/>
                <a:cs typeface="Georgia"/>
              </a:rPr>
              <a:t>in the Trump Era</a:t>
            </a:r>
            <a:endParaRPr lang="en-US" sz="3200" dirty="0">
              <a:solidFill>
                <a:schemeClr val="bg1"/>
              </a:solidFill>
            </a:endParaRPr>
          </a:p>
          <a:p>
            <a:pPr marL="225425" algn="l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79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lvl="3" indent="-342900">
              <a:spcBef>
                <a:spcPts val="1200"/>
              </a:spcBef>
            </a:pPr>
            <a:endParaRPr lang="en-US" dirty="0">
              <a:solidFill>
                <a:schemeClr val="bg1"/>
              </a:solidFill>
              <a:latin typeface="+mj-lt"/>
              <a:cs typeface="Georgia"/>
            </a:endParaRPr>
          </a:p>
        </p:txBody>
      </p:sp>
      <p:pic>
        <p:nvPicPr>
          <p:cNvPr id="10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75756DDC-BFC3-4032-9FF4-86690297D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70341"/>
            <a:ext cx="4403188" cy="10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5">
            <a:extLst>
              <a:ext uri="{FF2B5EF4-FFF2-40B4-BE49-F238E27FC236}">
                <a16:creationId xmlns:a16="http://schemas.microsoft.com/office/drawing/2014/main" id="{50AF8037-8512-4376-9C2D-4DA356011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31747"/>
            <a:ext cx="10333038" cy="14668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dirty="0">
                <a:solidFill>
                  <a:schemeClr val="accent5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cs typeface="Georgia"/>
              </a:rPr>
              <a:t>Todd Tucci, Lizzy Potter, Sarah Stellberg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dirty="0">
                <a:solidFill>
                  <a:schemeClr val="accent5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cs typeface="Georgia"/>
              </a:rPr>
              <a:t>Advocates for the West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dirty="0">
                <a:solidFill>
                  <a:schemeClr val="accent5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cs typeface="Georgia"/>
              </a:rPr>
              <a:t>Boise / Portland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100" dirty="0">
              <a:solidFill>
                <a:schemeClr val="accent5">
                  <a:lumMod val="60000"/>
                  <a:lumOff val="40000"/>
                </a:schemeClr>
              </a:solidFill>
              <a:latin typeface="Gill Sans MT" panose="020B0502020104020203" pitchFamily="34" charset="0"/>
              <a:cs typeface="Georgi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dirty="0">
                <a:solidFill>
                  <a:schemeClr val="accent5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cs typeface="Georgia"/>
              </a:rPr>
              <a:t>CLF Rendezvous, September 14, 2019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dirty="0">
              <a:solidFill>
                <a:schemeClr val="accent5">
                  <a:lumMod val="60000"/>
                  <a:lumOff val="40000"/>
                </a:schemeClr>
              </a:solidFill>
              <a:latin typeface="Gill Sans MT" panose="020B0502020104020203" pitchFamily="34" charset="0"/>
              <a:cs typeface="Georgi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0DFFB1-974B-47F0-B0AD-FCDFFE23EA53}"/>
              </a:ext>
            </a:extLst>
          </p:cNvPr>
          <p:cNvCxnSpPr/>
          <p:nvPr/>
        </p:nvCxnSpPr>
        <p:spPr>
          <a:xfrm>
            <a:off x="4026353" y="4198877"/>
            <a:ext cx="2365392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593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BCBA8D-08D4-4F5A-A6F9-92D6AA5C7A23}"/>
              </a:ext>
            </a:extLst>
          </p:cNvPr>
          <p:cNvSpPr txBox="1">
            <a:spLocks/>
          </p:cNvSpPr>
          <p:nvPr/>
        </p:nvSpPr>
        <p:spPr>
          <a:xfrm>
            <a:off x="0" y="23448"/>
            <a:ext cx="10333038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0">
                <a:srgbClr val="154C89">
                  <a:alpha val="80000"/>
                </a:srgbClr>
              </a:gs>
            </a:gsLst>
            <a:lin ang="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Georgia"/>
              </a:rPr>
              <a:t>TRUMP ROLLBACKS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pic>
        <p:nvPicPr>
          <p:cNvPr id="5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7D56E01-B305-4731-AA84-09E46D98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9" y="150136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8A795-8B38-4427-9E6E-7A5E397C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9596" y="6261377"/>
            <a:ext cx="891964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3C10-6D2F-6645-B9FD-D50094B88AB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A683AF-D277-4B8B-853F-A049F7C1F208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3E8C2-B4EB-48BA-90D8-B2D5F56A49AF}"/>
              </a:ext>
            </a:extLst>
          </p:cNvPr>
          <p:cNvCxnSpPr>
            <a:cxnSpLocks/>
          </p:cNvCxnSpPr>
          <p:nvPr/>
        </p:nvCxnSpPr>
        <p:spPr>
          <a:xfrm>
            <a:off x="3299381" y="1322178"/>
            <a:ext cx="3895734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D70683E-5DFA-4D60-B797-7BB265C0791E}"/>
              </a:ext>
            </a:extLst>
          </p:cNvPr>
          <p:cNvSpPr txBox="1">
            <a:spLocks/>
          </p:cNvSpPr>
          <p:nvPr/>
        </p:nvSpPr>
        <p:spPr>
          <a:xfrm>
            <a:off x="644231" y="1524002"/>
            <a:ext cx="9206033" cy="4505134"/>
          </a:xfrm>
          <a:prstGeom prst="rect">
            <a:avLst/>
          </a:prstGeom>
        </p:spPr>
        <p:txBody>
          <a:bodyPr numCol="1" spcCol="640080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Rescinded water pollution regulations for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fracking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WOTUS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Rescinded rule limiting seismic exploration in Atlantic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Arctic National Wildlife Refuge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Eliminated Protections for Greater Sage Grouse across the West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Undermining Wildlife Protections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Weakening Management Plans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Shrinking National Monuments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Promoting Fossil Fuel Development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Short-Circuiting NEPA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Excluding the Public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910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5BA4156-F030-4826-B065-7E1E585E6074}"/>
              </a:ext>
            </a:extLst>
          </p:cNvPr>
          <p:cNvSpPr txBox="1">
            <a:spLocks/>
          </p:cNvSpPr>
          <p:nvPr/>
        </p:nvSpPr>
        <p:spPr>
          <a:xfrm>
            <a:off x="0" y="14074"/>
            <a:ext cx="5931432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24000">
                <a:srgbClr val="154C89">
                  <a:alpha val="80000"/>
                </a:srgbClr>
              </a:gs>
              <a:gs pos="64000">
                <a:srgbClr val="1C6782">
                  <a:alpha val="80000"/>
                </a:srgbClr>
              </a:gs>
            </a:gsLst>
            <a:lin ang="270000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Undermining Wildlife Protections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13F7F3-E3CA-4D09-87C9-A4E039C953FB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34F78C-E8E4-469A-B121-57D5AA77DBF8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CC6997-3C93-4824-8043-AA9F9465CC66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07498FB-9C8D-49D5-BF58-28AFB3426B31}"/>
              </a:ext>
            </a:extLst>
          </p:cNvPr>
          <p:cNvSpPr txBox="1">
            <a:spLocks/>
          </p:cNvSpPr>
          <p:nvPr/>
        </p:nvSpPr>
        <p:spPr>
          <a:xfrm>
            <a:off x="4507712" y="6274705"/>
            <a:ext cx="744093" cy="352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3C10-6D2F-6645-B9FD-D50094B88AB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C8B5D49-367F-419B-A7AC-62335B43A853}"/>
              </a:ext>
            </a:extLst>
          </p:cNvPr>
          <p:cNvSpPr txBox="1">
            <a:spLocks/>
          </p:cNvSpPr>
          <p:nvPr/>
        </p:nvSpPr>
        <p:spPr>
          <a:xfrm>
            <a:off x="610084" y="1971045"/>
            <a:ext cx="4918520" cy="3334742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3275" marR="0" lvl="0" indent="-347663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ESA regulations</a:t>
            </a:r>
          </a:p>
          <a:p>
            <a:pPr marL="803275" marR="0" lvl="0" indent="-347663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ESA listing decisions</a:t>
            </a:r>
          </a:p>
          <a:p>
            <a:pPr marL="803275" marR="0" lvl="0" indent="-347663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Localized implementation decisions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 ESA  § 7 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9230A1-264A-42F2-92CA-ED02445E2F37}"/>
              </a:ext>
            </a:extLst>
          </p:cNvPr>
          <p:cNvCxnSpPr>
            <a:cxnSpLocks/>
          </p:cNvCxnSpPr>
          <p:nvPr/>
        </p:nvCxnSpPr>
        <p:spPr>
          <a:xfrm>
            <a:off x="610082" y="1621652"/>
            <a:ext cx="3840480" cy="0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2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4E6AA791-2288-4FCF-8B15-0707D1A7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75" y="155975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5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5BA4156-F030-4826-B065-7E1E585E6074}"/>
              </a:ext>
            </a:extLst>
          </p:cNvPr>
          <p:cNvSpPr txBox="1">
            <a:spLocks/>
          </p:cNvSpPr>
          <p:nvPr/>
        </p:nvSpPr>
        <p:spPr>
          <a:xfrm>
            <a:off x="0" y="14074"/>
            <a:ext cx="5931432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24000">
                <a:srgbClr val="154C89">
                  <a:alpha val="80000"/>
                </a:srgbClr>
              </a:gs>
              <a:gs pos="64000">
                <a:srgbClr val="1C6782">
                  <a:alpha val="80000"/>
                </a:srgbClr>
              </a:gs>
            </a:gsLst>
            <a:lin ang="270000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Undermining Wildlife Protections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13F7F3-E3CA-4D09-87C9-A4E039C953FB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34F78C-E8E4-469A-B121-57D5AA77DBF8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CC6997-3C93-4824-8043-AA9F9465CC66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07498FB-9C8D-49D5-BF58-28AFB3426B31}"/>
              </a:ext>
            </a:extLst>
          </p:cNvPr>
          <p:cNvSpPr txBox="1">
            <a:spLocks/>
          </p:cNvSpPr>
          <p:nvPr/>
        </p:nvSpPr>
        <p:spPr>
          <a:xfrm>
            <a:off x="4686300" y="6274705"/>
            <a:ext cx="565505" cy="352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3C10-6D2F-6645-B9FD-D50094B88AB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C8B5D49-367F-419B-A7AC-62335B43A853}"/>
              </a:ext>
            </a:extLst>
          </p:cNvPr>
          <p:cNvSpPr txBox="1">
            <a:spLocks/>
          </p:cNvSpPr>
          <p:nvPr/>
        </p:nvSpPr>
        <p:spPr>
          <a:xfrm>
            <a:off x="610084" y="1971044"/>
            <a:ext cx="4918520" cy="4100703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ESA Regulations</a:t>
            </a:r>
          </a:p>
          <a:p>
            <a:pPr marL="8032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Final Rule issued in August 2019</a:t>
            </a:r>
          </a:p>
          <a:p>
            <a:pPr marL="1141413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Allows consideration of economics in listing decisions</a:t>
            </a:r>
          </a:p>
          <a:p>
            <a:pPr marL="1141413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Eliminates blanket 4(d) rule for Threatened species</a:t>
            </a:r>
          </a:p>
          <a:p>
            <a:pPr marL="1141413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Making designation of Critical Habitat more difficult, especially unoccupied habitat</a:t>
            </a:r>
          </a:p>
          <a:p>
            <a:pPr marL="0" marR="0" lvl="0" indent="398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PICK YOUR BATTLES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9230A1-264A-42F2-92CA-ED02445E2F37}"/>
              </a:ext>
            </a:extLst>
          </p:cNvPr>
          <p:cNvCxnSpPr>
            <a:cxnSpLocks/>
          </p:cNvCxnSpPr>
          <p:nvPr/>
        </p:nvCxnSpPr>
        <p:spPr>
          <a:xfrm>
            <a:off x="610082" y="1621652"/>
            <a:ext cx="3840480" cy="0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2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4E6AA791-2288-4FCF-8B15-0707D1A7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75" y="155975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0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5BA4156-F030-4826-B065-7E1E585E6074}"/>
              </a:ext>
            </a:extLst>
          </p:cNvPr>
          <p:cNvSpPr txBox="1">
            <a:spLocks/>
          </p:cNvSpPr>
          <p:nvPr/>
        </p:nvSpPr>
        <p:spPr>
          <a:xfrm>
            <a:off x="0" y="14074"/>
            <a:ext cx="5931432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24000">
                <a:srgbClr val="154C89">
                  <a:alpha val="80000"/>
                </a:srgbClr>
              </a:gs>
              <a:gs pos="64000">
                <a:srgbClr val="1C6782">
                  <a:alpha val="80000"/>
                </a:srgbClr>
              </a:gs>
            </a:gsLst>
            <a:lin ang="270000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Undermining Wildlife Protections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13F7F3-E3CA-4D09-87C9-A4E039C953FB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34F78C-E8E4-469A-B121-57D5AA77DBF8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CC6997-3C93-4824-8043-AA9F9465CC66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C8B5D49-367F-419B-A7AC-62335B43A853}"/>
              </a:ext>
            </a:extLst>
          </p:cNvPr>
          <p:cNvSpPr txBox="1">
            <a:spLocks/>
          </p:cNvSpPr>
          <p:nvPr/>
        </p:nvSpPr>
        <p:spPr>
          <a:xfrm>
            <a:off x="610084" y="1971045"/>
            <a:ext cx="4918520" cy="4044756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ESA Listing Decisions</a:t>
            </a:r>
          </a:p>
          <a:p>
            <a:pPr marL="8032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FWS required to issue series of listing decisions via settlement and court order dating back to Obama Administration</a:t>
            </a:r>
          </a:p>
          <a:p>
            <a:pPr marL="8032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5-year work plan - parties never anticipated Trump and Bernhardt issuing these decisions</a:t>
            </a:r>
          </a:p>
          <a:p>
            <a:pPr marL="1141413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Grizzlies, bison, wolves, caribou, sagebrush lizard, etc...</a:t>
            </a:r>
          </a:p>
          <a:p>
            <a:pPr marL="1141413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Other listing decisions coming</a:t>
            </a:r>
          </a:p>
          <a:p>
            <a:pPr marL="387350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PICK YOUR BATTLES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11382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795338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07498FB-9C8D-49D5-BF58-28AFB3426B31}"/>
              </a:ext>
            </a:extLst>
          </p:cNvPr>
          <p:cNvSpPr txBox="1">
            <a:spLocks/>
          </p:cNvSpPr>
          <p:nvPr/>
        </p:nvSpPr>
        <p:spPr>
          <a:xfrm>
            <a:off x="4507712" y="6236604"/>
            <a:ext cx="744093" cy="4706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3C10-6D2F-6645-B9FD-D50094B88AB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9230A1-264A-42F2-92CA-ED02445E2F37}"/>
              </a:ext>
            </a:extLst>
          </p:cNvPr>
          <p:cNvCxnSpPr>
            <a:cxnSpLocks/>
          </p:cNvCxnSpPr>
          <p:nvPr/>
        </p:nvCxnSpPr>
        <p:spPr>
          <a:xfrm>
            <a:off x="610082" y="1621652"/>
            <a:ext cx="3840480" cy="0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2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4E6AA791-2288-4FCF-8B15-0707D1A7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75" y="155975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34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5BA4156-F030-4826-B065-7E1E585E6074}"/>
              </a:ext>
            </a:extLst>
          </p:cNvPr>
          <p:cNvSpPr txBox="1">
            <a:spLocks/>
          </p:cNvSpPr>
          <p:nvPr/>
        </p:nvSpPr>
        <p:spPr>
          <a:xfrm>
            <a:off x="0" y="14074"/>
            <a:ext cx="5931432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24000">
                <a:srgbClr val="154C89">
                  <a:alpha val="80000"/>
                </a:srgbClr>
              </a:gs>
              <a:gs pos="64000">
                <a:srgbClr val="1C6782">
                  <a:alpha val="80000"/>
                </a:srgbClr>
              </a:gs>
            </a:gsLst>
            <a:lin ang="270000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Undermining Wildlife Protections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13F7F3-E3CA-4D09-87C9-A4E039C953FB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34F78C-E8E4-469A-B121-57D5AA77DBF8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CC6997-3C93-4824-8043-AA9F9465CC66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C8B5D49-367F-419B-A7AC-62335B43A853}"/>
              </a:ext>
            </a:extLst>
          </p:cNvPr>
          <p:cNvSpPr txBox="1">
            <a:spLocks/>
          </p:cNvSpPr>
          <p:nvPr/>
        </p:nvSpPr>
        <p:spPr>
          <a:xfrm>
            <a:off x="610084" y="1971045"/>
            <a:ext cx="4918520" cy="4670264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Local Implementation Decisions - § 7</a:t>
            </a:r>
          </a:p>
          <a:p>
            <a:pPr marL="8032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Localized (systematic) effort to undermine existing protections across local landscapes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 our backyards</a:t>
            </a:r>
          </a:p>
          <a:p>
            <a:pPr marL="8032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Localized litigation and opposition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 e.g. Red Cliffs NCA</a:t>
            </a:r>
          </a:p>
          <a:p>
            <a:pPr marL="1144588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Find your friends and allies</a:t>
            </a:r>
          </a:p>
          <a:p>
            <a:pPr marL="1144588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Divide and conquer</a:t>
            </a:r>
          </a:p>
          <a:p>
            <a:pPr marL="1144588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Engage in the process</a:t>
            </a:r>
          </a:p>
          <a:p>
            <a:pPr marL="8032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Implications </a:t>
            </a:r>
          </a:p>
          <a:p>
            <a:pPr marL="1141413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Death by 1000 cuts</a:t>
            </a:r>
          </a:p>
          <a:p>
            <a:pPr marL="1141413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Requires local capacity and engagement</a:t>
            </a:r>
          </a:p>
          <a:p>
            <a:pPr marL="1141413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8032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Courier New"/>
              <a:buChar char="o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11382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11382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Courier New"/>
              <a:buChar char="o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07498FB-9C8D-49D5-BF58-28AFB3426B31}"/>
              </a:ext>
            </a:extLst>
          </p:cNvPr>
          <p:cNvSpPr txBox="1">
            <a:spLocks/>
          </p:cNvSpPr>
          <p:nvPr/>
        </p:nvSpPr>
        <p:spPr>
          <a:xfrm>
            <a:off x="4743450" y="6274705"/>
            <a:ext cx="508355" cy="366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3C10-6D2F-6645-B9FD-D50094B88AB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9230A1-264A-42F2-92CA-ED02445E2F37}"/>
              </a:ext>
            </a:extLst>
          </p:cNvPr>
          <p:cNvCxnSpPr>
            <a:cxnSpLocks/>
          </p:cNvCxnSpPr>
          <p:nvPr/>
        </p:nvCxnSpPr>
        <p:spPr>
          <a:xfrm>
            <a:off x="610082" y="1621652"/>
            <a:ext cx="3840480" cy="0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2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4E6AA791-2288-4FCF-8B15-0707D1A7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75" y="155975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6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4F58CEE-570D-4738-B686-4B45ED69B7B5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5542671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24000">
                <a:srgbClr val="154C89">
                  <a:alpha val="80000"/>
                </a:srgbClr>
              </a:gs>
              <a:gs pos="64000">
                <a:srgbClr val="1C6782">
                  <a:alpha val="80000"/>
                </a:srgbClr>
              </a:gs>
            </a:gsLst>
            <a:lin ang="270000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eorgia"/>
            </a:endParaRP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Weakening Management Plans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13F7F3-E3CA-4D09-87C9-A4E039C953FB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34F78C-E8E4-469A-B121-57D5AA77DBF8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F39BD98-787D-467B-B24D-90C4F35DA15F}"/>
              </a:ext>
            </a:extLst>
          </p:cNvPr>
          <p:cNvSpPr txBox="1">
            <a:spLocks/>
          </p:cNvSpPr>
          <p:nvPr/>
        </p:nvSpPr>
        <p:spPr>
          <a:xfrm>
            <a:off x="581947" y="1877692"/>
            <a:ext cx="4612709" cy="4382945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RMPs establish appropriate management of federal public lands for a generation</a:t>
            </a:r>
          </a:p>
          <a:p>
            <a:pPr marL="8032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Roads, ORVs, Mineral leasing and exploration, Grazing, Vegetation treatments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DOI/BLM slow out of the gate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 picking up steam</a:t>
            </a:r>
          </a:p>
          <a:p>
            <a:pPr marL="790575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Uncompahgre</a:t>
            </a:r>
          </a:p>
          <a:p>
            <a:pPr marL="790575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San Pedro Riparian NCA</a:t>
            </a:r>
          </a:p>
          <a:p>
            <a:pPr marL="790575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GSE NM</a:t>
            </a:r>
          </a:p>
          <a:p>
            <a:pPr marL="790575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BE NM</a:t>
            </a:r>
          </a:p>
          <a:p>
            <a:pPr marL="790575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Greater Sage Grouse RMPs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1141413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1141413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8032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Courier New"/>
              <a:buChar char="o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11382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Wingdings" charset="2"/>
              <a:buChar char="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11382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50000"/>
              <a:buFont typeface="Courier New"/>
              <a:buChar char="o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CC6997-3C93-4824-8043-AA9F9465CC66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07498FB-9C8D-49D5-BF58-28AFB3426B31}"/>
              </a:ext>
            </a:extLst>
          </p:cNvPr>
          <p:cNvSpPr txBox="1">
            <a:spLocks/>
          </p:cNvSpPr>
          <p:nvPr/>
        </p:nvSpPr>
        <p:spPr>
          <a:xfrm>
            <a:off x="4629150" y="6274705"/>
            <a:ext cx="622655" cy="366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3C10-6D2F-6645-B9FD-D50094B88AB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A2C4ED-F627-4215-8D2F-D5830E6FA297}"/>
              </a:ext>
            </a:extLst>
          </p:cNvPr>
          <p:cNvCxnSpPr>
            <a:cxnSpLocks/>
          </p:cNvCxnSpPr>
          <p:nvPr/>
        </p:nvCxnSpPr>
        <p:spPr>
          <a:xfrm>
            <a:off x="604401" y="1699110"/>
            <a:ext cx="3840480" cy="0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1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8DFA4DBC-47A0-4E71-91CA-BC79DFBB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75" y="155975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982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4F58CEE-570D-4738-B686-4B45ED69B7B5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5542671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24000">
                <a:srgbClr val="154C89">
                  <a:alpha val="80000"/>
                </a:srgbClr>
              </a:gs>
              <a:gs pos="64000">
                <a:srgbClr val="1C6782">
                  <a:alpha val="80000"/>
                </a:srgbClr>
              </a:gs>
            </a:gsLst>
            <a:lin ang="270000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eorgia"/>
            </a:endParaRP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Weakening Management Plans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13F7F3-E3CA-4D09-87C9-A4E039C953FB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34F78C-E8E4-469A-B121-57D5AA77DBF8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F39BD98-787D-467B-B24D-90C4F35DA15F}"/>
              </a:ext>
            </a:extLst>
          </p:cNvPr>
          <p:cNvSpPr txBox="1">
            <a:spLocks/>
          </p:cNvSpPr>
          <p:nvPr/>
        </p:nvSpPr>
        <p:spPr>
          <a:xfrm>
            <a:off x="581947" y="1877692"/>
            <a:ext cx="4612709" cy="4382945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CC6997-3C93-4824-8043-AA9F9465CC66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07498FB-9C8D-49D5-BF58-28AFB3426B31}"/>
              </a:ext>
            </a:extLst>
          </p:cNvPr>
          <p:cNvSpPr txBox="1">
            <a:spLocks/>
          </p:cNvSpPr>
          <p:nvPr/>
        </p:nvSpPr>
        <p:spPr>
          <a:xfrm>
            <a:off x="4705350" y="6274705"/>
            <a:ext cx="527405" cy="366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3C10-6D2F-6645-B9FD-D50094B88AB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A2C4ED-F627-4215-8D2F-D5830E6FA297}"/>
              </a:ext>
            </a:extLst>
          </p:cNvPr>
          <p:cNvCxnSpPr>
            <a:cxnSpLocks/>
          </p:cNvCxnSpPr>
          <p:nvPr/>
        </p:nvCxnSpPr>
        <p:spPr>
          <a:xfrm>
            <a:off x="604401" y="1699110"/>
            <a:ext cx="3840480" cy="0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1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8DFA4DBC-47A0-4E71-91CA-BC79DFBB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75" y="155975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779" y="2023916"/>
            <a:ext cx="47868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ENGAGE THE PROCESS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PUBLIC COMMENT SCOPING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ingdings"/>
                <a:ea typeface="Wingdings"/>
                <a:cs typeface="Wingdings"/>
              </a:rPr>
              <a:t>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DEVELOP DRAFT RMP/EIS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ingdings"/>
                <a:ea typeface="Wingdings"/>
                <a:cs typeface="Wingdings"/>
              </a:rPr>
              <a:t>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DRAFT RMP/PUBLIC COMMENT PERIOD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ingdings"/>
                <a:ea typeface="Wingdings"/>
                <a:cs typeface="Wingdings"/>
              </a:rPr>
              <a:t>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PROPOSED RMP/FINAL EIS REVIEW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ingdings"/>
                <a:ea typeface="Wingdings"/>
                <a:cs typeface="Wingdings"/>
              </a:rPr>
              <a:t>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PROTEST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ingdings"/>
                <a:ea typeface="Wingdings"/>
                <a:cs typeface="Wingdings"/>
              </a:rPr>
              <a:t>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ISSUE ROD and APPROVED RMP</a:t>
            </a:r>
          </a:p>
        </p:txBody>
      </p:sp>
    </p:spTree>
    <p:extLst>
      <p:ext uri="{BB962C8B-B14F-4D97-AF65-F5344CB8AC3E}">
        <p14:creationId xmlns:p14="http://schemas.microsoft.com/office/powerpoint/2010/main" val="69131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ACB37EC-1EE0-45C3-B7F9-21BCE4273A32}"/>
              </a:ext>
            </a:extLst>
          </p:cNvPr>
          <p:cNvSpPr txBox="1">
            <a:spLocks/>
          </p:cNvSpPr>
          <p:nvPr/>
        </p:nvSpPr>
        <p:spPr>
          <a:xfrm>
            <a:off x="4441518" y="3"/>
            <a:ext cx="5931432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24000">
                <a:srgbClr val="154C89">
                  <a:alpha val="80000"/>
                </a:srgbClr>
              </a:gs>
              <a:gs pos="64000">
                <a:srgbClr val="1C6782">
                  <a:alpha val="80000"/>
                </a:srgbClr>
              </a:gs>
            </a:gsLst>
            <a:lin ang="270000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eorgia"/>
            </a:endParaRP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Shrinking National Monuments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315AC5-AC28-40BB-91FF-BB614DECC9D3}"/>
              </a:ext>
            </a:extLst>
          </p:cNvPr>
          <p:cNvCxnSpPr>
            <a:cxnSpLocks/>
          </p:cNvCxnSpPr>
          <p:nvPr/>
        </p:nvCxnSpPr>
        <p:spPr>
          <a:xfrm>
            <a:off x="5009317" y="1726716"/>
            <a:ext cx="3840480" cy="0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A6FC5A5-7258-480A-8013-36A59DD16ABA}"/>
              </a:ext>
            </a:extLst>
          </p:cNvPr>
          <p:cNvSpPr txBox="1">
            <a:spLocks/>
          </p:cNvSpPr>
          <p:nvPr/>
        </p:nvSpPr>
        <p:spPr>
          <a:xfrm>
            <a:off x="5218332" y="2007708"/>
            <a:ext cx="4901398" cy="4619532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Bears Ears NM and Grand Staircase Escalante NM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1092200" marR="0" lvl="1" indent="-444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Pick Your Battles</a:t>
            </a:r>
          </a:p>
          <a:p>
            <a:pPr marL="1092200" marR="0" lvl="1" indent="-444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Find Your Friends</a:t>
            </a:r>
          </a:p>
          <a:p>
            <a:pPr marL="1092200" marR="0" lvl="1" indent="-444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Divide and Conquer</a:t>
            </a:r>
          </a:p>
          <a:p>
            <a:pPr marL="1092200" marR="0" lvl="1" indent="-444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Engage the Process</a:t>
            </a: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36550" marR="0" lvl="1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It is Not Over </a:t>
            </a:r>
            <a:r>
              <a:rPr kumimoji="0" lang="mr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–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Zinke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 Report</a:t>
            </a:r>
          </a:p>
          <a:p>
            <a:pPr marL="1092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Gold Butte </a:t>
            </a:r>
          </a:p>
          <a:p>
            <a:pPr marL="1092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Cascade-Siskiyou</a:t>
            </a:r>
          </a:p>
          <a:p>
            <a:pPr marL="1092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Organ Mountains Desert Peaks</a:t>
            </a:r>
          </a:p>
          <a:p>
            <a:pPr marL="1092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Rio Grande Del Norte</a:t>
            </a:r>
          </a:p>
          <a:p>
            <a:pPr marL="1092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Pacific Remote Islands and Rose Atoll</a:t>
            </a:r>
          </a:p>
          <a:p>
            <a:pPr marL="1092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Northeast Canyons and Seamounts</a:t>
            </a:r>
          </a:p>
          <a:p>
            <a:pPr marL="1092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Katahdin Woods and Waters</a:t>
            </a:r>
          </a:p>
          <a:p>
            <a:pPr marL="1092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5 Marine and 22 NM under Review</a:t>
            </a:r>
          </a:p>
          <a:p>
            <a:pPr marL="1092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0AD1C9-4D5C-4FCC-9BFC-5DD96C2D021E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9DA68-E16D-4FB2-8D27-C75815F3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51587" y="6293755"/>
            <a:ext cx="600218" cy="35253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3C10-6D2F-6645-B9FD-D50094B88AB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pic>
        <p:nvPicPr>
          <p:cNvPr id="14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73E6224-7866-46C0-BF00-38C59A70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7" y="114510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054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4F58CEE-570D-4738-B686-4B45ED69B7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31432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24000">
                <a:srgbClr val="154C89">
                  <a:alpha val="80000"/>
                </a:srgbClr>
              </a:gs>
              <a:gs pos="64000">
                <a:srgbClr val="1C6782">
                  <a:alpha val="80000"/>
                </a:srgbClr>
              </a:gs>
            </a:gsLst>
            <a:lin ang="270000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9144000" algn="l"/>
              </a:tabLst>
            </a:pPr>
            <a:endParaRPr lang="en-US" sz="3200" cap="all" dirty="0">
              <a:solidFill>
                <a:schemeClr val="bg1"/>
              </a:solidFill>
              <a:latin typeface="Gill Sans MT" panose="020B0502020104020203" pitchFamily="34" charset="0"/>
              <a:cs typeface="Georgia"/>
            </a:endParaRPr>
          </a:p>
          <a:p>
            <a:pPr marL="225425" algn="l">
              <a:tabLst>
                <a:tab pos="9144000" algn="l"/>
              </a:tabLst>
            </a:pPr>
            <a:r>
              <a:rPr lang="en-US" sz="3200" cap="all" dirty="0">
                <a:solidFill>
                  <a:schemeClr val="bg1"/>
                </a:solidFill>
                <a:latin typeface="Gill Sans MT" panose="020B0502020104020203" pitchFamily="34" charset="0"/>
              </a:rPr>
              <a:t>Promoting Fossil Fuel Development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79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lvl="3" indent="-342900">
              <a:spcBef>
                <a:spcPts val="1200"/>
              </a:spcBef>
            </a:pPr>
            <a:endParaRPr lang="en-US" dirty="0">
              <a:solidFill>
                <a:schemeClr val="bg1"/>
              </a:solidFill>
              <a:latin typeface="+mj-lt"/>
              <a:cs typeface="Georgi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13F7F3-E3CA-4D09-87C9-A4E039C953FB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34F78C-E8E4-469A-B121-57D5AA77DBF8}"/>
              </a:ext>
            </a:extLst>
          </p:cNvPr>
          <p:cNvSpPr txBox="1">
            <a:spLocks/>
          </p:cNvSpPr>
          <p:nvPr/>
        </p:nvSpPr>
        <p:spPr>
          <a:xfrm>
            <a:off x="407779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3338" lvl="3" indent="0">
              <a:spcBef>
                <a:spcPts val="1200"/>
              </a:spcBef>
              <a:buNone/>
            </a:pPr>
            <a:endParaRPr lang="en-US" dirty="0">
              <a:solidFill>
                <a:schemeClr val="bg1"/>
              </a:solidFill>
              <a:latin typeface="+mj-lt"/>
              <a:cs typeface="Georgia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7364F35-41E2-49F7-9939-1BE4A86E529F}"/>
              </a:ext>
            </a:extLst>
          </p:cNvPr>
          <p:cNvSpPr txBox="1">
            <a:spLocks/>
          </p:cNvSpPr>
          <p:nvPr/>
        </p:nvSpPr>
        <p:spPr>
          <a:xfrm>
            <a:off x="519485" y="1905653"/>
            <a:ext cx="5143378" cy="857098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cs typeface="Georgia"/>
              </a:rPr>
              <a:t>Trump pursues “Energy Dominance” at the expense of public lands conservation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F39BD98-787D-467B-B24D-90C4F35DA15F}"/>
              </a:ext>
            </a:extLst>
          </p:cNvPr>
          <p:cNvSpPr txBox="1">
            <a:spLocks/>
          </p:cNvSpPr>
          <p:nvPr/>
        </p:nvSpPr>
        <p:spPr>
          <a:xfrm>
            <a:off x="610083" y="2822243"/>
            <a:ext cx="4608248" cy="3334742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Public lands see an increase in oil/gas leasing </a:t>
            </a: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New areas opened to oil/gas development</a:t>
            </a: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Coal leasing ban lifted</a:t>
            </a: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Environmental safeguards repealed </a:t>
            </a:r>
          </a:p>
          <a:p>
            <a:pPr lvl="1">
              <a:spcBef>
                <a:spcPts val="12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E.g., fracking safeguards, methane waste rule, stream protection rule)</a:t>
            </a:r>
          </a:p>
          <a:p>
            <a:pPr>
              <a:spcBef>
                <a:spcPts val="1200"/>
              </a:spcBef>
            </a:pP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CC6997-3C93-4824-8043-AA9F9465CC66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07498FB-9C8D-49D5-BF58-28AFB3426B31}"/>
              </a:ext>
            </a:extLst>
          </p:cNvPr>
          <p:cNvSpPr txBox="1">
            <a:spLocks/>
          </p:cNvSpPr>
          <p:nvPr/>
        </p:nvSpPr>
        <p:spPr>
          <a:xfrm>
            <a:off x="4482981" y="6293755"/>
            <a:ext cx="749774" cy="329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543C10-6D2F-6645-B9FD-D50094B88AB5}" type="slidenum">
              <a:rPr lang="en-US" sz="1600" smtClean="0"/>
              <a:pPr/>
              <a:t>18</a:t>
            </a:fld>
            <a:endParaRPr lang="en-US" sz="16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A2C4ED-F627-4215-8D2F-D5830E6FA297}"/>
              </a:ext>
            </a:extLst>
          </p:cNvPr>
          <p:cNvCxnSpPr>
            <a:cxnSpLocks/>
          </p:cNvCxnSpPr>
          <p:nvPr/>
        </p:nvCxnSpPr>
        <p:spPr>
          <a:xfrm>
            <a:off x="604401" y="1741351"/>
            <a:ext cx="3840480" cy="0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1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8DFA4DBC-47A0-4E71-91CA-BC79DFBB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75" y="155973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629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79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lvl="3" indent="-342900">
              <a:spcBef>
                <a:spcPts val="1200"/>
              </a:spcBef>
            </a:pPr>
            <a:endParaRPr lang="en-US" dirty="0">
              <a:solidFill>
                <a:schemeClr val="bg1"/>
              </a:solidFill>
              <a:latin typeface="+mj-lt"/>
              <a:cs typeface="Georgi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13F7F3-E3CA-4D09-87C9-A4E039C953FB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33FBE3-9231-45C8-9C5A-A4E351A55CD6}"/>
              </a:ext>
            </a:extLst>
          </p:cNvPr>
          <p:cNvSpPr txBox="1">
            <a:spLocks/>
          </p:cNvSpPr>
          <p:nvPr/>
        </p:nvSpPr>
        <p:spPr>
          <a:xfrm>
            <a:off x="0" y="-17776"/>
            <a:ext cx="5791200" cy="6875776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24000">
                <a:srgbClr val="154C89">
                  <a:alpha val="80000"/>
                </a:srgbClr>
              </a:gs>
              <a:gs pos="64000">
                <a:srgbClr val="1C6782">
                  <a:alpha val="80000"/>
                </a:srgbClr>
              </a:gs>
            </a:gsLst>
            <a:lin ang="270000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5425" algn="l">
              <a:tabLst>
                <a:tab pos="9144000" algn="l"/>
              </a:tabLst>
            </a:pPr>
            <a:endParaRPr lang="en-US" sz="3200" cap="all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25425" algn="l">
              <a:tabLst>
                <a:tab pos="9144000" algn="l"/>
              </a:tabLst>
            </a:pPr>
            <a:r>
              <a:rPr lang="en-US" sz="3200" cap="all" dirty="0">
                <a:solidFill>
                  <a:schemeClr val="bg1"/>
                </a:solidFill>
                <a:latin typeface="Gill Sans MT" panose="020B0502020104020203" pitchFamily="34" charset="0"/>
              </a:rPr>
              <a:t>Leasing Free-For-All: Coming to a National Monument Near You!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34F78C-E8E4-469A-B121-57D5AA77DBF8}"/>
              </a:ext>
            </a:extLst>
          </p:cNvPr>
          <p:cNvSpPr txBox="1">
            <a:spLocks/>
          </p:cNvSpPr>
          <p:nvPr/>
        </p:nvSpPr>
        <p:spPr>
          <a:xfrm>
            <a:off x="407779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lvl="3" indent="-342900">
              <a:spcBef>
                <a:spcPts val="1200"/>
              </a:spcBef>
            </a:pPr>
            <a:endParaRPr lang="en-US" dirty="0">
              <a:solidFill>
                <a:schemeClr val="bg1"/>
              </a:solidFill>
              <a:latin typeface="+mj-lt"/>
              <a:cs typeface="Georgi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208407-6086-4BBC-B38F-A0FFC1BC8E13}"/>
              </a:ext>
            </a:extLst>
          </p:cNvPr>
          <p:cNvCxnSpPr>
            <a:cxnSpLocks/>
          </p:cNvCxnSpPr>
          <p:nvPr/>
        </p:nvCxnSpPr>
        <p:spPr>
          <a:xfrm>
            <a:off x="600283" y="2289571"/>
            <a:ext cx="3840480" cy="0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7364F35-41E2-49F7-9939-1BE4A86E529F}"/>
              </a:ext>
            </a:extLst>
          </p:cNvPr>
          <p:cNvSpPr txBox="1">
            <a:spLocks/>
          </p:cNvSpPr>
          <p:nvPr/>
        </p:nvSpPr>
        <p:spPr>
          <a:xfrm>
            <a:off x="407191" y="2554126"/>
            <a:ext cx="5931432" cy="857098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  <a:cs typeface="Georgia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F39BD98-787D-467B-B24D-90C4F35DA15F}"/>
              </a:ext>
            </a:extLst>
          </p:cNvPr>
          <p:cNvSpPr txBox="1">
            <a:spLocks/>
          </p:cNvSpPr>
          <p:nvPr/>
        </p:nvSpPr>
        <p:spPr>
          <a:xfrm>
            <a:off x="604402" y="3348191"/>
            <a:ext cx="4562118" cy="3210575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Many NLCS lands open to new oil/gas leasing. </a:t>
            </a: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Help needed watch-dogging lease sales, commenting, raising public awareness &amp; opposition.</a:t>
            </a: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Don’t reinvent the wheel. </a:t>
            </a: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en-US" sz="1800" u="sng" dirty="0">
                <a:solidFill>
                  <a:schemeClr val="bg1"/>
                </a:solidFill>
                <a:latin typeface="+mj-lt"/>
              </a:rPr>
              <a:t>Case Study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: lease sale outside Bears Ears NM</a:t>
            </a:r>
          </a:p>
          <a:p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CC6997-3C93-4824-8043-AA9F9465CC66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07498FB-9C8D-49D5-BF58-28AFB3426B31}"/>
              </a:ext>
            </a:extLst>
          </p:cNvPr>
          <p:cNvSpPr txBox="1">
            <a:spLocks/>
          </p:cNvSpPr>
          <p:nvPr/>
        </p:nvSpPr>
        <p:spPr>
          <a:xfrm>
            <a:off x="4716720" y="6274705"/>
            <a:ext cx="524181" cy="366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543C10-6D2F-6645-B9FD-D50094B88AB5}" type="slidenum">
              <a:rPr lang="en-US" sz="1600" smtClean="0"/>
              <a:pPr/>
              <a:t>19</a:t>
            </a:fld>
            <a:endParaRPr lang="en-US" sz="1600" dirty="0"/>
          </a:p>
        </p:txBody>
      </p:sp>
      <p:pic>
        <p:nvPicPr>
          <p:cNvPr id="17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7B93D175-8697-47FA-9248-31B203A16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75" y="155973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9BB7D2C-841D-4BC8-BB7E-BF0742DB7493}"/>
              </a:ext>
            </a:extLst>
          </p:cNvPr>
          <p:cNvSpPr txBox="1">
            <a:spLocks/>
          </p:cNvSpPr>
          <p:nvPr/>
        </p:nvSpPr>
        <p:spPr>
          <a:xfrm>
            <a:off x="551899" y="2489947"/>
            <a:ext cx="4562118" cy="656432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Georgia"/>
              </a:rPr>
              <a:t>What does this mean for CLF Friends Groups?</a:t>
            </a:r>
          </a:p>
        </p:txBody>
      </p:sp>
    </p:spTree>
    <p:extLst>
      <p:ext uri="{BB962C8B-B14F-4D97-AF65-F5344CB8AC3E}">
        <p14:creationId xmlns:p14="http://schemas.microsoft.com/office/powerpoint/2010/main" val="409852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BCBA8D-08D4-4F5A-A6F9-92D6AA5C7A23}"/>
              </a:ext>
            </a:extLst>
          </p:cNvPr>
          <p:cNvSpPr txBox="1">
            <a:spLocks/>
          </p:cNvSpPr>
          <p:nvPr/>
        </p:nvSpPr>
        <p:spPr>
          <a:xfrm>
            <a:off x="0" y="23448"/>
            <a:ext cx="10333038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0">
                <a:srgbClr val="154C89">
                  <a:alpha val="80000"/>
                </a:srgbClr>
              </a:gs>
            </a:gsLst>
            <a:lin ang="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TRUMP ROLLBACKS </a:t>
            </a:r>
            <a:r>
              <a:rPr kumimoji="0" lang="mr-IN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–</a:t>
            </a: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 Rendezvous 2018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pic>
        <p:nvPicPr>
          <p:cNvPr id="5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7D56E01-B305-4731-AA84-09E46D98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9" y="150136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8A795-8B38-4427-9E6E-7A5E397C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9596" y="6261377"/>
            <a:ext cx="891964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3C10-6D2F-6645-B9FD-D50094B88AB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A683AF-D277-4B8B-853F-A049F7C1F208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3E8C2-B4EB-48BA-90D8-B2D5F56A49AF}"/>
              </a:ext>
            </a:extLst>
          </p:cNvPr>
          <p:cNvCxnSpPr>
            <a:cxnSpLocks/>
          </p:cNvCxnSpPr>
          <p:nvPr/>
        </p:nvCxnSpPr>
        <p:spPr>
          <a:xfrm>
            <a:off x="3299381" y="1322178"/>
            <a:ext cx="3895734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D70683E-5DFA-4D60-B797-7BB265C0791E}"/>
              </a:ext>
            </a:extLst>
          </p:cNvPr>
          <p:cNvSpPr txBox="1">
            <a:spLocks/>
          </p:cNvSpPr>
          <p:nvPr/>
        </p:nvSpPr>
        <p:spPr>
          <a:xfrm>
            <a:off x="644231" y="1524002"/>
            <a:ext cx="9206033" cy="4505134"/>
          </a:xfrm>
          <a:prstGeom prst="rect">
            <a:avLst/>
          </a:prstGeom>
        </p:spPr>
        <p:txBody>
          <a:bodyPr numCol="1" spcCol="640080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8" descr="Screen Shot 2018-05-09 at 11.37.1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81" y="1524002"/>
            <a:ext cx="3809913" cy="51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6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ACB37EC-1EE0-45C3-B7F9-21BCE4273A32}"/>
              </a:ext>
            </a:extLst>
          </p:cNvPr>
          <p:cNvSpPr txBox="1">
            <a:spLocks/>
          </p:cNvSpPr>
          <p:nvPr/>
        </p:nvSpPr>
        <p:spPr>
          <a:xfrm>
            <a:off x="4194313" y="1"/>
            <a:ext cx="6178637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24000">
                <a:srgbClr val="154C89">
                  <a:alpha val="80000"/>
                </a:srgbClr>
              </a:gs>
              <a:gs pos="64000">
                <a:srgbClr val="1C6782">
                  <a:alpha val="80000"/>
                </a:srgbClr>
              </a:gs>
            </a:gsLst>
            <a:lin ang="270000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9144000" algn="l"/>
              </a:tabLst>
            </a:pPr>
            <a:endParaRPr lang="en-US" sz="2600" cap="all" dirty="0">
              <a:solidFill>
                <a:schemeClr val="bg1"/>
              </a:solidFill>
              <a:latin typeface="Gill Sans MT" panose="020B0502020104020203" pitchFamily="34" charset="0"/>
              <a:cs typeface="Georgia"/>
            </a:endParaRPr>
          </a:p>
          <a:p>
            <a:pPr algn="l">
              <a:tabLst>
                <a:tab pos="9144000" algn="l"/>
              </a:tabLst>
            </a:pPr>
            <a:r>
              <a:rPr lang="en-US" sz="3200" cap="all" dirty="0">
                <a:solidFill>
                  <a:schemeClr val="bg1"/>
                </a:solidFill>
                <a:latin typeface="Gill Sans MT" panose="020B0502020104020203" pitchFamily="34" charset="0"/>
              </a:rPr>
              <a:t>Short-Circuiting NEPA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315AC5-AC28-40BB-91FF-BB614DECC9D3}"/>
              </a:ext>
            </a:extLst>
          </p:cNvPr>
          <p:cNvCxnSpPr>
            <a:cxnSpLocks/>
          </p:cNvCxnSpPr>
          <p:nvPr/>
        </p:nvCxnSpPr>
        <p:spPr>
          <a:xfrm>
            <a:off x="4563659" y="1209239"/>
            <a:ext cx="3840480" cy="0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83C8900-F716-45BF-BD07-E32E01EE686A}"/>
              </a:ext>
            </a:extLst>
          </p:cNvPr>
          <p:cNvSpPr txBox="1">
            <a:spLocks/>
          </p:cNvSpPr>
          <p:nvPr/>
        </p:nvSpPr>
        <p:spPr>
          <a:xfrm>
            <a:off x="4611752" y="1457100"/>
            <a:ext cx="5931432" cy="857098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Georgia"/>
              </a:rPr>
              <a:t>Recent trends: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A6FC5A5-7258-480A-8013-36A59DD16ABA}"/>
              </a:ext>
            </a:extLst>
          </p:cNvPr>
          <p:cNvSpPr txBox="1">
            <a:spLocks/>
          </p:cNvSpPr>
          <p:nvPr/>
        </p:nvSpPr>
        <p:spPr>
          <a:xfrm>
            <a:off x="4723809" y="1876560"/>
            <a:ext cx="5557418" cy="4331538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Projects being excluded from NEPA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Arbitrary restrictions (1-year deadline, page limit)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public comment period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Political oversight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No climate change evaluation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Internal Agency Guidance</a:t>
            </a:r>
          </a:p>
          <a:p>
            <a:pPr marL="858838" lvl="1" indent="-282575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99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Secretarial Order 3355 – “Streamlining NEPA”</a:t>
            </a:r>
          </a:p>
          <a:p>
            <a:pPr marL="858838" lvl="1" indent="-282575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99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IM 2018-034 – “Oil and Gas Leasing Reform”</a:t>
            </a:r>
          </a:p>
          <a:p>
            <a:pPr marL="858838" lvl="1" indent="-282575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99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IM 2018-061 – “NEPA Efficiencies for Oil/Gas Dev’t”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Changes to NEPA Regulations</a:t>
            </a:r>
          </a:p>
          <a:p>
            <a:pPr marL="858838" lvl="1" indent="-282575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99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Coming soon for CEQ, DOI, Forest Service,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0AD1C9-4D5C-4FCC-9BFC-5DD96C2D021E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9DA68-E16D-4FB2-8D27-C75815F3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0738" y="6258939"/>
            <a:ext cx="535810" cy="366604"/>
          </a:xfrm>
        </p:spPr>
        <p:txBody>
          <a:bodyPr/>
          <a:lstStyle/>
          <a:p>
            <a:fld id="{54543C10-6D2F-6645-B9FD-D50094B88AB5}" type="slidenum">
              <a:rPr lang="en-US" sz="1600" smtClean="0"/>
              <a:t>20</a:t>
            </a:fld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7988EF-747F-40AA-AB1B-1D5C81A11AF5}"/>
              </a:ext>
            </a:extLst>
          </p:cNvPr>
          <p:cNvSpPr/>
          <p:nvPr/>
        </p:nvSpPr>
        <p:spPr>
          <a:xfrm>
            <a:off x="4645735" y="3627013"/>
            <a:ext cx="3124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Georgia"/>
              </a:rPr>
              <a:t>Accomplished Through:</a:t>
            </a:r>
          </a:p>
        </p:txBody>
      </p:sp>
      <p:pic>
        <p:nvPicPr>
          <p:cNvPr id="20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6C21EE22-B756-46E9-9AD8-AC31B5E73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6" y="114508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26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ACB37EC-1EE0-45C3-B7F9-21BCE4273A32}"/>
              </a:ext>
            </a:extLst>
          </p:cNvPr>
          <p:cNvSpPr txBox="1">
            <a:spLocks/>
          </p:cNvSpPr>
          <p:nvPr/>
        </p:nvSpPr>
        <p:spPr>
          <a:xfrm>
            <a:off x="4645944" y="1"/>
            <a:ext cx="5751576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24000">
                <a:srgbClr val="154C89">
                  <a:alpha val="80000"/>
                </a:srgbClr>
              </a:gs>
              <a:gs pos="64000">
                <a:srgbClr val="1C6782">
                  <a:alpha val="80000"/>
                </a:srgbClr>
              </a:gs>
            </a:gsLst>
            <a:lin ang="270000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9144000" algn="l"/>
              </a:tabLst>
            </a:pPr>
            <a:endParaRPr lang="en-US" sz="3200" cap="all" dirty="0">
              <a:solidFill>
                <a:schemeClr val="bg1"/>
              </a:solidFill>
              <a:latin typeface="Gill Sans MT" panose="020B0502020104020203" pitchFamily="34" charset="0"/>
              <a:cs typeface="Georgia"/>
            </a:endParaRPr>
          </a:p>
          <a:p>
            <a:pPr algn="l">
              <a:tabLst>
                <a:tab pos="9144000" algn="l"/>
              </a:tabLst>
            </a:pPr>
            <a:endParaRPr lang="en-US" sz="3200" cap="all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l">
              <a:tabLst>
                <a:tab pos="9144000" algn="l"/>
              </a:tabLst>
            </a:pPr>
            <a:r>
              <a:rPr lang="en-US" sz="3200" cap="all" dirty="0">
                <a:solidFill>
                  <a:schemeClr val="bg1"/>
                </a:solidFill>
                <a:latin typeface="Gill Sans MT" panose="020B0502020104020203" pitchFamily="34" charset="0"/>
              </a:rPr>
              <a:t>Short-Circuiting NEPA</a:t>
            </a:r>
          </a:p>
        </p:txBody>
      </p:sp>
      <p:pic>
        <p:nvPicPr>
          <p:cNvPr id="5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7D56E01-B305-4731-AA84-09E46D98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6" y="114508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C0AD1C9-4D5C-4FCC-9BFC-5DD96C2D021E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9DA68-E16D-4FB2-8D27-C75815F3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615" y="6274705"/>
            <a:ext cx="634284" cy="352535"/>
          </a:xfrm>
        </p:spPr>
        <p:txBody>
          <a:bodyPr/>
          <a:lstStyle/>
          <a:p>
            <a:fld id="{54543C10-6D2F-6645-B9FD-D50094B88AB5}" type="slidenum">
              <a:rPr lang="en-US" sz="1600" smtClean="0"/>
              <a:t>21</a:t>
            </a:fld>
            <a:endParaRPr lang="en-US" sz="160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D1B6C-23E8-43A5-B0F4-2B49C7D06024}"/>
              </a:ext>
            </a:extLst>
          </p:cNvPr>
          <p:cNvSpPr txBox="1">
            <a:spLocks/>
          </p:cNvSpPr>
          <p:nvPr/>
        </p:nvSpPr>
        <p:spPr>
          <a:xfrm>
            <a:off x="4941778" y="1982449"/>
            <a:ext cx="5931432" cy="857098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Georgia"/>
              </a:rPr>
              <a:t>What does this mean for CLF Friends Groups?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F86CF6F-B4C5-405B-8219-0001DDCBA933}"/>
              </a:ext>
            </a:extLst>
          </p:cNvPr>
          <p:cNvSpPr txBox="1">
            <a:spLocks/>
          </p:cNvSpPr>
          <p:nvPr/>
        </p:nvSpPr>
        <p:spPr>
          <a:xfrm>
            <a:off x="5166519" y="2709203"/>
            <a:ext cx="4624595" cy="3334742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Bigger groups litigating new rules and policies</a:t>
            </a: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Help needed watch-dogging projects getting rammed through without adequate NEPA reviews.</a:t>
            </a: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en-US" sz="1800" u="sng" dirty="0">
                <a:solidFill>
                  <a:schemeClr val="bg1"/>
                </a:solidFill>
              </a:rPr>
              <a:t>Case Study</a:t>
            </a:r>
            <a:r>
              <a:rPr lang="en-US" sz="1800" dirty="0">
                <a:solidFill>
                  <a:schemeClr val="bg1"/>
                </a:solidFill>
              </a:rPr>
              <a:t>: Mojave Trails National Monument / Cadiz Water Pipeline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003070-9F48-4A96-B4D8-97F6910805FB}"/>
              </a:ext>
            </a:extLst>
          </p:cNvPr>
          <p:cNvCxnSpPr>
            <a:cxnSpLocks/>
          </p:cNvCxnSpPr>
          <p:nvPr/>
        </p:nvCxnSpPr>
        <p:spPr>
          <a:xfrm>
            <a:off x="4981534" y="1745952"/>
            <a:ext cx="3840480" cy="0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707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79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lvl="3" indent="-342900">
              <a:spcBef>
                <a:spcPts val="1200"/>
              </a:spcBef>
            </a:pPr>
            <a:endParaRPr lang="en-US" dirty="0">
              <a:solidFill>
                <a:schemeClr val="bg1"/>
              </a:solidFill>
              <a:latin typeface="+mj-lt"/>
              <a:cs typeface="Georgi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13F7F3-E3CA-4D09-87C9-A4E039C953FB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33FBE3-9231-45C8-9C5A-A4E351A55CD6}"/>
              </a:ext>
            </a:extLst>
          </p:cNvPr>
          <p:cNvSpPr txBox="1">
            <a:spLocks/>
          </p:cNvSpPr>
          <p:nvPr/>
        </p:nvSpPr>
        <p:spPr>
          <a:xfrm>
            <a:off x="0" y="14072"/>
            <a:ext cx="5687568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24000">
                <a:srgbClr val="154C89">
                  <a:alpha val="80000"/>
                </a:srgbClr>
              </a:gs>
              <a:gs pos="64000">
                <a:srgbClr val="1C6782">
                  <a:alpha val="80000"/>
                </a:srgbClr>
              </a:gs>
            </a:gsLst>
            <a:lin ang="270000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9144000" algn="l"/>
              </a:tabLst>
            </a:pPr>
            <a:endParaRPr lang="en-US" sz="3200" cap="all" dirty="0">
              <a:solidFill>
                <a:schemeClr val="bg1"/>
              </a:solidFill>
              <a:latin typeface="Gill Sans MT" panose="020B0502020104020203" pitchFamily="34" charset="0"/>
              <a:cs typeface="Georgia"/>
            </a:endParaRPr>
          </a:p>
          <a:p>
            <a:pPr marL="225425" algn="l">
              <a:tabLst>
                <a:tab pos="9144000" algn="l"/>
              </a:tabLst>
            </a:pPr>
            <a:endParaRPr lang="en-US" sz="2800" cap="all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25425" algn="l">
              <a:tabLst>
                <a:tab pos="9144000" algn="l"/>
              </a:tabLst>
            </a:pPr>
            <a:r>
              <a:rPr lang="en-US" sz="3200" cap="all" dirty="0">
                <a:solidFill>
                  <a:schemeClr val="bg1"/>
                </a:solidFill>
                <a:latin typeface="Gill Sans MT" panose="020B0502020104020203" pitchFamily="34" charset="0"/>
              </a:rPr>
              <a:t>Excluding the Public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208407-6086-4BBC-B38F-A0FFC1BC8E13}"/>
              </a:ext>
            </a:extLst>
          </p:cNvPr>
          <p:cNvCxnSpPr>
            <a:cxnSpLocks/>
          </p:cNvCxnSpPr>
          <p:nvPr/>
        </p:nvCxnSpPr>
        <p:spPr>
          <a:xfrm>
            <a:off x="610082" y="1621652"/>
            <a:ext cx="3840480" cy="0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6CC6997-3C93-4824-8043-AA9F9465CC66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07498FB-9C8D-49D5-BF58-28AFB3426B31}"/>
              </a:ext>
            </a:extLst>
          </p:cNvPr>
          <p:cNvSpPr txBox="1">
            <a:spLocks/>
          </p:cNvSpPr>
          <p:nvPr/>
        </p:nvSpPr>
        <p:spPr>
          <a:xfrm>
            <a:off x="4606747" y="6274705"/>
            <a:ext cx="648351" cy="366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543C10-6D2F-6645-B9FD-D50094B88AB5}" type="slidenum">
              <a:rPr lang="en-US" sz="1600" smtClean="0"/>
              <a:pPr/>
              <a:t>22</a:t>
            </a:fld>
            <a:endParaRPr lang="en-US" sz="1600" dirty="0"/>
          </a:p>
        </p:txBody>
      </p:sp>
      <p:pic>
        <p:nvPicPr>
          <p:cNvPr id="19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8CF3A93-E1A3-4B91-99B2-2A6E58EB2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75" y="155973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nline Media 4" title="Secretary of the Interior Ryan Zinke on transparency">
            <a:hlinkClick r:id="" action="ppaction://media"/>
            <a:extLst>
              <a:ext uri="{FF2B5EF4-FFF2-40B4-BE49-F238E27FC236}">
                <a16:creationId xmlns:a16="http://schemas.microsoft.com/office/drawing/2014/main" id="{FEC8F79F-259E-4B3D-8A79-015B79CD20D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305719" y="1776426"/>
            <a:ext cx="7721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7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79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lvl="3" indent="-342900">
              <a:spcBef>
                <a:spcPts val="1200"/>
              </a:spcBef>
            </a:pPr>
            <a:endParaRPr lang="en-US" dirty="0">
              <a:solidFill>
                <a:schemeClr val="bg1"/>
              </a:solidFill>
              <a:latin typeface="+mj-lt"/>
              <a:cs typeface="Georgi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13F7F3-E3CA-4D09-87C9-A4E039C953FB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33FBE3-9231-45C8-9C5A-A4E351A55CD6}"/>
              </a:ext>
            </a:extLst>
          </p:cNvPr>
          <p:cNvSpPr txBox="1">
            <a:spLocks/>
          </p:cNvSpPr>
          <p:nvPr/>
        </p:nvSpPr>
        <p:spPr>
          <a:xfrm>
            <a:off x="0" y="14072"/>
            <a:ext cx="5470358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24000">
                <a:srgbClr val="154C89">
                  <a:alpha val="80000"/>
                </a:srgbClr>
              </a:gs>
              <a:gs pos="64000">
                <a:srgbClr val="1C6782">
                  <a:alpha val="80000"/>
                </a:srgbClr>
              </a:gs>
            </a:gsLst>
            <a:lin ang="270000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9144000" algn="l"/>
              </a:tabLst>
            </a:pPr>
            <a:endParaRPr lang="en-US" sz="3200" cap="all" dirty="0">
              <a:solidFill>
                <a:schemeClr val="bg1"/>
              </a:solidFill>
              <a:latin typeface="Gill Sans MT" panose="020B0502020104020203" pitchFamily="34" charset="0"/>
              <a:cs typeface="Georgia"/>
            </a:endParaRPr>
          </a:p>
          <a:p>
            <a:pPr marL="225425" algn="l">
              <a:tabLst>
                <a:tab pos="9144000" algn="l"/>
              </a:tabLst>
            </a:pPr>
            <a:endParaRPr lang="en-US" sz="2200" cap="all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25425" algn="l">
              <a:tabLst>
                <a:tab pos="9144000" algn="l"/>
              </a:tabLst>
            </a:pPr>
            <a:r>
              <a:rPr lang="en-US" sz="3200" cap="all" dirty="0">
                <a:solidFill>
                  <a:schemeClr val="bg1"/>
                </a:solidFill>
                <a:latin typeface="Gill Sans MT" panose="020B0502020104020203" pitchFamily="34" charset="0"/>
              </a:rPr>
              <a:t>Excluding the Public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208407-6086-4BBC-B38F-A0FFC1BC8E13}"/>
              </a:ext>
            </a:extLst>
          </p:cNvPr>
          <p:cNvCxnSpPr>
            <a:cxnSpLocks/>
          </p:cNvCxnSpPr>
          <p:nvPr/>
        </p:nvCxnSpPr>
        <p:spPr>
          <a:xfrm>
            <a:off x="577998" y="2057318"/>
            <a:ext cx="3840480" cy="0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7364F35-41E2-49F7-9939-1BE4A86E529F}"/>
              </a:ext>
            </a:extLst>
          </p:cNvPr>
          <p:cNvSpPr txBox="1">
            <a:spLocks/>
          </p:cNvSpPr>
          <p:nvPr/>
        </p:nvSpPr>
        <p:spPr>
          <a:xfrm>
            <a:off x="513830" y="2244945"/>
            <a:ext cx="5045098" cy="1035537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Georgia"/>
              </a:rPr>
              <a:t>BLM is making it more difficult for citizens to weigh in on public lands decisions.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F39BD98-787D-467B-B24D-90C4F35DA15F}"/>
              </a:ext>
            </a:extLst>
          </p:cNvPr>
          <p:cNvSpPr txBox="1">
            <a:spLocks/>
          </p:cNvSpPr>
          <p:nvPr/>
        </p:nvSpPr>
        <p:spPr>
          <a:xfrm>
            <a:off x="642470" y="3323239"/>
            <a:ext cx="5045098" cy="3736458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  <a:cs typeface="Georgia"/>
              </a:rPr>
              <a:t>Shorter comment periods. 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  <a:cs typeface="Georgia"/>
              </a:rPr>
              <a:t>Misplaced comments. 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  <a:cs typeface="Georgia"/>
              </a:rPr>
              <a:t>Fewer public meetings. 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Withholding of FOIA documents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Worst may be yet to come!</a:t>
            </a:r>
          </a:p>
          <a:p>
            <a:pPr marL="0" indent="0">
              <a:spcBef>
                <a:spcPts val="600"/>
              </a:spcBef>
              <a:buClr>
                <a:schemeClr val="bg1"/>
              </a:buClr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CC6997-3C93-4824-8043-AA9F9465CC66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07498FB-9C8D-49D5-BF58-28AFB3426B31}"/>
              </a:ext>
            </a:extLst>
          </p:cNvPr>
          <p:cNvSpPr txBox="1">
            <a:spLocks/>
          </p:cNvSpPr>
          <p:nvPr/>
        </p:nvSpPr>
        <p:spPr>
          <a:xfrm>
            <a:off x="4603739" y="6274705"/>
            <a:ext cx="648351" cy="366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543C10-6D2F-6645-B9FD-D50094B88AB5}" type="slidenum">
              <a:rPr lang="en-US" sz="1600" smtClean="0"/>
              <a:pPr/>
              <a:t>23</a:t>
            </a:fld>
            <a:endParaRPr lang="en-US" sz="1600" dirty="0"/>
          </a:p>
        </p:txBody>
      </p:sp>
      <p:pic>
        <p:nvPicPr>
          <p:cNvPr id="19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8CF3A93-E1A3-4B91-99B2-2A6E58EB2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75" y="155973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504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79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lvl="3" indent="-342900">
              <a:spcBef>
                <a:spcPts val="1200"/>
              </a:spcBef>
            </a:pPr>
            <a:endParaRPr lang="en-US" dirty="0">
              <a:solidFill>
                <a:schemeClr val="bg1"/>
              </a:solidFill>
              <a:latin typeface="+mj-lt"/>
              <a:cs typeface="Georgi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13F7F3-E3CA-4D09-87C9-A4E039C953FB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33FBE3-9231-45C8-9C5A-A4E351A55CD6}"/>
              </a:ext>
            </a:extLst>
          </p:cNvPr>
          <p:cNvSpPr txBox="1">
            <a:spLocks/>
          </p:cNvSpPr>
          <p:nvPr/>
        </p:nvSpPr>
        <p:spPr>
          <a:xfrm>
            <a:off x="0" y="14072"/>
            <a:ext cx="5470358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24000">
                <a:srgbClr val="154C89">
                  <a:alpha val="80000"/>
                </a:srgbClr>
              </a:gs>
              <a:gs pos="64000">
                <a:srgbClr val="1C6782">
                  <a:alpha val="80000"/>
                </a:srgbClr>
              </a:gs>
            </a:gsLst>
            <a:lin ang="270000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9144000" algn="l"/>
              </a:tabLst>
            </a:pPr>
            <a:endParaRPr lang="en-US" sz="3200" cap="all" dirty="0">
              <a:solidFill>
                <a:schemeClr val="bg1"/>
              </a:solidFill>
              <a:latin typeface="Gill Sans MT" panose="020B0502020104020203" pitchFamily="34" charset="0"/>
              <a:cs typeface="Georgia"/>
            </a:endParaRPr>
          </a:p>
          <a:p>
            <a:pPr marL="225425" algn="l">
              <a:tabLst>
                <a:tab pos="9144000" algn="l"/>
              </a:tabLst>
            </a:pPr>
            <a:endParaRPr lang="en-US" sz="2200" cap="all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25425" algn="l">
              <a:tabLst>
                <a:tab pos="9144000" algn="l"/>
              </a:tabLst>
            </a:pPr>
            <a:r>
              <a:rPr lang="en-US" sz="3200" cap="all" dirty="0">
                <a:solidFill>
                  <a:schemeClr val="bg1"/>
                </a:solidFill>
                <a:latin typeface="Gill Sans MT" panose="020B0502020104020203" pitchFamily="34" charset="0"/>
              </a:rPr>
              <a:t>Excluding the Public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208407-6086-4BBC-B38F-A0FFC1BC8E13}"/>
              </a:ext>
            </a:extLst>
          </p:cNvPr>
          <p:cNvCxnSpPr>
            <a:cxnSpLocks/>
          </p:cNvCxnSpPr>
          <p:nvPr/>
        </p:nvCxnSpPr>
        <p:spPr>
          <a:xfrm>
            <a:off x="577998" y="2057318"/>
            <a:ext cx="3840480" cy="0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7364F35-41E2-49F7-9939-1BE4A86E529F}"/>
              </a:ext>
            </a:extLst>
          </p:cNvPr>
          <p:cNvSpPr txBox="1">
            <a:spLocks/>
          </p:cNvSpPr>
          <p:nvPr/>
        </p:nvSpPr>
        <p:spPr>
          <a:xfrm>
            <a:off x="545914" y="2244945"/>
            <a:ext cx="4556437" cy="1035537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Georgia"/>
              </a:rPr>
              <a:t>What does this mean for CLF Friends Groups?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F39BD98-787D-467B-B24D-90C4F35DA15F}"/>
              </a:ext>
            </a:extLst>
          </p:cNvPr>
          <p:cNvSpPr txBox="1">
            <a:spLocks/>
          </p:cNvSpPr>
          <p:nvPr/>
        </p:nvSpPr>
        <p:spPr>
          <a:xfrm>
            <a:off x="577998" y="3109993"/>
            <a:ext cx="4588521" cy="3736458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Challenges to broad policies being handled by big groups.</a:t>
            </a:r>
          </a:p>
          <a:p>
            <a:pPr>
              <a:spcBef>
                <a:spcPts val="18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Major impacts to your right to participate. </a:t>
            </a:r>
          </a:p>
          <a:p>
            <a:pPr>
              <a:spcBef>
                <a:spcPts val="18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Be aware. Find a friend in BLM. Ask for more time, more meetings, more information. Challenge public participation issues in comments. </a:t>
            </a:r>
          </a:p>
          <a:p>
            <a:pPr marL="0" indent="0">
              <a:spcBef>
                <a:spcPts val="600"/>
              </a:spcBef>
              <a:buClr>
                <a:schemeClr val="bg1"/>
              </a:buClr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CC6997-3C93-4824-8043-AA9F9465CC66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07498FB-9C8D-49D5-BF58-28AFB3426B31}"/>
              </a:ext>
            </a:extLst>
          </p:cNvPr>
          <p:cNvSpPr txBox="1">
            <a:spLocks/>
          </p:cNvSpPr>
          <p:nvPr/>
        </p:nvSpPr>
        <p:spPr>
          <a:xfrm>
            <a:off x="4606747" y="6274705"/>
            <a:ext cx="648351" cy="366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543C10-6D2F-6645-B9FD-D50094B88AB5}" type="slidenum">
              <a:rPr lang="en-US" sz="1600" smtClean="0"/>
              <a:pPr/>
              <a:t>24</a:t>
            </a:fld>
            <a:endParaRPr lang="en-US" sz="1600" dirty="0"/>
          </a:p>
        </p:txBody>
      </p:sp>
      <p:pic>
        <p:nvPicPr>
          <p:cNvPr id="19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8CF3A93-E1A3-4B91-99B2-2A6E58EB2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75" y="155973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52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ACB37EC-1EE0-45C3-B7F9-21BCE4273A32}"/>
              </a:ext>
            </a:extLst>
          </p:cNvPr>
          <p:cNvSpPr txBox="1">
            <a:spLocks/>
          </p:cNvSpPr>
          <p:nvPr/>
        </p:nvSpPr>
        <p:spPr>
          <a:xfrm>
            <a:off x="4441518" y="1"/>
            <a:ext cx="5931432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24000">
                <a:srgbClr val="154C89">
                  <a:alpha val="80000"/>
                </a:srgbClr>
              </a:gs>
              <a:gs pos="64000">
                <a:srgbClr val="1C6782">
                  <a:alpha val="80000"/>
                </a:srgbClr>
              </a:gs>
            </a:gsLst>
            <a:lin ang="270000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eorgia"/>
            </a:endParaRP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Fighting TO WIN IN THE TRUMP ERA</a:t>
            </a: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315AC5-AC28-40BB-91FF-BB614DECC9D3}"/>
              </a:ext>
            </a:extLst>
          </p:cNvPr>
          <p:cNvCxnSpPr>
            <a:cxnSpLocks/>
          </p:cNvCxnSpPr>
          <p:nvPr/>
        </p:nvCxnSpPr>
        <p:spPr>
          <a:xfrm>
            <a:off x="5009318" y="2205662"/>
            <a:ext cx="3840480" cy="0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A6FC5A5-7258-480A-8013-36A59DD16ABA}"/>
              </a:ext>
            </a:extLst>
          </p:cNvPr>
          <p:cNvSpPr txBox="1">
            <a:spLocks/>
          </p:cNvSpPr>
          <p:nvPr/>
        </p:nvSpPr>
        <p:spPr>
          <a:xfrm>
            <a:off x="5009318" y="2346981"/>
            <a:ext cx="5062895" cy="2598480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Conservation groups are successfully pushing back against the Trump administration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Hard-hitting legal advocacy is holding the line until we secure a better administration 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Friends groups can and should employ new advocacy tools to address threats to your public lands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0AD1C9-4D5C-4FCC-9BFC-5DD96C2D021E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pic>
        <p:nvPicPr>
          <p:cNvPr id="14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73E6224-7866-46C0-BF00-38C59A70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6" y="114508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6A8E46-D721-49AD-A8D5-9CBA4003A04C}"/>
              </a:ext>
            </a:extLst>
          </p:cNvPr>
          <p:cNvSpPr txBox="1">
            <a:spLocks/>
          </p:cNvSpPr>
          <p:nvPr/>
        </p:nvSpPr>
        <p:spPr>
          <a:xfrm>
            <a:off x="4606747" y="6274705"/>
            <a:ext cx="648351" cy="366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543C10-6D2F-6645-B9FD-D50094B88AB5}" type="slidenum">
              <a:rPr lang="en-US" sz="1600" smtClean="0"/>
              <a:pPr/>
              <a:t>25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4491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0AACF8-57D7-4881-AE64-83F55CCC0F72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10333038" cy="3421728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0">
                <a:srgbClr val="154C89">
                  <a:alpha val="80000"/>
                </a:srgbClr>
              </a:gs>
            </a:gsLst>
            <a:lin ang="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eorgi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Georgia"/>
              </a:rPr>
              <a:t>Twin Advocacy Goals in the Trump Era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79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pic>
        <p:nvPicPr>
          <p:cNvPr id="5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7D56E01-B305-4731-AA84-09E46D98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9" y="150135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B14D20-A645-4856-BC67-20D1536D8EF0}"/>
              </a:ext>
            </a:extLst>
          </p:cNvPr>
          <p:cNvCxnSpPr>
            <a:cxnSpLocks/>
          </p:cNvCxnSpPr>
          <p:nvPr/>
        </p:nvCxnSpPr>
        <p:spPr>
          <a:xfrm>
            <a:off x="3313449" y="4538997"/>
            <a:ext cx="3895734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4A683AF-D277-4B8B-853F-A049F7C1F208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D1811AD-8969-4E1A-B886-4B91E0749A2B}"/>
              </a:ext>
            </a:extLst>
          </p:cNvPr>
          <p:cNvSpPr txBox="1">
            <a:spLocks/>
          </p:cNvSpPr>
          <p:nvPr/>
        </p:nvSpPr>
        <p:spPr>
          <a:xfrm>
            <a:off x="946153" y="4800475"/>
            <a:ext cx="8440732" cy="909693"/>
          </a:xfrm>
          <a:prstGeom prst="rect">
            <a:avLst/>
          </a:prstGeom>
        </p:spPr>
        <p:txBody>
          <a:bodyPr numCol="2" spcCol="640080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Force Change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: administrative and legal action can stop or slow unprecedented attacks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Build Community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: outreach and inclusion efforts can increase our tent and impact 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BAB4B20-5D88-430B-82D8-595C5C4AFC0C}"/>
              </a:ext>
            </a:extLst>
          </p:cNvPr>
          <p:cNvSpPr txBox="1">
            <a:spLocks/>
          </p:cNvSpPr>
          <p:nvPr/>
        </p:nvSpPr>
        <p:spPr>
          <a:xfrm>
            <a:off x="4597723" y="6274705"/>
            <a:ext cx="648351" cy="366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543C10-6D2F-6645-B9FD-D50094B88AB5}" type="slidenum">
              <a:rPr lang="en-US" sz="1600" smtClean="0"/>
              <a:pPr/>
              <a:t>26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8616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0AACF8-57D7-4881-AE64-83F55CCC0F72}"/>
              </a:ext>
            </a:extLst>
          </p:cNvPr>
          <p:cNvSpPr txBox="1">
            <a:spLocks/>
          </p:cNvSpPr>
          <p:nvPr/>
        </p:nvSpPr>
        <p:spPr>
          <a:xfrm>
            <a:off x="0" y="23446"/>
            <a:ext cx="10333038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0">
                <a:srgbClr val="154C89">
                  <a:alpha val="80000"/>
                </a:srgbClr>
              </a:gs>
            </a:gsLst>
            <a:lin ang="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Georgia"/>
              </a:rPr>
              <a:t>Stopping Rollbacks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79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pic>
        <p:nvPicPr>
          <p:cNvPr id="5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7D56E01-B305-4731-AA84-09E46D98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9" y="150135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B14D20-A645-4856-BC67-20D1536D8EF0}"/>
              </a:ext>
            </a:extLst>
          </p:cNvPr>
          <p:cNvCxnSpPr>
            <a:cxnSpLocks/>
          </p:cNvCxnSpPr>
          <p:nvPr/>
        </p:nvCxnSpPr>
        <p:spPr>
          <a:xfrm>
            <a:off x="3299380" y="1322178"/>
            <a:ext cx="3895734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4A683AF-D277-4B8B-853F-A049F7C1F208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D1811AD-8969-4E1A-B886-4B91E0749A2B}"/>
              </a:ext>
            </a:extLst>
          </p:cNvPr>
          <p:cNvSpPr txBox="1">
            <a:spLocks/>
          </p:cNvSpPr>
          <p:nvPr/>
        </p:nvSpPr>
        <p:spPr>
          <a:xfrm>
            <a:off x="644230" y="1524002"/>
            <a:ext cx="9206033" cy="4505134"/>
          </a:xfrm>
          <a:prstGeom prst="rect">
            <a:avLst/>
          </a:prstGeom>
        </p:spPr>
        <p:txBody>
          <a:bodyPr numCol="1" spcCol="640080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Western Watersheds Project v. Zinke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, 336 F. Supp. 3d 1204 (D. Idaho Sept. 9, 2018): Stopped the Dep’t of Interior from cutting the public out of oil and gas leasing on 67 million acres of sage grouse habitat across 11 Western states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Citizens for Clean Energy v. U.S. Dep’t Interior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, 384 F. Supp. 3d 1264 (D. Mont. 2019):  Dep’t Interior violated NEPA by failing to consider impacts of lifting moratorium on federal coal leasing program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League of Conservation Voters v. Trump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, 363 F. Supp. 3d 1013 (D. Alaska 2019): Court reinstated Obama-era oil and gas leasing bans in the Arctic and Atlantic oceans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Utah Dine Bikeyah v.  Trump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, 1:17-cv-02605: TBD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Lesson: Federal courts and litigation can protect hard-earned victories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915E50C-55D1-4549-B6BE-812017950A30}"/>
              </a:ext>
            </a:extLst>
          </p:cNvPr>
          <p:cNvSpPr txBox="1">
            <a:spLocks/>
          </p:cNvSpPr>
          <p:nvPr/>
        </p:nvSpPr>
        <p:spPr>
          <a:xfrm>
            <a:off x="4597723" y="6274705"/>
            <a:ext cx="648351" cy="366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543C10-6D2F-6645-B9FD-D50094B88AB5}" type="slidenum">
              <a:rPr lang="en-US" sz="1600" smtClean="0"/>
              <a:pPr/>
              <a:t>27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880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0AACF8-57D7-4881-AE64-83F55CCC0F72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0333038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0">
                <a:srgbClr val="154C89">
                  <a:alpha val="80000"/>
                </a:srgbClr>
              </a:gs>
            </a:gsLst>
            <a:lin ang="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eorgia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eorgia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eorgia"/>
            </a:endParaRP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Georgia"/>
              </a:rPr>
              <a:t>Defending </a:t>
            </a: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Georgia"/>
              </a:rPr>
              <a:t>your </a:t>
            </a: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Georgia"/>
              </a:rPr>
              <a:t>public </a:t>
            </a:r>
          </a:p>
          <a:p>
            <a:pPr marL="54864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Georgia"/>
              </a:rPr>
              <a:t>lands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79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pic>
        <p:nvPicPr>
          <p:cNvPr id="5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7D56E01-B305-4731-AA84-09E46D98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9" y="150135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B14D20-A645-4856-BC67-20D1536D8EF0}"/>
              </a:ext>
            </a:extLst>
          </p:cNvPr>
          <p:cNvCxnSpPr>
            <a:cxnSpLocks/>
          </p:cNvCxnSpPr>
          <p:nvPr/>
        </p:nvCxnSpPr>
        <p:spPr>
          <a:xfrm>
            <a:off x="879259" y="3745061"/>
            <a:ext cx="1914741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4A683AF-D277-4B8B-853F-A049F7C1F208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D1811AD-8969-4E1A-B886-4B91E0749A2B}"/>
              </a:ext>
            </a:extLst>
          </p:cNvPr>
          <p:cNvSpPr txBox="1">
            <a:spLocks/>
          </p:cNvSpPr>
          <p:nvPr/>
        </p:nvSpPr>
        <p:spPr>
          <a:xfrm>
            <a:off x="3791371" y="753188"/>
            <a:ext cx="5860629" cy="5003800"/>
          </a:xfrm>
          <a:prstGeom prst="rect">
            <a:avLst/>
          </a:prstGeom>
        </p:spPr>
        <p:txBody>
          <a:bodyPr numCol="1" spcCol="640080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Mar. 2019: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Two courts reject BLM lease sales of public lands for oil and gas drilling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Jun. 21, 2019: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Court rejected Trump administration’s approval of Cadiz project to build water pipeline in Mojave Trails National Monument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May 2019: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Bernhardt defers oil and gas leasing near Chaco Culture National Historical Park for at least a year due to public pressure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June &amp; July 2019: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Successful BLM State Director Reviews stop oil and gas pipeline in CA National Monument and oil and gas project in Wyoming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Lessons: Legal and public pressure can stop new threats on NLCS lands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600304D-3E00-4DB0-8BAF-8FDE38B1B0F3}"/>
              </a:ext>
            </a:extLst>
          </p:cNvPr>
          <p:cNvSpPr txBox="1">
            <a:spLocks/>
          </p:cNvSpPr>
          <p:nvPr/>
        </p:nvSpPr>
        <p:spPr>
          <a:xfrm>
            <a:off x="4592129" y="6291539"/>
            <a:ext cx="648351" cy="366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543C10-6D2F-6645-B9FD-D50094B88AB5}" type="slidenum">
              <a:rPr lang="en-US" sz="1600" smtClean="0"/>
              <a:pPr/>
              <a:t>28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7984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0AACF8-57D7-4881-AE64-83F55CCC0F72}"/>
              </a:ext>
            </a:extLst>
          </p:cNvPr>
          <p:cNvSpPr txBox="1">
            <a:spLocks/>
          </p:cNvSpPr>
          <p:nvPr/>
        </p:nvSpPr>
        <p:spPr>
          <a:xfrm>
            <a:off x="0" y="16042"/>
            <a:ext cx="6273800" cy="6850728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0">
                <a:srgbClr val="154C89">
                  <a:alpha val="80000"/>
                </a:srgbClr>
              </a:gs>
            </a:gsLst>
            <a:lin ang="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eorgi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15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Georgia"/>
              </a:rPr>
              <a:t>Engaging the public and building community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79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pic>
        <p:nvPicPr>
          <p:cNvPr id="5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7D56E01-B305-4731-AA84-09E46D98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9" y="150135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B14D20-A645-4856-BC67-20D1536D8EF0}"/>
              </a:ext>
            </a:extLst>
          </p:cNvPr>
          <p:cNvCxnSpPr>
            <a:cxnSpLocks/>
          </p:cNvCxnSpPr>
          <p:nvPr/>
        </p:nvCxnSpPr>
        <p:spPr>
          <a:xfrm>
            <a:off x="407779" y="2278397"/>
            <a:ext cx="3895734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4A683AF-D277-4B8B-853F-A049F7C1F208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D1811AD-8969-4E1A-B886-4B91E0749A2B}"/>
              </a:ext>
            </a:extLst>
          </p:cNvPr>
          <p:cNvSpPr txBox="1">
            <a:spLocks/>
          </p:cNvSpPr>
          <p:nvPr/>
        </p:nvSpPr>
        <p:spPr>
          <a:xfrm>
            <a:off x="407779" y="2630626"/>
            <a:ext cx="5180221" cy="3263739"/>
          </a:xfrm>
          <a:prstGeom prst="rect">
            <a:avLst/>
          </a:prstGeom>
        </p:spPr>
        <p:txBody>
          <a:bodyPr numCol="1" spcCol="640080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Public support is crucial for achieving and defending legal victories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Unprecedented attention to public lands and conservation policy creates an opportunity for Friends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Advocacy outreach allows Friends to bring new people and communities into our tent 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Public comment periods can amplify voices of people who have been historically cut out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AE542F8-BB98-49E6-B408-C01CD57F9AD3}"/>
              </a:ext>
            </a:extLst>
          </p:cNvPr>
          <p:cNvSpPr txBox="1">
            <a:spLocks/>
          </p:cNvSpPr>
          <p:nvPr/>
        </p:nvSpPr>
        <p:spPr>
          <a:xfrm>
            <a:off x="4592129" y="6253439"/>
            <a:ext cx="648351" cy="366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543C10-6D2F-6645-B9FD-D50094B88AB5}" type="slidenum">
              <a:rPr lang="en-US" sz="1600" smtClean="0"/>
              <a:pPr/>
              <a:t>29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88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BCBA8D-08D4-4F5A-A6F9-92D6AA5C7A23}"/>
              </a:ext>
            </a:extLst>
          </p:cNvPr>
          <p:cNvSpPr txBox="1">
            <a:spLocks/>
          </p:cNvSpPr>
          <p:nvPr/>
        </p:nvSpPr>
        <p:spPr>
          <a:xfrm>
            <a:off x="0" y="23448"/>
            <a:ext cx="10333038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0">
                <a:srgbClr val="154C89">
                  <a:alpha val="80000"/>
                </a:srgbClr>
              </a:gs>
            </a:gsLst>
            <a:lin ang="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Georgia"/>
              </a:rPr>
              <a:t>Trump Rollbacks Now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pic>
        <p:nvPicPr>
          <p:cNvPr id="5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7D56E01-B305-4731-AA84-09E46D98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9" y="150136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8A795-8B38-4427-9E6E-7A5E397C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9596" y="6261377"/>
            <a:ext cx="891964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3C10-6D2F-6645-B9FD-D50094B88AB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A683AF-D277-4B8B-853F-A049F7C1F208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3E8C2-B4EB-48BA-90D8-B2D5F56A49AF}"/>
              </a:ext>
            </a:extLst>
          </p:cNvPr>
          <p:cNvCxnSpPr>
            <a:cxnSpLocks/>
          </p:cNvCxnSpPr>
          <p:nvPr/>
        </p:nvCxnSpPr>
        <p:spPr>
          <a:xfrm>
            <a:off x="3299381" y="1322178"/>
            <a:ext cx="3895734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D70683E-5DFA-4D60-B797-7BB265C0791E}"/>
              </a:ext>
            </a:extLst>
          </p:cNvPr>
          <p:cNvSpPr txBox="1">
            <a:spLocks/>
          </p:cNvSpPr>
          <p:nvPr/>
        </p:nvSpPr>
        <p:spPr>
          <a:xfrm>
            <a:off x="644231" y="1524002"/>
            <a:ext cx="9206033" cy="4505134"/>
          </a:xfrm>
          <a:prstGeom prst="rect">
            <a:avLst/>
          </a:prstGeom>
        </p:spPr>
        <p:txBody>
          <a:bodyPr numCol="1" spcCol="640080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8" descr="Screen Shot 2019-09-09 at 10.57.0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2" y="1524002"/>
            <a:ext cx="9144000" cy="52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76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0AACF8-57D7-4881-AE64-83F55CCC0F72}"/>
              </a:ext>
            </a:extLst>
          </p:cNvPr>
          <p:cNvSpPr txBox="1">
            <a:spLocks/>
          </p:cNvSpPr>
          <p:nvPr/>
        </p:nvSpPr>
        <p:spPr>
          <a:xfrm>
            <a:off x="0" y="16042"/>
            <a:ext cx="6273800" cy="6850728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0">
                <a:srgbClr val="154C89">
                  <a:alpha val="80000"/>
                </a:srgbClr>
              </a:gs>
            </a:gsLst>
            <a:lin ang="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eorgi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15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Georgia"/>
              </a:rPr>
              <a:t>We are in this together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79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pic>
        <p:nvPicPr>
          <p:cNvPr id="5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7D56E01-B305-4731-AA84-09E46D98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9" y="150135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B14D20-A645-4856-BC67-20D1536D8EF0}"/>
              </a:ext>
            </a:extLst>
          </p:cNvPr>
          <p:cNvCxnSpPr>
            <a:cxnSpLocks/>
          </p:cNvCxnSpPr>
          <p:nvPr/>
        </p:nvCxnSpPr>
        <p:spPr>
          <a:xfrm>
            <a:off x="407779" y="1948197"/>
            <a:ext cx="3895734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4A683AF-D277-4B8B-853F-A049F7C1F208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D1811AD-8969-4E1A-B886-4B91E0749A2B}"/>
              </a:ext>
            </a:extLst>
          </p:cNvPr>
          <p:cNvSpPr txBox="1">
            <a:spLocks/>
          </p:cNvSpPr>
          <p:nvPr/>
        </p:nvSpPr>
        <p:spPr>
          <a:xfrm>
            <a:off x="407779" y="2402025"/>
            <a:ext cx="5180221" cy="4220103"/>
          </a:xfrm>
          <a:prstGeom prst="rect">
            <a:avLst/>
          </a:prstGeom>
        </p:spPr>
        <p:txBody>
          <a:bodyPr numCol="1" spcCol="640080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Advocates for the West and CLF are here to help you navigate the advocacy world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Advocacy Academy webinars can teach you the nuts and bolts of environmental law and advocacy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We can help you identify the most important threats to your NLCS lands and how to respond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D409EF4-AC7E-44B2-9336-53D3821EA452}"/>
              </a:ext>
            </a:extLst>
          </p:cNvPr>
          <p:cNvSpPr txBox="1">
            <a:spLocks/>
          </p:cNvSpPr>
          <p:nvPr/>
        </p:nvSpPr>
        <p:spPr>
          <a:xfrm>
            <a:off x="4597723" y="6274705"/>
            <a:ext cx="648351" cy="366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543C10-6D2F-6645-B9FD-D50094B88AB5}" type="slidenum">
              <a:rPr lang="en-US" sz="1600" smtClean="0"/>
              <a:pPr/>
              <a:t>30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8009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AC55AC0-532E-422E-99CE-49ECFB4EFF6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333038" cy="6858000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0">
                <a:srgbClr val="154C89">
                  <a:alpha val="80000"/>
                </a:srgbClr>
              </a:gs>
            </a:gsLst>
            <a:lin ang="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9144000" algn="l"/>
              </a:tabLst>
            </a:pPr>
            <a:endParaRPr lang="en-US" sz="3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457200">
              <a:tabLst>
                <a:tab pos="9144000" algn="l"/>
              </a:tabLst>
            </a:pPr>
            <a:endParaRPr lang="en-US" sz="3200" cap="all" dirty="0">
              <a:solidFill>
                <a:schemeClr val="bg1"/>
              </a:solidFill>
              <a:latin typeface="Gill Sans MT" panose="020B0502020104020203" pitchFamily="34" charset="0"/>
              <a:cs typeface="Georgia"/>
            </a:endParaRPr>
          </a:p>
          <a:p>
            <a:pPr>
              <a:tabLst>
                <a:tab pos="9144000" algn="l"/>
              </a:tabLst>
            </a:pPr>
            <a:endParaRPr lang="en-US" sz="3200" cap="all" dirty="0">
              <a:solidFill>
                <a:schemeClr val="bg1"/>
              </a:solidFill>
              <a:latin typeface="Gill Sans MT" panose="020B0502020104020203" pitchFamily="34" charset="0"/>
              <a:cs typeface="Georgia"/>
            </a:endParaRPr>
          </a:p>
          <a:p>
            <a:pPr>
              <a:tabLst>
                <a:tab pos="9144000" algn="l"/>
              </a:tabLst>
            </a:pPr>
            <a:endParaRPr lang="en-US" sz="3200" cap="all" dirty="0">
              <a:solidFill>
                <a:schemeClr val="bg1"/>
              </a:solidFill>
              <a:latin typeface="Gill Sans MT" panose="020B0502020104020203" pitchFamily="34" charset="0"/>
              <a:cs typeface="Georgia"/>
            </a:endParaRPr>
          </a:p>
          <a:p>
            <a:pPr>
              <a:tabLst>
                <a:tab pos="9144000" algn="l"/>
              </a:tabLst>
            </a:pPr>
            <a:r>
              <a:rPr lang="en-US" sz="4000" cap="all" dirty="0">
                <a:solidFill>
                  <a:schemeClr val="bg1"/>
                </a:solidFill>
                <a:latin typeface="Gill Sans MT" panose="020B0502020104020203" pitchFamily="34" charset="0"/>
                <a:cs typeface="Georgia"/>
              </a:rPr>
              <a:t>QUESTIONS?</a:t>
            </a:r>
            <a:endParaRPr lang="en-US" sz="4000" dirty="0">
              <a:solidFill>
                <a:schemeClr val="bg1"/>
              </a:solidFill>
            </a:endParaRPr>
          </a:p>
          <a:p>
            <a:pPr marL="225425" algn="l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79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lvl="3" indent="-342900">
              <a:spcBef>
                <a:spcPts val="1200"/>
              </a:spcBef>
            </a:pPr>
            <a:endParaRPr lang="en-US" dirty="0">
              <a:solidFill>
                <a:schemeClr val="bg1"/>
              </a:solidFill>
              <a:latin typeface="+mj-lt"/>
              <a:cs typeface="Georgia"/>
            </a:endParaRPr>
          </a:p>
        </p:txBody>
      </p:sp>
      <p:pic>
        <p:nvPicPr>
          <p:cNvPr id="10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75756DDC-BFC3-4032-9FF4-86690297D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70341"/>
            <a:ext cx="4403188" cy="10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5">
            <a:extLst>
              <a:ext uri="{FF2B5EF4-FFF2-40B4-BE49-F238E27FC236}">
                <a16:creationId xmlns:a16="http://schemas.microsoft.com/office/drawing/2014/main" id="{50AF8037-8512-4376-9C2D-4DA356011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30625"/>
            <a:ext cx="10333038" cy="32679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nb-NO" sz="280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  <a:cs typeface="Georgia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Georgia"/>
              </a:rPr>
              <a:t>Todd Tucci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800" dirty="0">
                <a:solidFill>
                  <a:schemeClr val="bg1"/>
                </a:solidFill>
                <a:latin typeface="+mj-lt"/>
                <a:cs typeface="Georgia"/>
              </a:rPr>
              <a:t>ttucci@advocateswest.org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nb-NO" sz="280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  <a:cs typeface="Georgia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Georgia"/>
              </a:rPr>
              <a:t>Lizzy Potter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800" dirty="0">
                <a:solidFill>
                  <a:schemeClr val="bg1"/>
                </a:solidFill>
                <a:latin typeface="+mj-lt"/>
                <a:cs typeface="Georgia"/>
              </a:rPr>
              <a:t>epotter@advocateswest.org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nb-NO" sz="280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  <a:cs typeface="Georgia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cs typeface="Georgia"/>
              </a:rPr>
              <a:t>Sarah Stellberg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2800" dirty="0">
                <a:solidFill>
                  <a:schemeClr val="bg1"/>
                </a:solidFill>
                <a:latin typeface="+mj-lt"/>
                <a:cs typeface="Georgia"/>
              </a:rPr>
              <a:t>sstellberg@advocateswest.org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  <a:cs typeface="Georgia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0013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BCBA8D-08D4-4F5A-A6F9-92D6AA5C7A23}"/>
              </a:ext>
            </a:extLst>
          </p:cNvPr>
          <p:cNvSpPr txBox="1">
            <a:spLocks/>
          </p:cNvSpPr>
          <p:nvPr/>
        </p:nvSpPr>
        <p:spPr>
          <a:xfrm>
            <a:off x="0" y="23448"/>
            <a:ext cx="10333038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0">
                <a:srgbClr val="154C89">
                  <a:alpha val="80000"/>
                </a:srgbClr>
              </a:gs>
            </a:gsLst>
            <a:lin ang="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Georgia"/>
              </a:rPr>
              <a:t>Trump Rollbacks Now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pic>
        <p:nvPicPr>
          <p:cNvPr id="5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7D56E01-B305-4731-AA84-09E46D98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9" y="150136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8A795-8B38-4427-9E6E-7A5E397C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9596" y="6261377"/>
            <a:ext cx="891964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3C10-6D2F-6645-B9FD-D50094B88AB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A683AF-D277-4B8B-853F-A049F7C1F208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3E8C2-B4EB-48BA-90D8-B2D5F56A49AF}"/>
              </a:ext>
            </a:extLst>
          </p:cNvPr>
          <p:cNvCxnSpPr>
            <a:cxnSpLocks/>
          </p:cNvCxnSpPr>
          <p:nvPr/>
        </p:nvCxnSpPr>
        <p:spPr>
          <a:xfrm>
            <a:off x="3299381" y="1322178"/>
            <a:ext cx="3895734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D70683E-5DFA-4D60-B797-7BB265C0791E}"/>
              </a:ext>
            </a:extLst>
          </p:cNvPr>
          <p:cNvSpPr txBox="1">
            <a:spLocks/>
          </p:cNvSpPr>
          <p:nvPr/>
        </p:nvSpPr>
        <p:spPr>
          <a:xfrm>
            <a:off x="644231" y="1524002"/>
            <a:ext cx="9206033" cy="4505134"/>
          </a:xfrm>
          <a:prstGeom prst="rect">
            <a:avLst/>
          </a:prstGeom>
        </p:spPr>
        <p:txBody>
          <a:bodyPr numCol="1" spcCol="640080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Picture 13" descr="Screen Shot 2019-09-09 at 11.38.2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2" y="1199487"/>
            <a:ext cx="9144000" cy="542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3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BCBA8D-08D4-4F5A-A6F9-92D6AA5C7A23}"/>
              </a:ext>
            </a:extLst>
          </p:cNvPr>
          <p:cNvSpPr txBox="1">
            <a:spLocks/>
          </p:cNvSpPr>
          <p:nvPr/>
        </p:nvSpPr>
        <p:spPr>
          <a:xfrm>
            <a:off x="0" y="23448"/>
            <a:ext cx="10333038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0">
                <a:srgbClr val="154C89">
                  <a:alpha val="80000"/>
                </a:srgbClr>
              </a:gs>
            </a:gsLst>
            <a:lin ang="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Georgia"/>
              </a:rPr>
              <a:t>TRUMP ROLLBACKS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pic>
        <p:nvPicPr>
          <p:cNvPr id="5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7D56E01-B305-4731-AA84-09E46D98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9" y="150136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8A795-8B38-4427-9E6E-7A5E397C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9596" y="6261377"/>
            <a:ext cx="891964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3C10-6D2F-6645-B9FD-D50094B88AB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A683AF-D277-4B8B-853F-A049F7C1F208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3E8C2-B4EB-48BA-90D8-B2D5F56A49AF}"/>
              </a:ext>
            </a:extLst>
          </p:cNvPr>
          <p:cNvCxnSpPr>
            <a:cxnSpLocks/>
          </p:cNvCxnSpPr>
          <p:nvPr/>
        </p:nvCxnSpPr>
        <p:spPr>
          <a:xfrm>
            <a:off x="3299381" y="1322178"/>
            <a:ext cx="3895734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D70683E-5DFA-4D60-B797-7BB265C0791E}"/>
              </a:ext>
            </a:extLst>
          </p:cNvPr>
          <p:cNvSpPr txBox="1">
            <a:spLocks/>
          </p:cNvSpPr>
          <p:nvPr/>
        </p:nvSpPr>
        <p:spPr>
          <a:xfrm>
            <a:off x="644231" y="1524002"/>
            <a:ext cx="9206033" cy="4505134"/>
          </a:xfrm>
          <a:prstGeom prst="rect">
            <a:avLst/>
          </a:prstGeom>
        </p:spPr>
        <p:txBody>
          <a:bodyPr numCol="1" spcCol="640080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Rescinded water pollution regulations for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fracking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WOTUS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Rescinded rule limiting seismic exploration in Atlantic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Arctic National Wildlife Refuge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Eliminated Protections for Greater Sage Grouse across the West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Undermining Wildlife Protections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Weakening Management Plans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Shrinking National Monuments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Promoting Fossil Fuel Development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Short-Circuiting NEPA</a:t>
            </a:r>
          </a:p>
          <a:p>
            <a:pPr marL="73152" marR="0" lvl="0" indent="-349250" algn="l" defTabSz="914400" rtl="0" eaLnBrk="1" fontAlgn="auto" latinLnBrk="0" hangingPunct="1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Excluding the Public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1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0AACF8-57D7-4881-AE64-83F55CCC0F72}"/>
              </a:ext>
            </a:extLst>
          </p:cNvPr>
          <p:cNvSpPr txBox="1">
            <a:spLocks/>
          </p:cNvSpPr>
          <p:nvPr/>
        </p:nvSpPr>
        <p:spPr>
          <a:xfrm>
            <a:off x="0" y="23448"/>
            <a:ext cx="10333038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0">
                <a:srgbClr val="154C89">
                  <a:alpha val="80000"/>
                </a:srgbClr>
              </a:gs>
            </a:gsLst>
            <a:lin ang="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pic>
        <p:nvPicPr>
          <p:cNvPr id="5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7D56E01-B305-4731-AA84-09E46D98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9" y="150136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B14D20-A645-4856-BC67-20D1536D8EF0}"/>
              </a:ext>
            </a:extLst>
          </p:cNvPr>
          <p:cNvCxnSpPr>
            <a:cxnSpLocks/>
          </p:cNvCxnSpPr>
          <p:nvPr/>
        </p:nvCxnSpPr>
        <p:spPr>
          <a:xfrm>
            <a:off x="3299381" y="1322178"/>
            <a:ext cx="3895734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8A795-8B38-4427-9E6E-7A5E397C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7148" y="6261377"/>
            <a:ext cx="891964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3C10-6D2F-6645-B9FD-D50094B88AB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A683AF-D277-4B8B-853F-A049F7C1F208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D1811AD-8969-4E1A-B886-4B91E0749A2B}"/>
              </a:ext>
            </a:extLst>
          </p:cNvPr>
          <p:cNvSpPr txBox="1">
            <a:spLocks/>
          </p:cNvSpPr>
          <p:nvPr/>
        </p:nvSpPr>
        <p:spPr>
          <a:xfrm>
            <a:off x="644231" y="1990574"/>
            <a:ext cx="9206033" cy="4038562"/>
          </a:xfrm>
          <a:prstGeom prst="rect">
            <a:avLst/>
          </a:prstGeom>
        </p:spPr>
        <p:txBody>
          <a:bodyPr numCol="1" spcCol="640080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The Law is the Last Bastion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Opposition to Executive Decisions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6469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0AACF8-57D7-4881-AE64-83F55CCC0F72}"/>
              </a:ext>
            </a:extLst>
          </p:cNvPr>
          <p:cNvSpPr txBox="1">
            <a:spLocks/>
          </p:cNvSpPr>
          <p:nvPr/>
        </p:nvSpPr>
        <p:spPr>
          <a:xfrm>
            <a:off x="0" y="23448"/>
            <a:ext cx="10333038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0">
                <a:srgbClr val="154C89">
                  <a:alpha val="80000"/>
                </a:srgbClr>
              </a:gs>
            </a:gsLst>
            <a:lin ang="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eorgi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Georgia"/>
              </a:rPr>
              <a:t>What IS ADVOCACY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pic>
        <p:nvPicPr>
          <p:cNvPr id="5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7D56E01-B305-4731-AA84-09E46D98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9" y="150136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B14D20-A645-4856-BC67-20D1536D8EF0}"/>
              </a:ext>
            </a:extLst>
          </p:cNvPr>
          <p:cNvCxnSpPr>
            <a:cxnSpLocks/>
          </p:cNvCxnSpPr>
          <p:nvPr/>
        </p:nvCxnSpPr>
        <p:spPr>
          <a:xfrm>
            <a:off x="3299381" y="1877763"/>
            <a:ext cx="3895734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8A795-8B38-4427-9E6E-7A5E397C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7148" y="6261377"/>
            <a:ext cx="891964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3C10-6D2F-6645-B9FD-D50094B88AB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A683AF-D277-4B8B-853F-A049F7C1F208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D1811AD-8969-4E1A-B886-4B91E0749A2B}"/>
              </a:ext>
            </a:extLst>
          </p:cNvPr>
          <p:cNvSpPr txBox="1">
            <a:spLocks/>
          </p:cNvSpPr>
          <p:nvPr/>
        </p:nvSpPr>
        <p:spPr>
          <a:xfrm>
            <a:off x="644231" y="2301707"/>
            <a:ext cx="9206033" cy="3783099"/>
          </a:xfrm>
          <a:prstGeom prst="rect">
            <a:avLst/>
          </a:prstGeom>
        </p:spPr>
        <p:txBody>
          <a:bodyPr numCol="1" spcCol="640080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Advocacy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 An activity by an individual or group which aims to influence decisions within the political, economic, and social systems and institutions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Legislative Advocacy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Administrative Advocacy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Grassroots Advocacy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Legal Advocacy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68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0AACF8-57D7-4881-AE64-83F55CCC0F72}"/>
              </a:ext>
            </a:extLst>
          </p:cNvPr>
          <p:cNvSpPr txBox="1">
            <a:spLocks/>
          </p:cNvSpPr>
          <p:nvPr/>
        </p:nvSpPr>
        <p:spPr>
          <a:xfrm>
            <a:off x="0" y="23448"/>
            <a:ext cx="10333038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0">
                <a:srgbClr val="154C89">
                  <a:alpha val="80000"/>
                </a:srgbClr>
              </a:gs>
            </a:gsLst>
            <a:lin ang="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eorgi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Georgia"/>
              </a:rPr>
              <a:t>What IS LEGAL ADVOCACY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pic>
        <p:nvPicPr>
          <p:cNvPr id="5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7D56E01-B305-4731-AA84-09E46D98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9" y="150136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B14D20-A645-4856-BC67-20D1536D8EF0}"/>
              </a:ext>
            </a:extLst>
          </p:cNvPr>
          <p:cNvCxnSpPr>
            <a:cxnSpLocks/>
          </p:cNvCxnSpPr>
          <p:nvPr/>
        </p:nvCxnSpPr>
        <p:spPr>
          <a:xfrm>
            <a:off x="3299381" y="1877763"/>
            <a:ext cx="3895734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8A795-8B38-4427-9E6E-7A5E397C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7148" y="6261377"/>
            <a:ext cx="891964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3C10-6D2F-6645-B9FD-D50094B88AB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A683AF-D277-4B8B-853F-A049F7C1F208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D1811AD-8969-4E1A-B886-4B91E0749A2B}"/>
              </a:ext>
            </a:extLst>
          </p:cNvPr>
          <p:cNvSpPr txBox="1">
            <a:spLocks/>
          </p:cNvSpPr>
          <p:nvPr/>
        </p:nvSpPr>
        <p:spPr>
          <a:xfrm>
            <a:off x="644231" y="2301707"/>
            <a:ext cx="9206033" cy="3783099"/>
          </a:xfrm>
          <a:prstGeom prst="rect">
            <a:avLst/>
          </a:prstGeom>
        </p:spPr>
        <p:txBody>
          <a:bodyPr numCol="1" spcCol="640080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Legal Advocacy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 Using state and federal legal tools, processes and procedures to influence agency decisions		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Public Engagement in Agency Decisions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Engagement in the Administrative Process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eorgia"/>
              </a:rPr>
              <a:t>Federal Court Litigation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76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0AACF8-57D7-4881-AE64-83F55CCC0F72}"/>
              </a:ext>
            </a:extLst>
          </p:cNvPr>
          <p:cNvSpPr txBox="1">
            <a:spLocks/>
          </p:cNvSpPr>
          <p:nvPr/>
        </p:nvSpPr>
        <p:spPr>
          <a:xfrm>
            <a:off x="0" y="23448"/>
            <a:ext cx="10333038" cy="6857999"/>
          </a:xfrm>
          <a:prstGeom prst="rect">
            <a:avLst/>
          </a:prstGeom>
          <a:gradFill flip="none" rotWithShape="1">
            <a:gsLst>
              <a:gs pos="100000">
                <a:srgbClr val="47831F">
                  <a:alpha val="80000"/>
                </a:srgbClr>
              </a:gs>
              <a:gs pos="0">
                <a:srgbClr val="154C89">
                  <a:alpha val="80000"/>
                </a:srgbClr>
              </a:gs>
            </a:gsLst>
            <a:lin ang="0" scaled="1"/>
            <a:tileRect/>
          </a:gradFill>
        </p:spPr>
        <p:txBody>
          <a:bodyPr vert="horz" lIns="365760" tIns="91440" rIns="365760" bIns="9144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eorgi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0" algn="l"/>
              </a:tabLst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Georgia"/>
              </a:rPr>
              <a:t>LEGAL ADVOCACY IS A TOOL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8107A-6F3B-4F85-BCD0-4D7570EEC28A}"/>
              </a:ext>
            </a:extLst>
          </p:cNvPr>
          <p:cNvSpPr txBox="1">
            <a:spLocks/>
          </p:cNvSpPr>
          <p:nvPr/>
        </p:nvSpPr>
        <p:spPr>
          <a:xfrm>
            <a:off x="407780" y="2630625"/>
            <a:ext cx="7666383" cy="386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6238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Georgia"/>
            </a:endParaRPr>
          </a:p>
        </p:txBody>
      </p:sp>
      <p:pic>
        <p:nvPicPr>
          <p:cNvPr id="5" name="Picture 2" descr="https://advocateswest.org/wp-content/themes/advocates/assets/img/color-logo.png">
            <a:extLst>
              <a:ext uri="{FF2B5EF4-FFF2-40B4-BE49-F238E27FC236}">
                <a16:creationId xmlns:a16="http://schemas.microsoft.com/office/drawing/2014/main" id="{D7D56E01-B305-4731-AA84-09E46D98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9" y="150136"/>
            <a:ext cx="2347857" cy="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B14D20-A645-4856-BC67-20D1536D8EF0}"/>
              </a:ext>
            </a:extLst>
          </p:cNvPr>
          <p:cNvCxnSpPr>
            <a:cxnSpLocks/>
          </p:cNvCxnSpPr>
          <p:nvPr/>
        </p:nvCxnSpPr>
        <p:spPr>
          <a:xfrm>
            <a:off x="3299381" y="1885874"/>
            <a:ext cx="3895734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8A795-8B38-4427-9E6E-7A5E397C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7148" y="6261377"/>
            <a:ext cx="891964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3C10-6D2F-6645-B9FD-D50094B88AB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A683AF-D277-4B8B-853F-A049F7C1F208}"/>
              </a:ext>
            </a:extLst>
          </p:cNvPr>
          <p:cNvSpPr/>
          <p:nvPr/>
        </p:nvSpPr>
        <p:spPr>
          <a:xfrm>
            <a:off x="4847657" y="6260636"/>
            <a:ext cx="370674" cy="366604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D1811AD-8969-4E1A-B886-4B91E0749A2B}"/>
              </a:ext>
            </a:extLst>
          </p:cNvPr>
          <p:cNvSpPr txBox="1">
            <a:spLocks/>
          </p:cNvSpPr>
          <p:nvPr/>
        </p:nvSpPr>
        <p:spPr>
          <a:xfrm>
            <a:off x="644231" y="1952658"/>
            <a:ext cx="9206033" cy="4076478"/>
          </a:xfrm>
          <a:prstGeom prst="rect">
            <a:avLst/>
          </a:prstGeom>
        </p:spPr>
        <p:txBody>
          <a:bodyPr numCol="1" spcCol="640080"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ws Gothic MT"/>
              <a:ea typeface="+mn-ea"/>
              <a:cs typeface="Gill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ill Sans"/>
              </a:rPr>
              <a:t>Pick Your Battles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ill Sans"/>
              </a:rPr>
              <a:t>Find Your Friends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ill Sans"/>
              </a:rPr>
              <a:t>Divide and Conquer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/>
                <a:ea typeface="+mn-ea"/>
                <a:cs typeface="Gill Sans"/>
              </a:rPr>
              <a:t>Engage the Process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256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8678</TotalTime>
  <Words>1407</Words>
  <Application>Microsoft Office PowerPoint</Application>
  <PresentationFormat>Custom</PresentationFormat>
  <Paragraphs>349</Paragraphs>
  <Slides>31</Slides>
  <Notes>31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Calibri</vt:lpstr>
      <vt:lpstr>Courier New</vt:lpstr>
      <vt:lpstr>Franklin Gothic Book</vt:lpstr>
      <vt:lpstr>Georgia</vt:lpstr>
      <vt:lpstr>Gill Sans</vt:lpstr>
      <vt:lpstr>Gill Sans MT</vt:lpstr>
      <vt:lpstr>News Gothic MT</vt:lpstr>
      <vt:lpstr>Wingdings</vt:lpstr>
      <vt:lpstr>Wingdings 2</vt:lpstr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Advocates For The West,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Tucci</dc:creator>
  <cp:lastModifiedBy>Sarah Stellberg</cp:lastModifiedBy>
  <cp:revision>78</cp:revision>
  <cp:lastPrinted>2019-09-14T17:25:50Z</cp:lastPrinted>
  <dcterms:created xsi:type="dcterms:W3CDTF">2017-05-22T00:32:28Z</dcterms:created>
  <dcterms:modified xsi:type="dcterms:W3CDTF">2019-09-14T17:27:43Z</dcterms:modified>
</cp:coreProperties>
</file>