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Lst>
  <p:notesMasterIdLst>
    <p:notesMasterId r:id="rId35"/>
  </p:notesMasterIdLst>
  <p:handoutMasterIdLst>
    <p:handoutMasterId r:id="rId36"/>
  </p:handoutMasterIdLst>
  <p:sldIdLst>
    <p:sldId id="382" r:id="rId5"/>
    <p:sldId id="2170" r:id="rId6"/>
    <p:sldId id="1006" r:id="rId7"/>
    <p:sldId id="1869" r:id="rId8"/>
    <p:sldId id="385" r:id="rId9"/>
    <p:sldId id="300" r:id="rId10"/>
    <p:sldId id="2173" r:id="rId11"/>
    <p:sldId id="1884" r:id="rId12"/>
    <p:sldId id="381" r:id="rId13"/>
    <p:sldId id="2171" r:id="rId14"/>
    <p:sldId id="1944" r:id="rId15"/>
    <p:sldId id="2177" r:id="rId16"/>
    <p:sldId id="2178" r:id="rId17"/>
    <p:sldId id="2179" r:id="rId18"/>
    <p:sldId id="2183" r:id="rId19"/>
    <p:sldId id="2180" r:id="rId20"/>
    <p:sldId id="2184" r:id="rId21"/>
    <p:sldId id="2176" r:id="rId22"/>
    <p:sldId id="285" r:id="rId23"/>
    <p:sldId id="286" r:id="rId24"/>
    <p:sldId id="287" r:id="rId25"/>
    <p:sldId id="288" r:id="rId26"/>
    <p:sldId id="289" r:id="rId27"/>
    <p:sldId id="290" r:id="rId28"/>
    <p:sldId id="2188" r:id="rId29"/>
    <p:sldId id="2186" r:id="rId30"/>
    <p:sldId id="2185" r:id="rId31"/>
    <p:sldId id="2187" r:id="rId32"/>
    <p:sldId id="1049" r:id="rId33"/>
    <p:sldId id="36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4"/>
    <p:restoredTop sz="80136" autoAdjust="0"/>
  </p:normalViewPr>
  <p:slideViewPr>
    <p:cSldViewPr>
      <p:cViewPr varScale="1">
        <p:scale>
          <a:sx n="55" d="100"/>
          <a:sy n="55" d="100"/>
        </p:scale>
        <p:origin x="123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6DDF431-5646-43C6-B8D0-CBD8EA68846F}" type="datetimeFigureOut">
              <a:rPr lang="en-US" smtClean="0"/>
              <a:t>1/29/2020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8A4E1C-5FDE-416C-810C-AEC19C08CB3E}" type="slidenum">
              <a:rPr lang="en-US" smtClean="0"/>
              <a:t>‹#›</a:t>
            </a:fld>
            <a:endParaRPr lang="en-US"/>
          </a:p>
        </p:txBody>
      </p:sp>
    </p:spTree>
    <p:extLst>
      <p:ext uri="{BB962C8B-B14F-4D97-AF65-F5344CB8AC3E}">
        <p14:creationId xmlns:p14="http://schemas.microsoft.com/office/powerpoint/2010/main" val="92128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122E1-6657-4C5F-8E8B-FA753C9EA4B3}" type="datetimeFigureOut">
              <a:rPr lang="en-US" smtClean="0"/>
              <a:t>1/29/2020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E1612B-FE4B-45DD-9E78-1C6F85362636}" type="slidenum">
              <a:rPr lang="en-US" smtClean="0"/>
              <a:t>‹#›</a:t>
            </a:fld>
            <a:endParaRPr lang="en-US"/>
          </a:p>
        </p:txBody>
      </p:sp>
    </p:spTree>
    <p:extLst>
      <p:ext uri="{BB962C8B-B14F-4D97-AF65-F5344CB8AC3E}">
        <p14:creationId xmlns:p14="http://schemas.microsoft.com/office/powerpoint/2010/main" val="386871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p:txBody>
          <a:bodyPr/>
          <a:lstStyle>
            <a:lvl1pPr defTabSz="920978">
              <a:spcBef>
                <a:spcPct val="30000"/>
              </a:spcBef>
              <a:defRPr sz="1200">
                <a:solidFill>
                  <a:schemeClr val="tx1"/>
                </a:solidFill>
                <a:latin typeface="Arial" charset="0"/>
              </a:defRPr>
            </a:lvl1pPr>
            <a:lvl2pPr marL="715976" indent="-275377" defTabSz="920978">
              <a:spcBef>
                <a:spcPct val="30000"/>
              </a:spcBef>
              <a:defRPr sz="1200">
                <a:solidFill>
                  <a:schemeClr val="tx1"/>
                </a:solidFill>
                <a:latin typeface="Arial" charset="0"/>
              </a:defRPr>
            </a:lvl2pPr>
            <a:lvl3pPr marL="1101503" indent="-220299" defTabSz="920978">
              <a:spcBef>
                <a:spcPct val="30000"/>
              </a:spcBef>
              <a:defRPr sz="1200">
                <a:solidFill>
                  <a:schemeClr val="tx1"/>
                </a:solidFill>
                <a:latin typeface="Arial" charset="0"/>
              </a:defRPr>
            </a:lvl3pPr>
            <a:lvl4pPr marL="1542103" indent="-220299" defTabSz="920978">
              <a:spcBef>
                <a:spcPct val="30000"/>
              </a:spcBef>
              <a:defRPr sz="1200">
                <a:solidFill>
                  <a:schemeClr val="tx1"/>
                </a:solidFill>
                <a:latin typeface="Arial" charset="0"/>
              </a:defRPr>
            </a:lvl4pPr>
            <a:lvl5pPr marL="1982705" indent="-220299" defTabSz="920978">
              <a:spcBef>
                <a:spcPct val="30000"/>
              </a:spcBef>
              <a:defRPr sz="1200">
                <a:solidFill>
                  <a:schemeClr val="tx1"/>
                </a:solidFill>
                <a:latin typeface="Arial" charset="0"/>
              </a:defRPr>
            </a:lvl5pPr>
            <a:lvl6pPr marL="2423306" indent="-220299" defTabSz="920978" eaLnBrk="0" fontAlgn="base" hangingPunct="0">
              <a:spcBef>
                <a:spcPct val="30000"/>
              </a:spcBef>
              <a:spcAft>
                <a:spcPct val="0"/>
              </a:spcAft>
              <a:defRPr sz="1200">
                <a:solidFill>
                  <a:schemeClr val="tx1"/>
                </a:solidFill>
                <a:latin typeface="Arial" charset="0"/>
              </a:defRPr>
            </a:lvl6pPr>
            <a:lvl7pPr marL="2863908" indent="-220299" defTabSz="920978" eaLnBrk="0" fontAlgn="base" hangingPunct="0">
              <a:spcBef>
                <a:spcPct val="30000"/>
              </a:spcBef>
              <a:spcAft>
                <a:spcPct val="0"/>
              </a:spcAft>
              <a:defRPr sz="1200">
                <a:solidFill>
                  <a:schemeClr val="tx1"/>
                </a:solidFill>
                <a:latin typeface="Arial" charset="0"/>
              </a:defRPr>
            </a:lvl7pPr>
            <a:lvl8pPr marL="3304508" indent="-220299" defTabSz="920978" eaLnBrk="0" fontAlgn="base" hangingPunct="0">
              <a:spcBef>
                <a:spcPct val="30000"/>
              </a:spcBef>
              <a:spcAft>
                <a:spcPct val="0"/>
              </a:spcAft>
              <a:defRPr sz="1200">
                <a:solidFill>
                  <a:schemeClr val="tx1"/>
                </a:solidFill>
                <a:latin typeface="Arial" charset="0"/>
              </a:defRPr>
            </a:lvl8pPr>
            <a:lvl9pPr marL="3745109" indent="-220299" defTabSz="920978" eaLnBrk="0" fontAlgn="base" hangingPunct="0">
              <a:spcBef>
                <a:spcPct val="30000"/>
              </a:spcBef>
              <a:spcAft>
                <a:spcPct val="0"/>
              </a:spcAft>
              <a:defRPr sz="1200">
                <a:solidFill>
                  <a:schemeClr val="tx1"/>
                </a:solidFill>
                <a:latin typeface="Arial" charset="0"/>
              </a:defRPr>
            </a:lvl9pPr>
          </a:lstStyle>
          <a:p>
            <a:pPr>
              <a:spcBef>
                <a:spcPct val="0"/>
              </a:spcBef>
              <a:defRPr/>
            </a:pPr>
            <a:fld id="{C24C24CD-FB09-45B4-AA21-FDA12410D406}" type="slidenum">
              <a:rPr lang="en-US" altLang="en-US" sz="1300">
                <a:solidFill>
                  <a:srgbClr val="000000"/>
                </a:solidFill>
                <a:latin typeface="Verdana" pitchFamily="34" charset="0"/>
              </a:rPr>
              <a:pPr>
                <a:spcBef>
                  <a:spcPct val="0"/>
                </a:spcBef>
                <a:defRPr/>
              </a:pPr>
              <a:t>1</a:t>
            </a:fld>
            <a:endParaRPr lang="en-US" altLang="en-US" sz="1300">
              <a:solidFill>
                <a:srgbClr val="000000"/>
              </a:solidFill>
              <a:latin typeface="Verdana" pitchFamily="34" charset="0"/>
            </a:endParaRPr>
          </a:p>
        </p:txBody>
      </p:sp>
      <p:sp>
        <p:nvSpPr>
          <p:cNvPr id="140291" name="Rectangle 7"/>
          <p:cNvSpPr txBox="1">
            <a:spLocks noGrp="1" noChangeArrowheads="1"/>
          </p:cNvSpPr>
          <p:nvPr/>
        </p:nvSpPr>
        <p:spPr bwMode="auto">
          <a:xfrm>
            <a:off x="3972257"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8" tIns="46115" rIns="92228" bIns="46115" anchor="b"/>
          <a:lstStyle>
            <a:lvl1pPr defTabSz="957263" eaLnBrk="0" hangingPunct="0">
              <a:defRPr sz="1600" b="1">
                <a:solidFill>
                  <a:schemeClr val="tx1"/>
                </a:solidFill>
                <a:latin typeface="Arial" charset="0"/>
                <a:cs typeface="Arial" charset="0"/>
              </a:defRPr>
            </a:lvl1pPr>
            <a:lvl2pPr marL="742950" indent="-285750" defTabSz="957263" eaLnBrk="0" hangingPunct="0">
              <a:defRPr sz="1600" b="1">
                <a:solidFill>
                  <a:schemeClr val="tx1"/>
                </a:solidFill>
                <a:latin typeface="Arial" charset="0"/>
                <a:cs typeface="Arial" charset="0"/>
              </a:defRPr>
            </a:lvl2pPr>
            <a:lvl3pPr marL="1143000" indent="-228600" defTabSz="957263" eaLnBrk="0" hangingPunct="0">
              <a:defRPr sz="1600" b="1">
                <a:solidFill>
                  <a:schemeClr val="tx1"/>
                </a:solidFill>
                <a:latin typeface="Arial" charset="0"/>
                <a:cs typeface="Arial" charset="0"/>
              </a:defRPr>
            </a:lvl3pPr>
            <a:lvl4pPr marL="1600200" indent="-228600" defTabSz="957263" eaLnBrk="0" hangingPunct="0">
              <a:defRPr sz="1600" b="1">
                <a:solidFill>
                  <a:schemeClr val="tx1"/>
                </a:solidFill>
                <a:latin typeface="Arial" charset="0"/>
                <a:cs typeface="Arial" charset="0"/>
              </a:defRPr>
            </a:lvl4pPr>
            <a:lvl5pPr marL="2057400" indent="-228600" defTabSz="957263" eaLnBrk="0" hangingPunct="0">
              <a:defRPr sz="1600" b="1">
                <a:solidFill>
                  <a:schemeClr val="tx1"/>
                </a:solidFill>
                <a:latin typeface="Arial" charset="0"/>
                <a:cs typeface="Arial" charset="0"/>
              </a:defRPr>
            </a:lvl5pPr>
            <a:lvl6pPr marL="2514600" indent="-228600" algn="ctr" defTabSz="957263" eaLnBrk="0" fontAlgn="base" hangingPunct="0">
              <a:spcBef>
                <a:spcPct val="0"/>
              </a:spcBef>
              <a:spcAft>
                <a:spcPct val="0"/>
              </a:spcAft>
              <a:defRPr sz="1600" b="1">
                <a:solidFill>
                  <a:schemeClr val="tx1"/>
                </a:solidFill>
                <a:latin typeface="Arial" charset="0"/>
                <a:cs typeface="Arial" charset="0"/>
              </a:defRPr>
            </a:lvl6pPr>
            <a:lvl7pPr marL="2971800" indent="-228600" algn="ctr" defTabSz="957263" eaLnBrk="0" fontAlgn="base" hangingPunct="0">
              <a:spcBef>
                <a:spcPct val="0"/>
              </a:spcBef>
              <a:spcAft>
                <a:spcPct val="0"/>
              </a:spcAft>
              <a:defRPr sz="1600" b="1">
                <a:solidFill>
                  <a:schemeClr val="tx1"/>
                </a:solidFill>
                <a:latin typeface="Arial" charset="0"/>
                <a:cs typeface="Arial" charset="0"/>
              </a:defRPr>
            </a:lvl7pPr>
            <a:lvl8pPr marL="3429000" indent="-228600" algn="ctr" defTabSz="957263" eaLnBrk="0" fontAlgn="base" hangingPunct="0">
              <a:spcBef>
                <a:spcPct val="0"/>
              </a:spcBef>
              <a:spcAft>
                <a:spcPct val="0"/>
              </a:spcAft>
              <a:defRPr sz="1600" b="1">
                <a:solidFill>
                  <a:schemeClr val="tx1"/>
                </a:solidFill>
                <a:latin typeface="Arial" charset="0"/>
                <a:cs typeface="Arial" charset="0"/>
              </a:defRPr>
            </a:lvl8pPr>
            <a:lvl9pPr marL="3886200" indent="-228600" algn="ctr" defTabSz="957263" eaLnBrk="0" fontAlgn="base" hangingPunct="0">
              <a:spcBef>
                <a:spcPct val="0"/>
              </a:spcBef>
              <a:spcAft>
                <a:spcPct val="0"/>
              </a:spcAft>
              <a:defRPr sz="1600" b="1">
                <a:solidFill>
                  <a:schemeClr val="tx1"/>
                </a:solidFill>
                <a:latin typeface="Arial" charset="0"/>
                <a:cs typeface="Arial" charset="0"/>
              </a:defRPr>
            </a:lvl9pPr>
          </a:lstStyle>
          <a:p>
            <a:pPr algn="r" eaLnBrk="1" fontAlgn="base" hangingPunct="1">
              <a:spcBef>
                <a:spcPct val="0"/>
              </a:spcBef>
              <a:spcAft>
                <a:spcPct val="0"/>
              </a:spcAft>
            </a:pPr>
            <a:fld id="{4804A96F-1C7B-4745-8707-1F286D54A517}" type="slidenum">
              <a:rPr lang="en-US" altLang="en-US" sz="1200">
                <a:solidFill>
                  <a:srgbClr val="FFFFFF"/>
                </a:solidFill>
                <a:latin typeface="Verdana" pitchFamily="34" charset="0"/>
              </a:rPr>
              <a:pPr algn="r" eaLnBrk="1" fontAlgn="base" hangingPunct="1">
                <a:spcBef>
                  <a:spcPct val="0"/>
                </a:spcBef>
                <a:spcAft>
                  <a:spcPct val="0"/>
                </a:spcAft>
              </a:pPr>
              <a:t>1</a:t>
            </a:fld>
            <a:endParaRPr lang="en-US" altLang="en-US" sz="1200">
              <a:solidFill>
                <a:srgbClr val="FFFFFF"/>
              </a:solidFill>
              <a:latin typeface="Verdana" pitchFamily="34"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p:spPr>
        <p:txBody>
          <a:bodyPr tIns="46115" bIns="46115"/>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p:txBody>
          <a:bodyPr/>
          <a:lstStyle>
            <a:lvl1pPr defTabSz="920978">
              <a:spcBef>
                <a:spcPct val="30000"/>
              </a:spcBef>
              <a:defRPr sz="1200">
                <a:solidFill>
                  <a:schemeClr val="tx1"/>
                </a:solidFill>
                <a:latin typeface="Arial" charset="0"/>
              </a:defRPr>
            </a:lvl1pPr>
            <a:lvl2pPr marL="715976" indent="-275377" defTabSz="920978">
              <a:spcBef>
                <a:spcPct val="30000"/>
              </a:spcBef>
              <a:defRPr sz="1200">
                <a:solidFill>
                  <a:schemeClr val="tx1"/>
                </a:solidFill>
                <a:latin typeface="Arial" charset="0"/>
              </a:defRPr>
            </a:lvl2pPr>
            <a:lvl3pPr marL="1101503" indent="-220299" defTabSz="920978">
              <a:spcBef>
                <a:spcPct val="30000"/>
              </a:spcBef>
              <a:defRPr sz="1200">
                <a:solidFill>
                  <a:schemeClr val="tx1"/>
                </a:solidFill>
                <a:latin typeface="Arial" charset="0"/>
              </a:defRPr>
            </a:lvl3pPr>
            <a:lvl4pPr marL="1542103" indent="-220299" defTabSz="920978">
              <a:spcBef>
                <a:spcPct val="30000"/>
              </a:spcBef>
              <a:defRPr sz="1200">
                <a:solidFill>
                  <a:schemeClr val="tx1"/>
                </a:solidFill>
                <a:latin typeface="Arial" charset="0"/>
              </a:defRPr>
            </a:lvl4pPr>
            <a:lvl5pPr marL="1982705" indent="-220299" defTabSz="920978">
              <a:spcBef>
                <a:spcPct val="30000"/>
              </a:spcBef>
              <a:defRPr sz="1200">
                <a:solidFill>
                  <a:schemeClr val="tx1"/>
                </a:solidFill>
                <a:latin typeface="Arial" charset="0"/>
              </a:defRPr>
            </a:lvl5pPr>
            <a:lvl6pPr marL="2423306" indent="-220299" defTabSz="920978" eaLnBrk="0" fontAlgn="base" hangingPunct="0">
              <a:spcBef>
                <a:spcPct val="30000"/>
              </a:spcBef>
              <a:spcAft>
                <a:spcPct val="0"/>
              </a:spcAft>
              <a:defRPr sz="1200">
                <a:solidFill>
                  <a:schemeClr val="tx1"/>
                </a:solidFill>
                <a:latin typeface="Arial" charset="0"/>
              </a:defRPr>
            </a:lvl6pPr>
            <a:lvl7pPr marL="2863908" indent="-220299" defTabSz="920978" eaLnBrk="0" fontAlgn="base" hangingPunct="0">
              <a:spcBef>
                <a:spcPct val="30000"/>
              </a:spcBef>
              <a:spcAft>
                <a:spcPct val="0"/>
              </a:spcAft>
              <a:defRPr sz="1200">
                <a:solidFill>
                  <a:schemeClr val="tx1"/>
                </a:solidFill>
                <a:latin typeface="Arial" charset="0"/>
              </a:defRPr>
            </a:lvl7pPr>
            <a:lvl8pPr marL="3304508" indent="-220299" defTabSz="920978" eaLnBrk="0" fontAlgn="base" hangingPunct="0">
              <a:spcBef>
                <a:spcPct val="30000"/>
              </a:spcBef>
              <a:spcAft>
                <a:spcPct val="0"/>
              </a:spcAft>
              <a:defRPr sz="1200">
                <a:solidFill>
                  <a:schemeClr val="tx1"/>
                </a:solidFill>
                <a:latin typeface="Arial" charset="0"/>
              </a:defRPr>
            </a:lvl8pPr>
            <a:lvl9pPr marL="3745109" indent="-220299" defTabSz="920978" eaLnBrk="0" fontAlgn="base" hangingPunct="0">
              <a:spcBef>
                <a:spcPct val="30000"/>
              </a:spcBef>
              <a:spcAft>
                <a:spcPct val="0"/>
              </a:spcAft>
              <a:defRPr sz="1200">
                <a:solidFill>
                  <a:schemeClr val="tx1"/>
                </a:solidFill>
                <a:latin typeface="Arial" charset="0"/>
              </a:defRPr>
            </a:lvl9pPr>
          </a:lstStyle>
          <a:p>
            <a:pPr>
              <a:spcBef>
                <a:spcPct val="0"/>
              </a:spcBef>
              <a:defRPr/>
            </a:pPr>
            <a:fld id="{C24C24CD-FB09-45B4-AA21-FDA12410D406}" type="slidenum">
              <a:rPr lang="en-US" altLang="en-US" sz="1300">
                <a:solidFill>
                  <a:srgbClr val="000000"/>
                </a:solidFill>
                <a:latin typeface="Verdana" pitchFamily="34" charset="0"/>
              </a:rPr>
              <a:pPr>
                <a:spcBef>
                  <a:spcPct val="0"/>
                </a:spcBef>
                <a:defRPr/>
              </a:pPr>
              <a:t>2</a:t>
            </a:fld>
            <a:endParaRPr lang="en-US" altLang="en-US" sz="1300">
              <a:solidFill>
                <a:srgbClr val="000000"/>
              </a:solidFill>
              <a:latin typeface="Verdana" pitchFamily="34" charset="0"/>
            </a:endParaRPr>
          </a:p>
        </p:txBody>
      </p:sp>
      <p:sp>
        <p:nvSpPr>
          <p:cNvPr id="140291" name="Rectangle 7"/>
          <p:cNvSpPr txBox="1">
            <a:spLocks noGrp="1" noChangeArrowheads="1"/>
          </p:cNvSpPr>
          <p:nvPr/>
        </p:nvSpPr>
        <p:spPr bwMode="auto">
          <a:xfrm>
            <a:off x="3972257"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8" tIns="46115" rIns="92228" bIns="46115" anchor="b"/>
          <a:lstStyle>
            <a:lvl1pPr defTabSz="957263" eaLnBrk="0" hangingPunct="0">
              <a:defRPr sz="1600" b="1">
                <a:solidFill>
                  <a:schemeClr val="tx1"/>
                </a:solidFill>
                <a:latin typeface="Arial" charset="0"/>
                <a:cs typeface="Arial" charset="0"/>
              </a:defRPr>
            </a:lvl1pPr>
            <a:lvl2pPr marL="742950" indent="-285750" defTabSz="957263" eaLnBrk="0" hangingPunct="0">
              <a:defRPr sz="1600" b="1">
                <a:solidFill>
                  <a:schemeClr val="tx1"/>
                </a:solidFill>
                <a:latin typeface="Arial" charset="0"/>
                <a:cs typeface="Arial" charset="0"/>
              </a:defRPr>
            </a:lvl2pPr>
            <a:lvl3pPr marL="1143000" indent="-228600" defTabSz="957263" eaLnBrk="0" hangingPunct="0">
              <a:defRPr sz="1600" b="1">
                <a:solidFill>
                  <a:schemeClr val="tx1"/>
                </a:solidFill>
                <a:latin typeface="Arial" charset="0"/>
                <a:cs typeface="Arial" charset="0"/>
              </a:defRPr>
            </a:lvl3pPr>
            <a:lvl4pPr marL="1600200" indent="-228600" defTabSz="957263" eaLnBrk="0" hangingPunct="0">
              <a:defRPr sz="1600" b="1">
                <a:solidFill>
                  <a:schemeClr val="tx1"/>
                </a:solidFill>
                <a:latin typeface="Arial" charset="0"/>
                <a:cs typeface="Arial" charset="0"/>
              </a:defRPr>
            </a:lvl4pPr>
            <a:lvl5pPr marL="2057400" indent="-228600" defTabSz="957263" eaLnBrk="0" hangingPunct="0">
              <a:defRPr sz="1600" b="1">
                <a:solidFill>
                  <a:schemeClr val="tx1"/>
                </a:solidFill>
                <a:latin typeface="Arial" charset="0"/>
                <a:cs typeface="Arial" charset="0"/>
              </a:defRPr>
            </a:lvl5pPr>
            <a:lvl6pPr marL="2514600" indent="-228600" algn="ctr" defTabSz="957263" eaLnBrk="0" fontAlgn="base" hangingPunct="0">
              <a:spcBef>
                <a:spcPct val="0"/>
              </a:spcBef>
              <a:spcAft>
                <a:spcPct val="0"/>
              </a:spcAft>
              <a:defRPr sz="1600" b="1">
                <a:solidFill>
                  <a:schemeClr val="tx1"/>
                </a:solidFill>
                <a:latin typeface="Arial" charset="0"/>
                <a:cs typeface="Arial" charset="0"/>
              </a:defRPr>
            </a:lvl6pPr>
            <a:lvl7pPr marL="2971800" indent="-228600" algn="ctr" defTabSz="957263" eaLnBrk="0" fontAlgn="base" hangingPunct="0">
              <a:spcBef>
                <a:spcPct val="0"/>
              </a:spcBef>
              <a:spcAft>
                <a:spcPct val="0"/>
              </a:spcAft>
              <a:defRPr sz="1600" b="1">
                <a:solidFill>
                  <a:schemeClr val="tx1"/>
                </a:solidFill>
                <a:latin typeface="Arial" charset="0"/>
                <a:cs typeface="Arial" charset="0"/>
              </a:defRPr>
            </a:lvl7pPr>
            <a:lvl8pPr marL="3429000" indent="-228600" algn="ctr" defTabSz="957263" eaLnBrk="0" fontAlgn="base" hangingPunct="0">
              <a:spcBef>
                <a:spcPct val="0"/>
              </a:spcBef>
              <a:spcAft>
                <a:spcPct val="0"/>
              </a:spcAft>
              <a:defRPr sz="1600" b="1">
                <a:solidFill>
                  <a:schemeClr val="tx1"/>
                </a:solidFill>
                <a:latin typeface="Arial" charset="0"/>
                <a:cs typeface="Arial" charset="0"/>
              </a:defRPr>
            </a:lvl8pPr>
            <a:lvl9pPr marL="3886200" indent="-228600" algn="ctr" defTabSz="957263" eaLnBrk="0" fontAlgn="base" hangingPunct="0">
              <a:spcBef>
                <a:spcPct val="0"/>
              </a:spcBef>
              <a:spcAft>
                <a:spcPct val="0"/>
              </a:spcAft>
              <a:defRPr sz="1600" b="1">
                <a:solidFill>
                  <a:schemeClr val="tx1"/>
                </a:solidFill>
                <a:latin typeface="Arial" charset="0"/>
                <a:cs typeface="Arial" charset="0"/>
              </a:defRPr>
            </a:lvl9pPr>
          </a:lstStyle>
          <a:p>
            <a:pPr algn="r" eaLnBrk="1" fontAlgn="base" hangingPunct="1">
              <a:spcBef>
                <a:spcPct val="0"/>
              </a:spcBef>
              <a:spcAft>
                <a:spcPct val="0"/>
              </a:spcAft>
            </a:pPr>
            <a:fld id="{4804A96F-1C7B-4745-8707-1F286D54A517}" type="slidenum">
              <a:rPr lang="en-US" altLang="en-US" sz="1200">
                <a:solidFill>
                  <a:srgbClr val="FFFFFF"/>
                </a:solidFill>
                <a:latin typeface="Verdana" pitchFamily="34" charset="0"/>
              </a:rPr>
              <a:pPr algn="r" eaLnBrk="1" fontAlgn="base" hangingPunct="1">
                <a:spcBef>
                  <a:spcPct val="0"/>
                </a:spcBef>
                <a:spcAft>
                  <a:spcPct val="0"/>
                </a:spcAft>
              </a:pPr>
              <a:t>2</a:t>
            </a:fld>
            <a:endParaRPr lang="en-US" altLang="en-US" sz="1200">
              <a:solidFill>
                <a:srgbClr val="FFFFFF"/>
              </a:solidFill>
              <a:latin typeface="Verdana" pitchFamily="34"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p:spPr>
        <p:txBody>
          <a:bodyPr tIns="46115" bIns="46115"/>
          <a:lstStyle/>
          <a:p>
            <a:pPr eaLnBrk="1" hangingPunct="1"/>
            <a:endParaRPr lang="en-US" altLang="en-US" dirty="0"/>
          </a:p>
        </p:txBody>
      </p:sp>
    </p:spTree>
    <p:extLst>
      <p:ext uri="{BB962C8B-B14F-4D97-AF65-F5344CB8AC3E}">
        <p14:creationId xmlns:p14="http://schemas.microsoft.com/office/powerpoint/2010/main" val="110913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lIns="92207" tIns="46102" rIns="92207" bIns="46102"/>
          <a:lstStyle/>
          <a:p>
            <a:endParaRPr lang="en-US" altLang="en-US" dirty="0"/>
          </a:p>
        </p:txBody>
      </p:sp>
    </p:spTree>
    <p:extLst>
      <p:ext uri="{BB962C8B-B14F-4D97-AF65-F5344CB8AC3E}">
        <p14:creationId xmlns:p14="http://schemas.microsoft.com/office/powerpoint/2010/main" val="279799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questions do not have bright line answers. Deciding on the correct route of action can be very fact specific (think of the facts and circumstances test)—gray areas are best navigated by adopting some best practices when engaging in, describing, and tracking and reporting on your work.   </a:t>
            </a:r>
          </a:p>
        </p:txBody>
      </p:sp>
      <p:sp>
        <p:nvSpPr>
          <p:cNvPr id="4" name="Slide Number Placeholder 3"/>
          <p:cNvSpPr>
            <a:spLocks noGrp="1"/>
          </p:cNvSpPr>
          <p:nvPr>
            <p:ph type="sldNum" sz="quarter" idx="10"/>
          </p:nvPr>
        </p:nvSpPr>
        <p:spPr/>
        <p:txBody>
          <a:bodyPr/>
          <a:lstStyle/>
          <a:p>
            <a:pPr>
              <a:defRPr/>
            </a:pPr>
            <a:fld id="{C3238FCF-E8E4-4B43-99CA-2AA3E902A265}" type="slidenum">
              <a:rPr lang="en-US" smtClean="0"/>
              <a:pPr>
                <a:defRPr/>
              </a:pPr>
              <a:t>8</a:t>
            </a:fld>
            <a:endParaRPr lang="en-US"/>
          </a:p>
        </p:txBody>
      </p:sp>
    </p:spTree>
    <p:extLst>
      <p:ext uri="{BB962C8B-B14F-4D97-AF65-F5344CB8AC3E}">
        <p14:creationId xmlns:p14="http://schemas.microsoft.com/office/powerpoint/2010/main" val="204330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76601-72CA-4C5E-A37B-D1256B42FC61}" type="slidenum">
              <a:rPr lang="en-US" smtClean="0"/>
              <a:t>9</a:t>
            </a:fld>
            <a:endParaRPr lang="en-US" dirty="0"/>
          </a:p>
        </p:txBody>
      </p:sp>
    </p:spTree>
    <p:extLst>
      <p:ext uri="{BB962C8B-B14F-4D97-AF65-F5344CB8AC3E}">
        <p14:creationId xmlns:p14="http://schemas.microsoft.com/office/powerpoint/2010/main" val="101142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1612B-FE4B-45DD-9E78-1C6F85362636}" type="slidenum">
              <a:rPr lang="en-US" smtClean="0"/>
              <a:t>13</a:t>
            </a:fld>
            <a:endParaRPr lang="en-US"/>
          </a:p>
        </p:txBody>
      </p:sp>
    </p:spTree>
    <p:extLst>
      <p:ext uri="{BB962C8B-B14F-4D97-AF65-F5344CB8AC3E}">
        <p14:creationId xmlns:p14="http://schemas.microsoft.com/office/powerpoint/2010/main" val="361090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ea typeface="ＭＳ Ｐゴシック" pitchFamily="34" charset="-128"/>
              </a:defRPr>
            </a:lvl1pPr>
            <a:lvl2pPr marL="749874" indent="-288413" eaLnBrk="0" hangingPunct="0">
              <a:defRPr sz="1600" b="1">
                <a:solidFill>
                  <a:schemeClr val="tx1"/>
                </a:solidFill>
                <a:latin typeface="Arial" charset="0"/>
                <a:ea typeface="ＭＳ Ｐゴシック" pitchFamily="34" charset="-128"/>
              </a:defRPr>
            </a:lvl2pPr>
            <a:lvl3pPr marL="1153653" indent="-230730" eaLnBrk="0" hangingPunct="0">
              <a:defRPr sz="1600" b="1">
                <a:solidFill>
                  <a:schemeClr val="tx1"/>
                </a:solidFill>
                <a:latin typeface="Arial" charset="0"/>
                <a:ea typeface="ＭＳ Ｐゴシック" pitchFamily="34" charset="-128"/>
              </a:defRPr>
            </a:lvl3pPr>
            <a:lvl4pPr marL="1615113" indent="-230730" eaLnBrk="0" hangingPunct="0">
              <a:defRPr sz="1600" b="1">
                <a:solidFill>
                  <a:schemeClr val="tx1"/>
                </a:solidFill>
                <a:latin typeface="Arial" charset="0"/>
                <a:ea typeface="ＭＳ Ｐゴシック" pitchFamily="34" charset="-128"/>
              </a:defRPr>
            </a:lvl4pPr>
            <a:lvl5pPr marL="2076574" indent="-230730" eaLnBrk="0" hangingPunct="0">
              <a:defRPr sz="1600" b="1">
                <a:solidFill>
                  <a:schemeClr val="tx1"/>
                </a:solidFill>
                <a:latin typeface="Arial" charset="0"/>
                <a:ea typeface="ＭＳ Ｐゴシック" pitchFamily="34" charset="-128"/>
              </a:defRPr>
            </a:lvl5pPr>
            <a:lvl6pPr marL="2538035" indent="-230730" algn="ctr" eaLnBrk="0" fontAlgn="base" hangingPunct="0">
              <a:spcBef>
                <a:spcPct val="0"/>
              </a:spcBef>
              <a:spcAft>
                <a:spcPct val="0"/>
              </a:spcAft>
              <a:defRPr sz="1600" b="1">
                <a:solidFill>
                  <a:schemeClr val="tx1"/>
                </a:solidFill>
                <a:latin typeface="Arial" charset="0"/>
                <a:ea typeface="ＭＳ Ｐゴシック" pitchFamily="34" charset="-128"/>
              </a:defRPr>
            </a:lvl6pPr>
            <a:lvl7pPr marL="2999496" indent="-230730" algn="ctr" eaLnBrk="0" fontAlgn="base" hangingPunct="0">
              <a:spcBef>
                <a:spcPct val="0"/>
              </a:spcBef>
              <a:spcAft>
                <a:spcPct val="0"/>
              </a:spcAft>
              <a:defRPr sz="1600" b="1">
                <a:solidFill>
                  <a:schemeClr val="tx1"/>
                </a:solidFill>
                <a:latin typeface="Arial" charset="0"/>
                <a:ea typeface="ＭＳ Ｐゴシック" pitchFamily="34" charset="-128"/>
              </a:defRPr>
            </a:lvl7pPr>
            <a:lvl8pPr marL="3460957" indent="-230730" algn="ctr" eaLnBrk="0" fontAlgn="base" hangingPunct="0">
              <a:spcBef>
                <a:spcPct val="0"/>
              </a:spcBef>
              <a:spcAft>
                <a:spcPct val="0"/>
              </a:spcAft>
              <a:defRPr sz="1600" b="1">
                <a:solidFill>
                  <a:schemeClr val="tx1"/>
                </a:solidFill>
                <a:latin typeface="Arial" charset="0"/>
                <a:ea typeface="ＭＳ Ｐゴシック" pitchFamily="34" charset="-128"/>
              </a:defRPr>
            </a:lvl8pPr>
            <a:lvl9pPr marL="3922417" indent="-230730" algn="ctr" eaLnBrk="0" fontAlgn="base" hangingPunct="0">
              <a:spcBef>
                <a:spcPct val="0"/>
              </a:spcBef>
              <a:spcAft>
                <a:spcPct val="0"/>
              </a:spcAft>
              <a:defRPr sz="1600" b="1">
                <a:solidFill>
                  <a:schemeClr val="tx1"/>
                </a:solidFill>
                <a:latin typeface="Arial" charset="0"/>
                <a:ea typeface="ＭＳ Ｐゴシック" pitchFamily="34" charset="-128"/>
              </a:defRPr>
            </a:lvl9pPr>
          </a:lstStyle>
          <a:p>
            <a:pPr defTabSz="922922" eaLnBrk="1" hangingPunct="1"/>
            <a:fld id="{BA1CC120-6169-498E-BEB0-D7C90495A6B0}" type="slidenum">
              <a:rPr lang="en-US" sz="1200" b="0">
                <a:solidFill>
                  <a:srgbClr val="FFFFFF"/>
                </a:solidFill>
                <a:latin typeface="Verdana" pitchFamily="34" charset="0"/>
              </a:rPr>
              <a:pPr defTabSz="922922" eaLnBrk="1" hangingPunct="1"/>
              <a:t>29</a:t>
            </a:fld>
            <a:endParaRPr lang="en-US" sz="1200" b="0">
              <a:solidFill>
                <a:srgbClr val="FFFFFF"/>
              </a:solidFill>
              <a:latin typeface="Verdana" pitchFamily="34" charset="0"/>
            </a:endParaRPr>
          </a:p>
        </p:txBody>
      </p:sp>
      <p:sp>
        <p:nvSpPr>
          <p:cNvPr id="338947" name="Rectangle 2"/>
          <p:cNvSpPr>
            <a:spLocks noGrp="1" noRot="1" noChangeAspect="1" noChangeArrowheads="1" noTextEdit="1"/>
          </p:cNvSpPr>
          <p:nvPr>
            <p:ph type="sldImg"/>
          </p:nvPr>
        </p:nvSpPr>
        <p:spPr>
          <a:xfrm>
            <a:off x="1181100" y="700088"/>
            <a:ext cx="4649788" cy="3487737"/>
          </a:xfrm>
          <a:ln/>
        </p:spPr>
      </p:sp>
      <p:sp>
        <p:nvSpPr>
          <p:cNvPr id="338948" name="Rectangle 3"/>
          <p:cNvSpPr>
            <a:spLocks noGrp="1" noChangeArrowheads="1"/>
          </p:cNvSpPr>
          <p:nvPr>
            <p:ph type="body" idx="1"/>
          </p:nvPr>
        </p:nvSpPr>
        <p:spPr>
          <a:noFill/>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50811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1612B-FE4B-45DD-9E78-1C6F85362636}" type="slidenum">
              <a:rPr lang="en-US" smtClean="0"/>
              <a:t>30</a:t>
            </a:fld>
            <a:endParaRPr lang="en-US"/>
          </a:p>
        </p:txBody>
      </p:sp>
    </p:spTree>
    <p:extLst>
      <p:ext uri="{BB962C8B-B14F-4D97-AF65-F5344CB8AC3E}">
        <p14:creationId xmlns:p14="http://schemas.microsoft.com/office/powerpoint/2010/main" val="197739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10529B-CDD5-47F9-A56A-219C638A742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8218-5325-4E15-95A3-AD6F0FB20B2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0529B-CDD5-47F9-A56A-219C638A742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0529B-CDD5-47F9-A56A-219C638A742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0529B-CDD5-47F9-A56A-219C638A742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10529B-CDD5-47F9-A56A-219C638A742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8218-5325-4E15-95A3-AD6F0FB20B2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10529B-CDD5-47F9-A56A-219C638A742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10529B-CDD5-47F9-A56A-219C638A7422}"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08218-5325-4E15-95A3-AD6F0FB20B2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10529B-CDD5-47F9-A56A-219C638A7422}"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0529B-CDD5-47F9-A56A-219C638A7422}"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0529B-CDD5-47F9-A56A-219C638A742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08218-5325-4E15-95A3-AD6F0FB20B2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0529B-CDD5-47F9-A56A-219C638A742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08218-5325-4E15-95A3-AD6F0FB20B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10529B-CDD5-47F9-A56A-219C638A7422}" type="datetimeFigureOut">
              <a:rPr lang="en-US" smtClean="0"/>
              <a:t>1/29/2020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9808218-5325-4E15-95A3-AD6F0FB20B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2.tiff"/><Relationship Id="rId4" Type="http://schemas.openxmlformats.org/officeDocument/2006/relationships/image" Target="../media/image21.tiff"/></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emf"/><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tiff"/><Relationship Id="rId11" Type="http://schemas.openxmlformats.org/officeDocument/2006/relationships/image" Target="../media/image12.png"/><Relationship Id="rId5" Type="http://schemas.openxmlformats.org/officeDocument/2006/relationships/image" Target="../media/image6.tiff"/><Relationship Id="rId10" Type="http://schemas.openxmlformats.org/officeDocument/2006/relationships/image" Target="../media/image11.png"/><Relationship Id="rId4" Type="http://schemas.openxmlformats.org/officeDocument/2006/relationships/image" Target="../media/image5.tif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docx"/><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5029200"/>
            <a:ext cx="9144000" cy="1828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fontAlgn="base">
              <a:spcBef>
                <a:spcPct val="0"/>
              </a:spcBef>
              <a:spcAft>
                <a:spcPct val="0"/>
              </a:spcAft>
            </a:pPr>
            <a:endParaRPr lang="en-US" altLang="en-US" sz="1600" b="1">
              <a:solidFill>
                <a:srgbClr val="000000"/>
              </a:solidFill>
            </a:endParaRPr>
          </a:p>
        </p:txBody>
      </p:sp>
      <p:sp>
        <p:nvSpPr>
          <p:cNvPr id="7" name="Text Box 2"/>
          <p:cNvSpPr txBox="1">
            <a:spLocks noChangeArrowheads="1"/>
          </p:cNvSpPr>
          <p:nvPr/>
        </p:nvSpPr>
        <p:spPr bwMode="auto">
          <a:xfrm>
            <a:off x="152400" y="1295400"/>
            <a:ext cx="9159875" cy="20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rIns="274320">
            <a:spAutoFit/>
          </a:bodyPr>
          <a:lstStyle>
            <a:lvl1pPr algn="l" eaLnBrk="0" hangingPunct="0">
              <a:spcBef>
                <a:spcPct val="20000"/>
              </a:spcBef>
              <a:buChar char="•"/>
              <a:defRPr sz="3200">
                <a:solidFill>
                  <a:schemeClr val="bg1"/>
                </a:solidFill>
                <a:latin typeface="Verdana" pitchFamily="34" charset="0"/>
                <a:cs typeface="Arial" charset="0"/>
              </a:defRPr>
            </a:lvl1pPr>
            <a:lvl2pPr marL="742950" indent="-285750" algn="l" eaLnBrk="0" hangingPunct="0">
              <a:spcBef>
                <a:spcPct val="20000"/>
              </a:spcBef>
              <a:buChar char="–"/>
              <a:defRPr sz="2800">
                <a:solidFill>
                  <a:schemeClr val="bg1"/>
                </a:solidFill>
                <a:latin typeface="Verdana" pitchFamily="34" charset="0"/>
                <a:cs typeface="Arial" charset="0"/>
              </a:defRPr>
            </a:lvl2pPr>
            <a:lvl3pPr marL="1143000" indent="-228600" algn="l" eaLnBrk="0" hangingPunct="0">
              <a:spcBef>
                <a:spcPct val="20000"/>
              </a:spcBef>
              <a:buChar char="•"/>
              <a:defRPr sz="2400">
                <a:solidFill>
                  <a:schemeClr val="bg1"/>
                </a:solidFill>
                <a:latin typeface="Verdana" pitchFamily="34" charset="0"/>
                <a:cs typeface="Arial" charset="0"/>
              </a:defRPr>
            </a:lvl3pPr>
            <a:lvl4pPr marL="1600200" indent="-228600" algn="l" eaLnBrk="0" hangingPunct="0">
              <a:spcBef>
                <a:spcPct val="20000"/>
              </a:spcBef>
              <a:buChar char="–"/>
              <a:defRPr sz="2000">
                <a:solidFill>
                  <a:schemeClr val="bg1"/>
                </a:solidFill>
                <a:latin typeface="Verdana" pitchFamily="34" charset="0"/>
                <a:cs typeface="Arial" charset="0"/>
              </a:defRPr>
            </a:lvl4pPr>
            <a:lvl5pPr marL="2057400" indent="-228600" algn="l" eaLnBrk="0" hangingPunct="0">
              <a:spcBef>
                <a:spcPct val="20000"/>
              </a:spcBef>
              <a:buChar char="»"/>
              <a:defRPr sz="2000">
                <a:solidFill>
                  <a:schemeClr val="bg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charset="0"/>
              </a:defRPr>
            </a:lvl9pPr>
          </a:lstStyle>
          <a:p>
            <a:pPr algn="r" eaLnBrk="1" fontAlgn="base" hangingPunct="1">
              <a:lnSpc>
                <a:spcPct val="70000"/>
              </a:lnSpc>
              <a:spcBef>
                <a:spcPts val="0"/>
              </a:spcBef>
              <a:spcAft>
                <a:spcPct val="0"/>
              </a:spcAft>
              <a:buFontTx/>
              <a:buNone/>
              <a:defRPr/>
            </a:pPr>
            <a:r>
              <a:rPr lang="en-US" altLang="en-US" sz="5800" b="1" spc="-100" dirty="0">
                <a:solidFill>
                  <a:schemeClr val="accent4"/>
                </a:solidFill>
                <a:latin typeface="Avenir Book" panose="02000503020000020003" pitchFamily="2" charset="0"/>
              </a:rPr>
              <a:t>Election-Season Activity for 501(c)(3)s</a:t>
            </a:r>
          </a:p>
          <a:p>
            <a:pPr algn="r" eaLnBrk="1" fontAlgn="base" hangingPunct="1">
              <a:spcBef>
                <a:spcPts val="0"/>
              </a:spcBef>
              <a:spcAft>
                <a:spcPct val="0"/>
              </a:spcAft>
              <a:buFontTx/>
              <a:buNone/>
              <a:defRPr/>
            </a:pPr>
            <a:endParaRPr lang="en-US" altLang="en-US" sz="2200" spc="-100" dirty="0">
              <a:solidFill>
                <a:srgbClr val="002060"/>
              </a:solidFill>
              <a:latin typeface="Avenir Book" panose="02000503020000020003" pitchFamily="2" charset="0"/>
            </a:endParaRPr>
          </a:p>
          <a:p>
            <a:pPr algn="r" eaLnBrk="1" fontAlgn="base" hangingPunct="1">
              <a:spcBef>
                <a:spcPts val="0"/>
              </a:spcBef>
              <a:spcAft>
                <a:spcPct val="0"/>
              </a:spcAft>
              <a:buFontTx/>
              <a:buNone/>
              <a:defRPr/>
            </a:pPr>
            <a:r>
              <a:rPr lang="en-US" altLang="en-US" sz="2200" spc="-100" dirty="0">
                <a:solidFill>
                  <a:srgbClr val="002060"/>
                </a:solidFill>
                <a:latin typeface="Avenir Book" panose="02000503020000020003" pitchFamily="2" charset="0"/>
              </a:rPr>
              <a:t>Tim Mooney, Senior Counsel</a:t>
            </a:r>
          </a:p>
        </p:txBody>
      </p:sp>
      <p:sp>
        <p:nvSpPr>
          <p:cNvPr id="58373" name="AutoShape 6" descr="https://ajws.org/wp-content/themes/ajws/assets/img/logo.svg"/>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altLang="en-US" sz="1600" b="1">
              <a:solidFill>
                <a:srgbClr val="000000"/>
              </a:solidFill>
            </a:endParaRPr>
          </a:p>
        </p:txBody>
      </p:sp>
      <p:sp>
        <p:nvSpPr>
          <p:cNvPr id="58374" name="AutoShape 8" descr="https://ajws.org/wp-content/themes/ajws/assets/img/logo.svg"/>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altLang="en-US" sz="1600" b="1">
              <a:solidFill>
                <a:srgbClr val="000000"/>
              </a:solidFill>
            </a:endParaRPr>
          </a:p>
        </p:txBody>
      </p:sp>
      <p:pic>
        <p:nvPicPr>
          <p:cNvPr id="2" name="Picture 1">
            <a:extLst>
              <a:ext uri="{FF2B5EF4-FFF2-40B4-BE49-F238E27FC236}">
                <a16:creationId xmlns:a16="http://schemas.microsoft.com/office/drawing/2014/main" id="{E62A2AEC-BBAE-4C45-932E-66E6598979BA}"/>
              </a:ext>
            </a:extLst>
          </p:cNvPr>
          <p:cNvPicPr>
            <a:picLocks noChangeAspect="1"/>
          </p:cNvPicPr>
          <p:nvPr/>
        </p:nvPicPr>
        <p:blipFill>
          <a:blip r:embed="rId3"/>
          <a:stretch>
            <a:fillRect/>
          </a:stretch>
        </p:blipFill>
        <p:spPr>
          <a:xfrm>
            <a:off x="783175" y="4964951"/>
            <a:ext cx="8120576" cy="1755800"/>
          </a:xfrm>
          <a:prstGeom prst="rect">
            <a:avLst/>
          </a:prstGeom>
        </p:spPr>
      </p:pic>
    </p:spTree>
    <p:extLst>
      <p:ext uri="{BB962C8B-B14F-4D97-AF65-F5344CB8AC3E}">
        <p14:creationId xmlns:p14="http://schemas.microsoft.com/office/powerpoint/2010/main" val="915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F9479-B264-274C-941F-DD5CF3817882}"/>
              </a:ext>
            </a:extLst>
          </p:cNvPr>
          <p:cNvSpPr txBox="1"/>
          <p:nvPr/>
        </p:nvSpPr>
        <p:spPr>
          <a:xfrm>
            <a:off x="838200" y="1790700"/>
            <a:ext cx="75438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venir Book" panose="02000503020000020003" pitchFamily="2" charset="0"/>
              </a:rPr>
              <a:t>Some communications become riskier the closer to an election</a:t>
            </a:r>
          </a:p>
          <a:p>
            <a:pPr marL="342900" indent="-342900">
              <a:buFont typeface="Arial" panose="020B0604020202020204" pitchFamily="34" charset="0"/>
              <a:buChar char="•"/>
            </a:pPr>
            <a:r>
              <a:rPr lang="en-US" sz="2400" dirty="0">
                <a:solidFill>
                  <a:schemeClr val="tx2"/>
                </a:solidFill>
                <a:latin typeface="Avenir Book" panose="02000503020000020003" pitchFamily="2" charset="0"/>
              </a:rPr>
              <a:t>Context matters, intent does not</a:t>
            </a:r>
            <a:endParaRPr lang="en-US" dirty="0">
              <a:latin typeface="Avenir Book" panose="02000503020000020003" pitchFamily="2" charset="0"/>
            </a:endParaRPr>
          </a:p>
        </p:txBody>
      </p:sp>
      <p:sp>
        <p:nvSpPr>
          <p:cNvPr id="10" name="Title 1">
            <a:extLst>
              <a:ext uri="{FF2B5EF4-FFF2-40B4-BE49-F238E27FC236}">
                <a16:creationId xmlns:a16="http://schemas.microsoft.com/office/drawing/2014/main" id="{6E0C1CA9-6896-A947-BE42-5F6E313C1578}"/>
              </a:ext>
            </a:extLst>
          </p:cNvPr>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600" dirty="0">
                <a:solidFill>
                  <a:srgbClr val="00B0F0"/>
                </a:solidFill>
                <a:latin typeface="Avenir Book" panose="02000503020000020003" pitchFamily="2" charset="0"/>
              </a:rPr>
              <a:t>Facts and Circumstances Analysis</a:t>
            </a:r>
          </a:p>
        </p:txBody>
      </p:sp>
      <p:pic>
        <p:nvPicPr>
          <p:cNvPr id="11" name="Picture 10">
            <a:extLst>
              <a:ext uri="{FF2B5EF4-FFF2-40B4-BE49-F238E27FC236}">
                <a16:creationId xmlns:a16="http://schemas.microsoft.com/office/drawing/2014/main" id="{71610AAA-BDCD-0746-A22C-D3998C4B2A65}"/>
              </a:ext>
            </a:extLst>
          </p:cNvPr>
          <p:cNvPicPr>
            <a:picLocks noChangeAspect="1"/>
          </p:cNvPicPr>
          <p:nvPr/>
        </p:nvPicPr>
        <p:blipFill>
          <a:blip r:embed="rId2"/>
          <a:stretch>
            <a:fillRect/>
          </a:stretch>
        </p:blipFill>
        <p:spPr>
          <a:xfrm>
            <a:off x="3505200" y="3257729"/>
            <a:ext cx="5511800" cy="3604717"/>
          </a:xfrm>
          <a:prstGeom prst="rect">
            <a:avLst/>
          </a:prstGeom>
        </p:spPr>
      </p:pic>
    </p:spTree>
    <p:extLst>
      <p:ext uri="{BB962C8B-B14F-4D97-AF65-F5344CB8AC3E}">
        <p14:creationId xmlns:p14="http://schemas.microsoft.com/office/powerpoint/2010/main" val="29345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2220D-FD32-5E47-BD21-CBC7AF215C4E}"/>
              </a:ext>
            </a:extLst>
          </p:cNvPr>
          <p:cNvSpPr txBox="1"/>
          <p:nvPr/>
        </p:nvSpPr>
        <p:spPr>
          <a:xfrm>
            <a:off x="304800" y="533400"/>
            <a:ext cx="8534400" cy="83099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chemeClr val="accent2"/>
                </a:solidFill>
                <a:effectLst/>
                <a:uLnTx/>
                <a:uFillTx/>
                <a:latin typeface="Avenir Book" panose="02000503020000020003" pitchFamily="2" charset="0"/>
                <a:ea typeface="ＭＳ Ｐゴシック" pitchFamily="34" charset="-128"/>
              </a:rPr>
              <a:t>Risk Assessment</a:t>
            </a:r>
          </a:p>
        </p:txBody>
      </p:sp>
      <p:sp>
        <p:nvSpPr>
          <p:cNvPr id="8" name="Rectangle 2">
            <a:extLst>
              <a:ext uri="{FF2B5EF4-FFF2-40B4-BE49-F238E27FC236}">
                <a16:creationId xmlns:a16="http://schemas.microsoft.com/office/drawing/2014/main" id="{396F2B70-E83E-594A-B6C4-34EF85D58483}"/>
              </a:ext>
            </a:extLst>
          </p:cNvPr>
          <p:cNvSpPr>
            <a:spLocks noChangeArrowheads="1"/>
          </p:cNvSpPr>
          <p:nvPr/>
        </p:nvSpPr>
        <p:spPr bwMode="auto">
          <a:xfrm>
            <a:off x="3581400" y="1981200"/>
            <a:ext cx="18288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3">
            <a:extLst>
              <a:ext uri="{FF2B5EF4-FFF2-40B4-BE49-F238E27FC236}">
                <a16:creationId xmlns:a16="http://schemas.microsoft.com/office/drawing/2014/main" id="{7E934E38-7C43-BF43-B9A5-88DA0698E193}"/>
              </a:ext>
            </a:extLst>
          </p:cNvPr>
          <p:cNvSpPr>
            <a:spLocks noChangeArrowheads="1"/>
          </p:cNvSpPr>
          <p:nvPr/>
        </p:nvSpPr>
        <p:spPr bwMode="auto">
          <a:xfrm>
            <a:off x="3581400" y="3505200"/>
            <a:ext cx="18288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4">
            <a:extLst>
              <a:ext uri="{FF2B5EF4-FFF2-40B4-BE49-F238E27FC236}">
                <a16:creationId xmlns:a16="http://schemas.microsoft.com/office/drawing/2014/main" id="{EAB9ED50-911B-5B41-A2C0-53BDAD8A4FCC}"/>
              </a:ext>
            </a:extLst>
          </p:cNvPr>
          <p:cNvSpPr>
            <a:spLocks noChangeArrowheads="1"/>
          </p:cNvSpPr>
          <p:nvPr/>
        </p:nvSpPr>
        <p:spPr bwMode="auto">
          <a:xfrm>
            <a:off x="3581400" y="5029200"/>
            <a:ext cx="18288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5">
            <a:extLst>
              <a:ext uri="{FF2B5EF4-FFF2-40B4-BE49-F238E27FC236}">
                <a16:creationId xmlns:a16="http://schemas.microsoft.com/office/drawing/2014/main" id="{955BE640-068E-3E40-A04B-08CC0FB3B4FD}"/>
              </a:ext>
            </a:extLst>
          </p:cNvPr>
          <p:cNvGrpSpPr>
            <a:grpSpLocks/>
          </p:cNvGrpSpPr>
          <p:nvPr/>
        </p:nvGrpSpPr>
        <p:grpSpPr bwMode="auto">
          <a:xfrm>
            <a:off x="0" y="4953000"/>
            <a:ext cx="5410200" cy="1676400"/>
            <a:chOff x="0" y="2832"/>
            <a:chExt cx="3408" cy="1056"/>
          </a:xfrm>
        </p:grpSpPr>
        <p:sp>
          <p:nvSpPr>
            <p:cNvPr id="12" name="Rectangle 6">
              <a:extLst>
                <a:ext uri="{FF2B5EF4-FFF2-40B4-BE49-F238E27FC236}">
                  <a16:creationId xmlns:a16="http://schemas.microsoft.com/office/drawing/2014/main" id="{2A9C6590-054F-B54C-9F78-9A2503F1B428}"/>
                </a:ext>
              </a:extLst>
            </p:cNvPr>
            <p:cNvSpPr>
              <a:spLocks noChangeArrowheads="1"/>
            </p:cNvSpPr>
            <p:nvPr/>
          </p:nvSpPr>
          <p:spPr bwMode="auto">
            <a:xfrm>
              <a:off x="2256" y="2880"/>
              <a:ext cx="1152" cy="912"/>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7">
              <a:extLst>
                <a:ext uri="{FF2B5EF4-FFF2-40B4-BE49-F238E27FC236}">
                  <a16:creationId xmlns:a16="http://schemas.microsoft.com/office/drawing/2014/main" id="{B6A30390-6715-134E-916F-F743DA8ECC6C}"/>
                </a:ext>
              </a:extLst>
            </p:cNvPr>
            <p:cNvSpPr>
              <a:spLocks noChangeArrowheads="1"/>
            </p:cNvSpPr>
            <p:nvPr/>
          </p:nvSpPr>
          <p:spPr bwMode="auto">
            <a:xfrm>
              <a:off x="0" y="2832"/>
              <a:ext cx="2208" cy="10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a:solidFill>
                    <a:schemeClr val="bg1"/>
                  </a:solidFill>
                  <a:latin typeface="Arial" panose="020B0604020202020204" pitchFamily="34" charset="0"/>
                </a:rPr>
                <a:t>Low Risk</a:t>
              </a:r>
            </a:p>
          </p:txBody>
        </p:sp>
      </p:grpSp>
      <p:grpSp>
        <p:nvGrpSpPr>
          <p:cNvPr id="14" name="Group 8">
            <a:extLst>
              <a:ext uri="{FF2B5EF4-FFF2-40B4-BE49-F238E27FC236}">
                <a16:creationId xmlns:a16="http://schemas.microsoft.com/office/drawing/2014/main" id="{5F22F6F6-E869-004B-8900-3A6B0F28FAA0}"/>
              </a:ext>
            </a:extLst>
          </p:cNvPr>
          <p:cNvGrpSpPr>
            <a:grpSpLocks/>
          </p:cNvGrpSpPr>
          <p:nvPr/>
        </p:nvGrpSpPr>
        <p:grpSpPr bwMode="auto">
          <a:xfrm>
            <a:off x="3581400" y="3429000"/>
            <a:ext cx="5562600" cy="1676400"/>
            <a:chOff x="2256" y="1872"/>
            <a:chExt cx="3504" cy="1056"/>
          </a:xfrm>
        </p:grpSpPr>
        <p:sp>
          <p:nvSpPr>
            <p:cNvPr id="15" name="Rectangle 9">
              <a:extLst>
                <a:ext uri="{FF2B5EF4-FFF2-40B4-BE49-F238E27FC236}">
                  <a16:creationId xmlns:a16="http://schemas.microsoft.com/office/drawing/2014/main" id="{8D3B285E-74F2-0D43-A1E0-70B00EA5E8DB}"/>
                </a:ext>
              </a:extLst>
            </p:cNvPr>
            <p:cNvSpPr>
              <a:spLocks noChangeArrowheads="1"/>
            </p:cNvSpPr>
            <p:nvPr/>
          </p:nvSpPr>
          <p:spPr bwMode="auto">
            <a:xfrm>
              <a:off x="2256" y="1920"/>
              <a:ext cx="1152" cy="9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0">
              <a:extLst>
                <a:ext uri="{FF2B5EF4-FFF2-40B4-BE49-F238E27FC236}">
                  <a16:creationId xmlns:a16="http://schemas.microsoft.com/office/drawing/2014/main" id="{AE78F077-8E4C-F648-8CCF-E9FA3C4B8641}"/>
                </a:ext>
              </a:extLst>
            </p:cNvPr>
            <p:cNvSpPr>
              <a:spLocks noChangeArrowheads="1"/>
            </p:cNvSpPr>
            <p:nvPr/>
          </p:nvSpPr>
          <p:spPr bwMode="auto">
            <a:xfrm rot="10800000">
              <a:off x="3552" y="1872"/>
              <a:ext cx="2208" cy="10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r>
                <a:rPr lang="en-US" altLang="en-US" sz="2400">
                  <a:solidFill>
                    <a:srgbClr val="000000"/>
                  </a:solidFill>
                  <a:latin typeface="Arial" panose="020B0604020202020204" pitchFamily="34" charset="0"/>
                </a:rPr>
                <a:t>Some Risk</a:t>
              </a:r>
            </a:p>
          </p:txBody>
        </p:sp>
      </p:grpSp>
      <p:grpSp>
        <p:nvGrpSpPr>
          <p:cNvPr id="17" name="Group 11">
            <a:extLst>
              <a:ext uri="{FF2B5EF4-FFF2-40B4-BE49-F238E27FC236}">
                <a16:creationId xmlns:a16="http://schemas.microsoft.com/office/drawing/2014/main" id="{088A3C6A-26BF-774B-A33C-3767BA86D73A}"/>
              </a:ext>
            </a:extLst>
          </p:cNvPr>
          <p:cNvGrpSpPr>
            <a:grpSpLocks/>
          </p:cNvGrpSpPr>
          <p:nvPr/>
        </p:nvGrpSpPr>
        <p:grpSpPr bwMode="auto">
          <a:xfrm>
            <a:off x="0" y="1981200"/>
            <a:ext cx="5410200" cy="1676400"/>
            <a:chOff x="0" y="960"/>
            <a:chExt cx="3408" cy="1056"/>
          </a:xfrm>
        </p:grpSpPr>
        <p:sp>
          <p:nvSpPr>
            <p:cNvPr id="18" name="Rectangle 12">
              <a:extLst>
                <a:ext uri="{FF2B5EF4-FFF2-40B4-BE49-F238E27FC236}">
                  <a16:creationId xmlns:a16="http://schemas.microsoft.com/office/drawing/2014/main" id="{EC7477A3-5640-C34E-8AC8-7831FF344FC5}"/>
                </a:ext>
              </a:extLst>
            </p:cNvPr>
            <p:cNvSpPr>
              <a:spLocks noChangeArrowheads="1"/>
            </p:cNvSpPr>
            <p:nvPr/>
          </p:nvSpPr>
          <p:spPr bwMode="auto">
            <a:xfrm>
              <a:off x="2256" y="960"/>
              <a:ext cx="1152" cy="9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3">
              <a:extLst>
                <a:ext uri="{FF2B5EF4-FFF2-40B4-BE49-F238E27FC236}">
                  <a16:creationId xmlns:a16="http://schemas.microsoft.com/office/drawing/2014/main" id="{AF0AF203-08AA-D54D-A3CB-F95B1DEDE2F4}"/>
                </a:ext>
              </a:extLst>
            </p:cNvPr>
            <p:cNvSpPr>
              <a:spLocks noChangeArrowheads="1"/>
            </p:cNvSpPr>
            <p:nvPr/>
          </p:nvSpPr>
          <p:spPr bwMode="auto">
            <a:xfrm>
              <a:off x="0" y="960"/>
              <a:ext cx="2208" cy="10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a:solidFill>
                    <a:schemeClr val="bg1"/>
                  </a:solidFill>
                  <a:latin typeface="Arial" panose="020B0604020202020204" pitchFamily="34" charset="0"/>
                </a:rPr>
                <a:t>High Risk</a:t>
              </a:r>
            </a:p>
          </p:txBody>
        </p:sp>
      </p:grpSp>
    </p:spTree>
    <p:extLst>
      <p:ext uri="{BB962C8B-B14F-4D97-AF65-F5344CB8AC3E}">
        <p14:creationId xmlns:p14="http://schemas.microsoft.com/office/powerpoint/2010/main" val="298658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Social Media</a:t>
            </a:r>
          </a:p>
        </p:txBody>
      </p:sp>
      <p:sp>
        <p:nvSpPr>
          <p:cNvPr id="9" name="TextBox 3">
            <a:extLst>
              <a:ext uri="{FF2B5EF4-FFF2-40B4-BE49-F238E27FC236}">
                <a16:creationId xmlns:a16="http://schemas.microsoft.com/office/drawing/2014/main" id="{C3B6E9DE-8CD3-8B40-9C1F-27A540CA47EE}"/>
              </a:ext>
            </a:extLst>
          </p:cNvPr>
          <p:cNvSpPr txBox="1">
            <a:spLocks noChangeArrowheads="1"/>
          </p:cNvSpPr>
          <p:nvPr/>
        </p:nvSpPr>
        <p:spPr bwMode="auto">
          <a:xfrm>
            <a:off x="4419600" y="1066800"/>
            <a:ext cx="445504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bg1"/>
                </a:solidFill>
                <a:latin typeface="Verdana" panose="020B0604030504040204" pitchFamily="34" charset="0"/>
                <a:cs typeface="Arial" panose="020B0604020202020204" pitchFamily="34" charset="0"/>
              </a:defRPr>
            </a:lvl1pPr>
            <a:lvl2pPr marL="742950" indent="-285750" algn="l" eaLnBrk="0" hangingPunct="0">
              <a:spcBef>
                <a:spcPct val="20000"/>
              </a:spcBef>
              <a:buChar char="–"/>
              <a:defRPr sz="2800">
                <a:solidFill>
                  <a:schemeClr val="bg1"/>
                </a:solidFill>
                <a:latin typeface="Verdana" panose="020B0604030504040204" pitchFamily="34" charset="0"/>
                <a:cs typeface="Arial" panose="020B0604020202020204" pitchFamily="34" charset="0"/>
              </a:defRPr>
            </a:lvl2pPr>
            <a:lvl3pPr marL="1143000" indent="-228600" algn="l" eaLnBrk="0" hangingPunct="0">
              <a:spcBef>
                <a:spcPct val="20000"/>
              </a:spcBef>
              <a:buChar char="•"/>
              <a:defRPr sz="2400">
                <a:solidFill>
                  <a:schemeClr val="bg1"/>
                </a:solidFill>
                <a:latin typeface="Verdana" panose="020B0604030504040204" pitchFamily="34" charset="0"/>
                <a:cs typeface="Arial" panose="020B0604020202020204" pitchFamily="34" charset="0"/>
              </a:defRPr>
            </a:lvl3pPr>
            <a:lvl4pPr marL="1600200" indent="-228600" algn="l" eaLnBrk="0" hangingPunct="0">
              <a:spcBef>
                <a:spcPct val="20000"/>
              </a:spcBef>
              <a:buChar char="–"/>
              <a:defRPr sz="2000">
                <a:solidFill>
                  <a:schemeClr val="bg1"/>
                </a:solidFill>
                <a:latin typeface="Verdana" panose="020B0604030504040204" pitchFamily="34" charset="0"/>
                <a:cs typeface="Arial" panose="020B0604020202020204" pitchFamily="34" charset="0"/>
              </a:defRPr>
            </a:lvl4pPr>
            <a:lvl5pPr marL="2057400" indent="-228600" algn="l" eaLnBrk="0" hangingPunct="0">
              <a:spcBef>
                <a:spcPct val="20000"/>
              </a:spcBef>
              <a:buChar char="»"/>
              <a:defRPr sz="2000">
                <a:solidFill>
                  <a:schemeClr val="bg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3600" b="0" dirty="0">
                <a:solidFill>
                  <a:schemeClr val="tx1"/>
                </a:solidFill>
                <a:latin typeface="Avenir Book" panose="02000503020000020003" pitchFamily="2" charset="0"/>
              </a:rPr>
              <a:t>File under, “should go without saying” but…</a:t>
            </a:r>
          </a:p>
          <a:p>
            <a:pPr algn="ctr" eaLnBrk="1" hangingPunct="1">
              <a:spcBef>
                <a:spcPct val="0"/>
              </a:spcBef>
              <a:buFontTx/>
              <a:buNone/>
            </a:pPr>
            <a:r>
              <a:rPr lang="en-US" altLang="en-US" sz="3600" b="0" dirty="0">
                <a:solidFill>
                  <a:srgbClr val="00A7BA"/>
                </a:solidFill>
                <a:latin typeface="Avenir Book" panose="02000503020000020003" pitchFamily="2" charset="0"/>
              </a:rPr>
              <a:t>Rules that apply to print and verbal communications also apply online.</a:t>
            </a:r>
          </a:p>
        </p:txBody>
      </p:sp>
      <p:pic>
        <p:nvPicPr>
          <p:cNvPr id="10" name="Picture 9">
            <a:extLst>
              <a:ext uri="{FF2B5EF4-FFF2-40B4-BE49-F238E27FC236}">
                <a16:creationId xmlns:a16="http://schemas.microsoft.com/office/drawing/2014/main" id="{E231840D-C7F3-C54F-8B55-A2F33E41C4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42" y="1600200"/>
            <a:ext cx="4648200" cy="3149953"/>
          </a:xfrm>
          <a:prstGeom prst="rect">
            <a:avLst/>
          </a:prstGeom>
        </p:spPr>
      </p:pic>
    </p:spTree>
    <p:extLst>
      <p:ext uri="{BB962C8B-B14F-4D97-AF65-F5344CB8AC3E}">
        <p14:creationId xmlns:p14="http://schemas.microsoft.com/office/powerpoint/2010/main" val="20889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Retweets, likes and links</a:t>
            </a:r>
          </a:p>
        </p:txBody>
      </p:sp>
      <p:sp>
        <p:nvSpPr>
          <p:cNvPr id="9" name="TextBox 3">
            <a:extLst>
              <a:ext uri="{FF2B5EF4-FFF2-40B4-BE49-F238E27FC236}">
                <a16:creationId xmlns:a16="http://schemas.microsoft.com/office/drawing/2014/main" id="{C3B6E9DE-8CD3-8B40-9C1F-27A540CA47EE}"/>
              </a:ext>
            </a:extLst>
          </p:cNvPr>
          <p:cNvSpPr txBox="1">
            <a:spLocks noChangeArrowheads="1"/>
          </p:cNvSpPr>
          <p:nvPr/>
        </p:nvSpPr>
        <p:spPr bwMode="auto">
          <a:xfrm>
            <a:off x="4114800" y="1800285"/>
            <a:ext cx="441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bg1"/>
                </a:solidFill>
                <a:latin typeface="Verdana" panose="020B0604030504040204" pitchFamily="34" charset="0"/>
                <a:cs typeface="Arial" panose="020B0604020202020204" pitchFamily="34" charset="0"/>
              </a:defRPr>
            </a:lvl1pPr>
            <a:lvl2pPr marL="742950" indent="-285750" algn="l" eaLnBrk="0" hangingPunct="0">
              <a:spcBef>
                <a:spcPct val="20000"/>
              </a:spcBef>
              <a:buChar char="–"/>
              <a:defRPr sz="2800">
                <a:solidFill>
                  <a:schemeClr val="bg1"/>
                </a:solidFill>
                <a:latin typeface="Verdana" panose="020B0604030504040204" pitchFamily="34" charset="0"/>
                <a:cs typeface="Arial" panose="020B0604020202020204" pitchFamily="34" charset="0"/>
              </a:defRPr>
            </a:lvl2pPr>
            <a:lvl3pPr marL="1143000" indent="-228600" algn="l" eaLnBrk="0" hangingPunct="0">
              <a:spcBef>
                <a:spcPct val="20000"/>
              </a:spcBef>
              <a:buChar char="•"/>
              <a:defRPr sz="2400">
                <a:solidFill>
                  <a:schemeClr val="bg1"/>
                </a:solidFill>
                <a:latin typeface="Verdana" panose="020B0604030504040204" pitchFamily="34" charset="0"/>
                <a:cs typeface="Arial" panose="020B0604020202020204" pitchFamily="34" charset="0"/>
              </a:defRPr>
            </a:lvl3pPr>
            <a:lvl4pPr marL="1600200" indent="-228600" algn="l" eaLnBrk="0" hangingPunct="0">
              <a:spcBef>
                <a:spcPct val="20000"/>
              </a:spcBef>
              <a:buChar char="–"/>
              <a:defRPr sz="2000">
                <a:solidFill>
                  <a:schemeClr val="bg1"/>
                </a:solidFill>
                <a:latin typeface="Verdana" panose="020B0604030504040204" pitchFamily="34" charset="0"/>
                <a:cs typeface="Arial" panose="020B0604020202020204" pitchFamily="34" charset="0"/>
              </a:defRPr>
            </a:lvl4pPr>
            <a:lvl5pPr marL="2057400" indent="-228600" algn="l" eaLnBrk="0" hangingPunct="0">
              <a:spcBef>
                <a:spcPct val="20000"/>
              </a:spcBef>
              <a:buChar char="»"/>
              <a:defRPr sz="2000">
                <a:solidFill>
                  <a:schemeClr val="bg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Verdana" panose="020B0604030504040204" pitchFamily="34" charset="0"/>
                <a:cs typeface="Arial" panose="020B0604020202020204" pitchFamily="34" charset="0"/>
              </a:defRPr>
            </a:lvl9pPr>
          </a:lstStyle>
          <a:p>
            <a:pPr marL="571500" indent="-571500" eaLnBrk="1" hangingPunct="1">
              <a:spcBef>
                <a:spcPct val="0"/>
              </a:spcBef>
            </a:pPr>
            <a:r>
              <a:rPr lang="en-US" altLang="en-US" sz="2800" b="0" dirty="0">
                <a:solidFill>
                  <a:schemeClr val="tx1"/>
                </a:solidFill>
                <a:latin typeface="Avenir Book" panose="02000503020000020003" pitchFamily="2" charset="0"/>
              </a:rPr>
              <a:t>Be sure you know what you’re liking, retweeting and linking to. The IRS considers everything you directly link as part of your message. </a:t>
            </a:r>
          </a:p>
          <a:p>
            <a:pPr marL="571500" indent="-571500" eaLnBrk="1" hangingPunct="1">
              <a:spcBef>
                <a:spcPct val="0"/>
              </a:spcBef>
            </a:pPr>
            <a:r>
              <a:rPr lang="en-US" altLang="en-US" sz="2800" b="0" dirty="0">
                <a:solidFill>
                  <a:schemeClr val="tx1"/>
                </a:solidFill>
                <a:latin typeface="Avenir Book" panose="02000503020000020003" pitchFamily="2" charset="0"/>
              </a:rPr>
              <a:t>Be particularly careful linking to non-(c)(3) organizations</a:t>
            </a:r>
            <a:endParaRPr lang="en-US" altLang="en-US" sz="2800" b="0" dirty="0">
              <a:solidFill>
                <a:srgbClr val="00A7BA"/>
              </a:solidFill>
              <a:latin typeface="Avenir Book" panose="02000503020000020003" pitchFamily="2" charset="0"/>
            </a:endParaRPr>
          </a:p>
        </p:txBody>
      </p:sp>
      <p:pic>
        <p:nvPicPr>
          <p:cNvPr id="6" name="Picture 5">
            <a:extLst>
              <a:ext uri="{FF2B5EF4-FFF2-40B4-BE49-F238E27FC236}">
                <a16:creationId xmlns:a16="http://schemas.microsoft.com/office/drawing/2014/main" id="{B37994DA-BC72-B34F-9F6C-7F5311FDEF83}"/>
              </a:ext>
            </a:extLst>
          </p:cNvPr>
          <p:cNvPicPr>
            <a:picLocks noChangeAspect="1"/>
          </p:cNvPicPr>
          <p:nvPr/>
        </p:nvPicPr>
        <p:blipFill>
          <a:blip r:embed="rId3"/>
          <a:stretch>
            <a:fillRect/>
          </a:stretch>
        </p:blipFill>
        <p:spPr>
          <a:xfrm>
            <a:off x="1829947" y="5038784"/>
            <a:ext cx="1819215" cy="1819215"/>
          </a:xfrm>
          <a:prstGeom prst="rect">
            <a:avLst/>
          </a:prstGeom>
        </p:spPr>
      </p:pic>
      <p:pic>
        <p:nvPicPr>
          <p:cNvPr id="5" name="Picture 4">
            <a:extLst>
              <a:ext uri="{FF2B5EF4-FFF2-40B4-BE49-F238E27FC236}">
                <a16:creationId xmlns:a16="http://schemas.microsoft.com/office/drawing/2014/main" id="{34BE33E8-9462-1847-9963-5093ABD773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876995">
            <a:off x="556442" y="3329016"/>
            <a:ext cx="3390900" cy="1962150"/>
          </a:xfrm>
          <a:prstGeom prst="rect">
            <a:avLst/>
          </a:prstGeom>
        </p:spPr>
      </p:pic>
      <p:pic>
        <p:nvPicPr>
          <p:cNvPr id="4" name="Picture 3">
            <a:extLst>
              <a:ext uri="{FF2B5EF4-FFF2-40B4-BE49-F238E27FC236}">
                <a16:creationId xmlns:a16="http://schemas.microsoft.com/office/drawing/2014/main" id="{4DC63F8C-3944-704A-AB77-0E99154F65C3}"/>
              </a:ext>
            </a:extLst>
          </p:cNvPr>
          <p:cNvPicPr>
            <a:picLocks noChangeAspect="1"/>
          </p:cNvPicPr>
          <p:nvPr/>
        </p:nvPicPr>
        <p:blipFill>
          <a:blip r:embed="rId5"/>
          <a:stretch>
            <a:fillRect/>
          </a:stretch>
        </p:blipFill>
        <p:spPr>
          <a:xfrm>
            <a:off x="57150" y="1762185"/>
            <a:ext cx="2322013" cy="1819215"/>
          </a:xfrm>
          <a:prstGeom prst="rect">
            <a:avLst/>
          </a:prstGeom>
        </p:spPr>
      </p:pic>
    </p:spTree>
    <p:extLst>
      <p:ext uri="{BB962C8B-B14F-4D97-AF65-F5344CB8AC3E}">
        <p14:creationId xmlns:p14="http://schemas.microsoft.com/office/powerpoint/2010/main" val="224715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AF75FB6C-9054-5A4E-8F44-63A5990E2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25" y="1341149"/>
            <a:ext cx="5949950" cy="5516851"/>
          </a:xfrm>
          <a:prstGeom prst="rect">
            <a:avLst/>
          </a:prstGeom>
        </p:spPr>
      </p:pic>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Retweets, likes and links</a:t>
            </a:r>
          </a:p>
        </p:txBody>
      </p:sp>
      <p:sp>
        <p:nvSpPr>
          <p:cNvPr id="2" name="Oval 1">
            <a:extLst>
              <a:ext uri="{FF2B5EF4-FFF2-40B4-BE49-F238E27FC236}">
                <a16:creationId xmlns:a16="http://schemas.microsoft.com/office/drawing/2014/main" id="{24F0E092-F0A6-B84D-BB9C-EE8A03AB2415}"/>
              </a:ext>
            </a:extLst>
          </p:cNvPr>
          <p:cNvSpPr/>
          <p:nvPr/>
        </p:nvSpPr>
        <p:spPr>
          <a:xfrm>
            <a:off x="1021220" y="1219200"/>
            <a:ext cx="6979780" cy="1524000"/>
          </a:xfrm>
          <a:prstGeom prst="ellipse">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6">
            <a:extLst>
              <a:ext uri="{FF2B5EF4-FFF2-40B4-BE49-F238E27FC236}">
                <a16:creationId xmlns:a16="http://schemas.microsoft.com/office/drawing/2014/main" id="{93F1FA03-0EE8-9845-B16C-AF0912E27472}"/>
              </a:ext>
            </a:extLst>
          </p:cNvPr>
          <p:cNvSpPr>
            <a:spLocks noChangeArrowheads="1"/>
          </p:cNvSpPr>
          <p:nvPr/>
        </p:nvSpPr>
        <p:spPr bwMode="auto">
          <a:xfrm>
            <a:off x="183020" y="4114800"/>
            <a:ext cx="8382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968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Following and friending</a:t>
            </a:r>
          </a:p>
        </p:txBody>
      </p:sp>
      <p:sp>
        <p:nvSpPr>
          <p:cNvPr id="4" name="TextBox 3">
            <a:extLst>
              <a:ext uri="{FF2B5EF4-FFF2-40B4-BE49-F238E27FC236}">
                <a16:creationId xmlns:a16="http://schemas.microsoft.com/office/drawing/2014/main" id="{9AB9D746-0243-E54F-AFE7-7DAF1C9F5F42}"/>
              </a:ext>
            </a:extLst>
          </p:cNvPr>
          <p:cNvSpPr txBox="1"/>
          <p:nvPr/>
        </p:nvSpPr>
        <p:spPr>
          <a:xfrm>
            <a:off x="266700" y="1828800"/>
            <a:ext cx="86106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Book" panose="02000503020000020003" pitchFamily="2" charset="0"/>
              </a:rPr>
              <a:t>Be mindful of following and friending non-(c)(3) organizations</a:t>
            </a:r>
          </a:p>
          <a:p>
            <a:pPr marL="742950" lvl="1" indent="-285750">
              <a:buFont typeface="Arial" panose="020B0604020202020204" pitchFamily="34" charset="0"/>
              <a:buChar char="•"/>
            </a:pPr>
            <a:r>
              <a:rPr lang="en-US" sz="2800" dirty="0">
                <a:latin typeface="Avenir Book" panose="02000503020000020003" pitchFamily="2" charset="0"/>
              </a:rPr>
              <a:t>Organizations that do non-electoral advocacy are probably ok</a:t>
            </a:r>
          </a:p>
          <a:p>
            <a:pPr marL="742950" lvl="1" indent="-285750">
              <a:buFont typeface="Arial" panose="020B0604020202020204" pitchFamily="34" charset="0"/>
              <a:buChar char="•"/>
            </a:pPr>
            <a:r>
              <a:rPr lang="en-US" sz="2800" dirty="0">
                <a:latin typeface="Avenir Book" panose="02000503020000020003" pitchFamily="2" charset="0"/>
              </a:rPr>
              <a:t>Organizations that are purely partisan are probably not ok</a:t>
            </a:r>
          </a:p>
          <a:p>
            <a:pPr marL="285750" indent="-285750">
              <a:buFont typeface="Arial" panose="020B0604020202020204" pitchFamily="34" charset="0"/>
              <a:buChar char="•"/>
            </a:pPr>
            <a:r>
              <a:rPr lang="en-US" sz="2800" dirty="0">
                <a:latin typeface="Avenir Book" panose="02000503020000020003" pitchFamily="2" charset="0"/>
              </a:rPr>
              <a:t>Official accounts versus candidate accounts</a:t>
            </a:r>
          </a:p>
          <a:p>
            <a:pPr marL="742950" lvl="1" indent="-285750">
              <a:buFont typeface="Arial" panose="020B0604020202020204" pitchFamily="34" charset="0"/>
              <a:buChar char="•"/>
            </a:pPr>
            <a:r>
              <a:rPr lang="en-US" sz="2800" dirty="0">
                <a:latin typeface="Avenir Book" panose="02000503020000020003" pitchFamily="2" charset="0"/>
              </a:rPr>
              <a:t>Ok to follow/friend a lawmaker’s official account</a:t>
            </a:r>
          </a:p>
          <a:p>
            <a:pPr marL="742950" lvl="1" indent="-285750">
              <a:buFont typeface="Arial" panose="020B0604020202020204" pitchFamily="34" charset="0"/>
              <a:buChar char="•"/>
            </a:pPr>
            <a:r>
              <a:rPr lang="en-US" sz="2800" dirty="0">
                <a:latin typeface="Avenir Book" panose="02000503020000020003" pitchFamily="2" charset="0"/>
              </a:rPr>
              <a:t>Very risky to follow a candidate account</a:t>
            </a:r>
          </a:p>
          <a:p>
            <a:pPr marL="742950" lvl="1" indent="-285750">
              <a:buFont typeface="Arial" panose="020B0604020202020204" pitchFamily="34" charset="0"/>
              <a:buChar char="•"/>
            </a:pPr>
            <a:endParaRPr lang="en-US" sz="2800" dirty="0">
              <a:latin typeface="Avenir Book" panose="02000503020000020003" pitchFamily="2" charset="0"/>
            </a:endParaRPr>
          </a:p>
        </p:txBody>
      </p:sp>
    </p:spTree>
    <p:extLst>
      <p:ext uri="{BB962C8B-B14F-4D97-AF65-F5344CB8AC3E}">
        <p14:creationId xmlns:p14="http://schemas.microsoft.com/office/powerpoint/2010/main" val="23724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687C7C-B286-E749-A783-4CA4807C95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754" y="436418"/>
            <a:ext cx="7574492" cy="6421582"/>
          </a:xfrm>
          <a:prstGeom prst="rect">
            <a:avLst/>
          </a:prstGeom>
        </p:spPr>
      </p:pic>
      <p:sp>
        <p:nvSpPr>
          <p:cNvPr id="8" name="Oval 7">
            <a:extLst>
              <a:ext uri="{FF2B5EF4-FFF2-40B4-BE49-F238E27FC236}">
                <a16:creationId xmlns:a16="http://schemas.microsoft.com/office/drawing/2014/main" id="{E170D377-7FD2-6A40-91A4-53EEA69D5E18}"/>
              </a:ext>
            </a:extLst>
          </p:cNvPr>
          <p:cNvSpPr/>
          <p:nvPr/>
        </p:nvSpPr>
        <p:spPr>
          <a:xfrm>
            <a:off x="5638800" y="4953000"/>
            <a:ext cx="2438400" cy="685800"/>
          </a:xfrm>
          <a:prstGeom prst="ellipse">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48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71F812-BF8E-994C-96EC-C84EEB14DC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600" y="269630"/>
            <a:ext cx="7461250" cy="6582019"/>
          </a:xfrm>
          <a:prstGeom prst="rect">
            <a:avLst/>
          </a:prstGeom>
        </p:spPr>
      </p:pic>
      <p:sp>
        <p:nvSpPr>
          <p:cNvPr id="4" name="Oval 3">
            <a:extLst>
              <a:ext uri="{FF2B5EF4-FFF2-40B4-BE49-F238E27FC236}">
                <a16:creationId xmlns:a16="http://schemas.microsoft.com/office/drawing/2014/main" id="{955AA90F-8A7D-C741-9805-EE1F5A7AE05D}"/>
              </a:ext>
            </a:extLst>
          </p:cNvPr>
          <p:cNvSpPr/>
          <p:nvPr/>
        </p:nvSpPr>
        <p:spPr>
          <a:xfrm>
            <a:off x="4724400" y="4419600"/>
            <a:ext cx="2438400" cy="685800"/>
          </a:xfrm>
          <a:prstGeom prst="ellipse">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0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DA1FB0D-5A02-A344-8754-E4A54869137C}"/>
              </a:ext>
            </a:extLst>
          </p:cNvPr>
          <p:cNvSpPr>
            <a:spLocks noGrp="1" noChangeArrowheads="1"/>
          </p:cNvSpPr>
          <p:nvPr>
            <p:ph type="title"/>
          </p:nvPr>
        </p:nvSpPr>
        <p:spPr/>
        <p:txBody>
          <a:bodyPr/>
          <a:lstStyle/>
          <a:p>
            <a:r>
              <a:rPr lang="en-US" altLang="en-US" sz="3400" b="1" dirty="0">
                <a:latin typeface="Avenir Book" panose="02000503020000020003" pitchFamily="2" charset="0"/>
                <a:cs typeface="Times New Roman" panose="02020603050405020304" pitchFamily="18" charset="0"/>
              </a:rPr>
              <a:t>501(c)(3) Election-Related Activity</a:t>
            </a:r>
            <a:endParaRPr lang="en-US" altLang="en-US" sz="2100" b="1" dirty="0">
              <a:latin typeface="Avenir Book" panose="02000503020000020003" pitchFamily="2" charset="0"/>
              <a:cs typeface="Times New Roman" panose="02020603050405020304" pitchFamily="18" charset="0"/>
            </a:endParaRPr>
          </a:p>
        </p:txBody>
      </p:sp>
      <p:sp>
        <p:nvSpPr>
          <p:cNvPr id="95235" name="Rectangle 3">
            <a:extLst>
              <a:ext uri="{FF2B5EF4-FFF2-40B4-BE49-F238E27FC236}">
                <a16:creationId xmlns:a16="http://schemas.microsoft.com/office/drawing/2014/main" id="{9A32248F-7BF7-9145-92C4-8211A637D675}"/>
              </a:ext>
            </a:extLst>
          </p:cNvPr>
          <p:cNvSpPr>
            <a:spLocks noGrp="1" noChangeArrowheads="1"/>
          </p:cNvSpPr>
          <p:nvPr>
            <p:ph type="body" idx="1"/>
          </p:nvPr>
        </p:nvSpPr>
        <p:spPr>
          <a:xfrm>
            <a:off x="566738" y="1981200"/>
            <a:ext cx="8001000" cy="4572000"/>
          </a:xfrm>
        </p:spPr>
        <p:txBody>
          <a:bodyPr/>
          <a:lstStyle/>
          <a:p>
            <a:r>
              <a:rPr lang="en-US" altLang="en-US" dirty="0">
                <a:latin typeface="Avenir Book" panose="02000503020000020003" pitchFamily="2" charset="0"/>
                <a:cs typeface="Arial" panose="020B0604020202020204" pitchFamily="34" charset="0"/>
              </a:rPr>
              <a:t>Voter registration and get-out-the-vote (GOTV)</a:t>
            </a:r>
          </a:p>
          <a:p>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Arial" panose="020B0604020202020204" pitchFamily="34" charset="0"/>
              </a:rPr>
              <a:t>Voter protection</a:t>
            </a:r>
            <a:br>
              <a:rPr lang="en-US" altLang="en-US" dirty="0">
                <a:latin typeface="Avenir Book" panose="02000503020000020003" pitchFamily="2" charset="0"/>
                <a:cs typeface="Arial" panose="020B0604020202020204" pitchFamily="34" charset="0"/>
              </a:rPr>
            </a:br>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Arial" panose="020B0604020202020204" pitchFamily="34" charset="0"/>
              </a:rPr>
              <a:t>Issue advocacy </a:t>
            </a:r>
            <a:br>
              <a:rPr lang="en-US" altLang="en-US" dirty="0">
                <a:latin typeface="Avenir Book" panose="02000503020000020003" pitchFamily="2" charset="0"/>
                <a:cs typeface="Arial" panose="020B0604020202020204" pitchFamily="34" charset="0"/>
              </a:rPr>
            </a:br>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Times New Roman" panose="02020603050405020304" pitchFamily="18" charset="0"/>
              </a:rPr>
              <a:t>Voter education</a:t>
            </a:r>
          </a:p>
          <a:p>
            <a:endParaRPr lang="en-US" altLang="en-US" dirty="0">
              <a:latin typeface="Avenir Book" panose="02000503020000020003" pitchFamily="2" charset="0"/>
              <a:cs typeface="Times New Roman" panose="02020603050405020304" pitchFamily="18" charset="0"/>
            </a:endParaRPr>
          </a:p>
          <a:p>
            <a:r>
              <a:rPr lang="en-US" altLang="en-US" dirty="0">
                <a:latin typeface="Avenir Book" panose="02000503020000020003" pitchFamily="2" charset="0"/>
                <a:cs typeface="Times New Roman" panose="02020603050405020304" pitchFamily="18" charset="0"/>
              </a:rPr>
              <a:t>Candidate education</a:t>
            </a:r>
          </a:p>
          <a:p>
            <a:endParaRPr lang="en-US" altLang="en-US" dirty="0">
              <a:latin typeface="Avenir Book" panose="02000503020000020003" pitchFamily="2" charset="0"/>
              <a:cs typeface="Times New Roman" panose="02020603050405020304" pitchFamily="18" charset="0"/>
            </a:endParaRPr>
          </a:p>
        </p:txBody>
      </p:sp>
      <p:sp>
        <p:nvSpPr>
          <p:cNvPr id="2" name="Rectangle 1">
            <a:extLst>
              <a:ext uri="{FF2B5EF4-FFF2-40B4-BE49-F238E27FC236}">
                <a16:creationId xmlns:a16="http://schemas.microsoft.com/office/drawing/2014/main" id="{20A48F69-0021-F04D-B4F6-8C850F145080}"/>
              </a:ext>
            </a:extLst>
          </p:cNvPr>
          <p:cNvSpPr/>
          <p:nvPr/>
        </p:nvSpPr>
        <p:spPr>
          <a:xfrm>
            <a:off x="457200" y="3429000"/>
            <a:ext cx="7772400" cy="2590800"/>
          </a:xfrm>
          <a:prstGeom prst="rect">
            <a:avLst/>
          </a:prstGeom>
          <a:solidFill>
            <a:srgbClr val="00B050">
              <a:alpha val="66000"/>
            </a:srgbClr>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t>Rules of the Game Part 2</a:t>
            </a:r>
          </a:p>
          <a:p>
            <a:pPr algn="r"/>
            <a:r>
              <a:rPr lang="en-US" sz="2800" dirty="0"/>
              <a:t>February 18</a:t>
            </a:r>
          </a:p>
        </p:txBody>
      </p:sp>
    </p:spTree>
    <p:extLst>
      <p:ext uri="{BB962C8B-B14F-4D97-AF65-F5344CB8AC3E}">
        <p14:creationId xmlns:p14="http://schemas.microsoft.com/office/powerpoint/2010/main" val="72196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9523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854E256-BFD9-F949-A9DF-5B6CDEC03B19}"/>
              </a:ext>
            </a:extLst>
          </p:cNvPr>
          <p:cNvSpPr>
            <a:spLocks noGrp="1" noChangeArrowheads="1"/>
          </p:cNvSpPr>
          <p:nvPr>
            <p:ph type="title"/>
          </p:nvPr>
        </p:nvSpPr>
        <p:spPr/>
        <p:txBody>
          <a:bodyPr/>
          <a:lstStyle/>
          <a:p>
            <a:r>
              <a:rPr lang="en-US" altLang="en-US" b="1" dirty="0">
                <a:latin typeface="Avenir Book" panose="02000503020000020003" pitchFamily="2" charset="0"/>
              </a:rPr>
              <a:t>Voter Registration &amp; GOTV</a:t>
            </a:r>
          </a:p>
        </p:txBody>
      </p:sp>
      <p:sp>
        <p:nvSpPr>
          <p:cNvPr id="73739" name="Rectangle 11">
            <a:extLst>
              <a:ext uri="{FF2B5EF4-FFF2-40B4-BE49-F238E27FC236}">
                <a16:creationId xmlns:a16="http://schemas.microsoft.com/office/drawing/2014/main" id="{A5E456C3-4450-7448-B54F-1118D77C93D2}"/>
              </a:ext>
            </a:extLst>
          </p:cNvPr>
          <p:cNvSpPr>
            <a:spLocks noGrp="1" noChangeArrowheads="1"/>
          </p:cNvSpPr>
          <p:nvPr>
            <p:ph type="body" idx="1"/>
          </p:nvPr>
        </p:nvSpPr>
        <p:spPr>
          <a:xfrm>
            <a:off x="566738" y="1752600"/>
            <a:ext cx="6748462" cy="3810000"/>
          </a:xfrm>
        </p:spPr>
        <p:txBody>
          <a:bodyPr/>
          <a:lstStyle/>
          <a:p>
            <a:r>
              <a:rPr lang="en-US" altLang="en-US" sz="2600">
                <a:latin typeface="Avenir Book" panose="02000503020000020003" pitchFamily="2" charset="0"/>
              </a:rPr>
              <a:t>Voter Registration</a:t>
            </a:r>
          </a:p>
          <a:p>
            <a:pPr lvl="1"/>
            <a:r>
              <a:rPr lang="en-US" altLang="en-US" sz="2200">
                <a:latin typeface="Avenir Book" panose="02000503020000020003" pitchFamily="2" charset="0"/>
              </a:rPr>
              <a:t>Enlisting unregistered voters</a:t>
            </a:r>
          </a:p>
          <a:p>
            <a:r>
              <a:rPr lang="en-US" altLang="en-US" sz="2600">
                <a:latin typeface="Avenir Book" panose="02000503020000020003" pitchFamily="2" charset="0"/>
              </a:rPr>
              <a:t>Get-out-the-vote activities</a:t>
            </a:r>
          </a:p>
          <a:p>
            <a:pPr lvl="1"/>
            <a:r>
              <a:rPr lang="en-US" altLang="en-US" sz="2200">
                <a:latin typeface="Avenir Book" panose="02000503020000020003" pitchFamily="2" charset="0"/>
              </a:rPr>
              <a:t>Anything that gets people to the polls </a:t>
            </a:r>
          </a:p>
          <a:p>
            <a:r>
              <a:rPr lang="en-US" altLang="en-US" sz="2600">
                <a:latin typeface="Avenir Book" panose="02000503020000020003" pitchFamily="2" charset="0"/>
              </a:rPr>
              <a:t>Keep in mind the permissible goal</a:t>
            </a:r>
          </a:p>
          <a:p>
            <a:pPr lvl="1"/>
            <a:r>
              <a:rPr lang="en-US" altLang="en-US" sz="2200">
                <a:latin typeface="Avenir Book" panose="02000503020000020003" pitchFamily="2" charset="0"/>
              </a:rPr>
              <a:t>Encourage people to exercise </a:t>
            </a:r>
            <a:br>
              <a:rPr lang="en-US" altLang="en-US" sz="2200">
                <a:latin typeface="Avenir Book" panose="02000503020000020003" pitchFamily="2" charset="0"/>
              </a:rPr>
            </a:br>
            <a:r>
              <a:rPr lang="en-US" altLang="en-US" sz="2200">
                <a:latin typeface="Avenir Book" panose="02000503020000020003" pitchFamily="2" charset="0"/>
              </a:rPr>
              <a:t>their right to vote </a:t>
            </a:r>
          </a:p>
        </p:txBody>
      </p:sp>
      <p:pic>
        <p:nvPicPr>
          <p:cNvPr id="73737" name="Picture 9" descr="pin_100greybkg">
            <a:extLst>
              <a:ext uri="{FF2B5EF4-FFF2-40B4-BE49-F238E27FC236}">
                <a16:creationId xmlns:a16="http://schemas.microsoft.com/office/drawing/2014/main" id="{4AB1FF8D-47E3-0341-B8C8-4848570F7A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0" y="1752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markmc">
            <a:extLst>
              <a:ext uri="{FF2B5EF4-FFF2-40B4-BE49-F238E27FC236}">
                <a16:creationId xmlns:a16="http://schemas.microsoft.com/office/drawing/2014/main" id="{B0E5F0C0-9F06-A04F-B8E3-A2025FECC4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4191000"/>
            <a:ext cx="2971800" cy="2398713"/>
          </a:xfrm>
          <a:prstGeom prst="rect">
            <a:avLst/>
          </a:prstGeom>
          <a:noFill/>
          <a:extLst>
            <a:ext uri="{909E8E84-426E-40DD-AFC4-6F175D3DCCD1}">
              <a14:hiddenFill xmlns:a14="http://schemas.microsoft.com/office/drawing/2010/main">
                <a:solidFill>
                  <a:srgbClr val="FFFFFF"/>
                </a:solidFill>
              </a14:hiddenFill>
            </a:ext>
          </a:extLst>
        </p:spPr>
      </p:pic>
      <p:pic>
        <p:nvPicPr>
          <p:cNvPr id="73741" name="Picture 13" descr="j0219098">
            <a:extLst>
              <a:ext uri="{FF2B5EF4-FFF2-40B4-BE49-F238E27FC236}">
                <a16:creationId xmlns:a16="http://schemas.microsoft.com/office/drawing/2014/main" id="{11D5B73D-6961-F146-8862-C7C772FC3662}"/>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rot="1358073">
            <a:off x="1905000" y="4800600"/>
            <a:ext cx="1647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5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5029200"/>
            <a:ext cx="9144000" cy="1828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fontAlgn="base">
              <a:spcBef>
                <a:spcPct val="0"/>
              </a:spcBef>
              <a:spcAft>
                <a:spcPct val="0"/>
              </a:spcAft>
            </a:pPr>
            <a:endParaRPr lang="en-US" altLang="en-US" sz="1600" b="1">
              <a:solidFill>
                <a:srgbClr val="000000"/>
              </a:solidFill>
            </a:endParaRPr>
          </a:p>
        </p:txBody>
      </p:sp>
      <p:sp>
        <p:nvSpPr>
          <p:cNvPr id="58373" name="AutoShape 6" descr="https://ajws.org/wp-content/themes/ajws/assets/img/logo.svg"/>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altLang="en-US" sz="1600" b="1">
              <a:solidFill>
                <a:srgbClr val="000000"/>
              </a:solidFill>
            </a:endParaRPr>
          </a:p>
        </p:txBody>
      </p:sp>
      <p:sp>
        <p:nvSpPr>
          <p:cNvPr id="58374" name="AutoShape 8" descr="https://ajws.org/wp-content/themes/ajws/assets/img/logo.svg"/>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altLang="en-US" sz="1600" b="1">
              <a:solidFill>
                <a:srgbClr val="000000"/>
              </a:solidFill>
            </a:endParaRPr>
          </a:p>
        </p:txBody>
      </p:sp>
      <p:pic>
        <p:nvPicPr>
          <p:cNvPr id="3" name="Picture 2">
            <a:extLst>
              <a:ext uri="{FF2B5EF4-FFF2-40B4-BE49-F238E27FC236}">
                <a16:creationId xmlns:a16="http://schemas.microsoft.com/office/drawing/2014/main" id="{3796FB7B-8AFF-1F47-8769-3D8C6988F87F}"/>
              </a:ext>
            </a:extLst>
          </p:cNvPr>
          <p:cNvPicPr>
            <a:picLocks noChangeAspect="1"/>
          </p:cNvPicPr>
          <p:nvPr/>
        </p:nvPicPr>
        <p:blipFill>
          <a:blip r:embed="rId3"/>
          <a:stretch>
            <a:fillRect/>
          </a:stretch>
        </p:blipFill>
        <p:spPr>
          <a:xfrm>
            <a:off x="1998663" y="454253"/>
            <a:ext cx="5080000" cy="2159000"/>
          </a:xfrm>
          <a:prstGeom prst="rect">
            <a:avLst/>
          </a:prstGeom>
        </p:spPr>
      </p:pic>
      <p:sp>
        <p:nvSpPr>
          <p:cNvPr id="4" name="Rectangle 3">
            <a:extLst>
              <a:ext uri="{FF2B5EF4-FFF2-40B4-BE49-F238E27FC236}">
                <a16:creationId xmlns:a16="http://schemas.microsoft.com/office/drawing/2014/main" id="{5082EAE0-C641-0845-873E-983866B07CC3}"/>
              </a:ext>
            </a:extLst>
          </p:cNvPr>
          <p:cNvSpPr/>
          <p:nvPr/>
        </p:nvSpPr>
        <p:spPr>
          <a:xfrm>
            <a:off x="762000" y="2813587"/>
            <a:ext cx="7620000" cy="3416320"/>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accent4"/>
                </a:solidFill>
                <a:latin typeface="Avenir Book" panose="02000503020000020003" pitchFamily="2" charset="0"/>
              </a:rPr>
              <a:t>National association of 120 organizations.</a:t>
            </a:r>
          </a:p>
          <a:p>
            <a:pPr marL="285750" indent="-285750">
              <a:buFont typeface="Arial" panose="020B0604020202020204" pitchFamily="34" charset="0"/>
              <a:buChar char="•"/>
            </a:pPr>
            <a:r>
              <a:rPr lang="en-US" sz="2400" dirty="0">
                <a:solidFill>
                  <a:schemeClr val="accent4"/>
                </a:solidFill>
                <a:latin typeface="Avenir Book" panose="02000503020000020003" pitchFamily="2" charset="0"/>
              </a:rPr>
              <a:t>Committed to progressive values and the creation of an equitable, just, and free society. </a:t>
            </a:r>
          </a:p>
          <a:p>
            <a:pPr marL="285750" indent="-285750">
              <a:buFont typeface="Arial" panose="020B0604020202020204" pitchFamily="34" charset="0"/>
              <a:buChar char="•"/>
            </a:pPr>
            <a:r>
              <a:rPr lang="en-US" sz="2400" dirty="0">
                <a:solidFill>
                  <a:schemeClr val="accent4"/>
                </a:solidFill>
                <a:latin typeface="Avenir Book" panose="02000503020000020003" pitchFamily="2" charset="0"/>
              </a:rPr>
              <a:t>Advocates for a federal judiciary that advances core constitutional values, preserves human rights and access to the courts, and adheres to the even-handed administration of justice for all Americans. </a:t>
            </a:r>
          </a:p>
          <a:p>
            <a:pPr marL="285750" indent="-285750">
              <a:buFont typeface="Arial" panose="020B0604020202020204" pitchFamily="34" charset="0"/>
              <a:buChar char="•"/>
            </a:pPr>
            <a:r>
              <a:rPr lang="en-US" sz="2400" dirty="0">
                <a:solidFill>
                  <a:schemeClr val="accent4"/>
                </a:solidFill>
                <a:latin typeface="Avenir Book" panose="02000503020000020003" pitchFamily="2" charset="0"/>
              </a:rPr>
              <a:t>The leading authority on the laws governing nonprofit advocacy.</a:t>
            </a:r>
          </a:p>
        </p:txBody>
      </p:sp>
    </p:spTree>
    <p:extLst>
      <p:ext uri="{BB962C8B-B14F-4D97-AF65-F5344CB8AC3E}">
        <p14:creationId xmlns:p14="http://schemas.microsoft.com/office/powerpoint/2010/main" val="69962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4" name="Rectangle 12">
            <a:extLst>
              <a:ext uri="{FF2B5EF4-FFF2-40B4-BE49-F238E27FC236}">
                <a16:creationId xmlns:a16="http://schemas.microsoft.com/office/drawing/2014/main" id="{C54823FE-5D15-744E-9A9B-BC3983826FA7}"/>
              </a:ext>
            </a:extLst>
          </p:cNvPr>
          <p:cNvSpPr>
            <a:spLocks noGrp="1" noChangeArrowheads="1"/>
          </p:cNvSpPr>
          <p:nvPr>
            <p:ph type="body" idx="1"/>
          </p:nvPr>
        </p:nvSpPr>
        <p:spPr/>
        <p:txBody>
          <a:bodyPr/>
          <a:lstStyle/>
          <a:p>
            <a:r>
              <a:rPr lang="en-US" altLang="en-US" dirty="0">
                <a:latin typeface="Avenir Book" panose="02000503020000020003" pitchFamily="2" charset="0"/>
              </a:rPr>
              <a:t>Permissible to target activities if based on</a:t>
            </a:r>
            <a:r>
              <a:rPr lang="en-US" altLang="en-US" dirty="0">
                <a:solidFill>
                  <a:schemeClr val="bg1"/>
                </a:solidFill>
                <a:latin typeface="Avenir Book" panose="02000503020000020003" pitchFamily="2" charset="0"/>
              </a:rPr>
              <a:t> </a:t>
            </a:r>
            <a:r>
              <a:rPr lang="en-US" altLang="en-US" dirty="0">
                <a:latin typeface="Avenir Book" panose="02000503020000020003" pitchFamily="2" charset="0"/>
              </a:rPr>
              <a:t>nonpartisan</a:t>
            </a:r>
            <a:r>
              <a:rPr lang="en-US" altLang="en-US" dirty="0">
                <a:solidFill>
                  <a:schemeClr val="bg1"/>
                </a:solidFill>
                <a:latin typeface="Avenir Book" panose="02000503020000020003" pitchFamily="2" charset="0"/>
              </a:rPr>
              <a:t> </a:t>
            </a:r>
            <a:r>
              <a:rPr lang="en-US" altLang="en-US" dirty="0">
                <a:latin typeface="Avenir Book" panose="02000503020000020003" pitchFamily="2" charset="0"/>
              </a:rPr>
              <a:t>criteria </a:t>
            </a:r>
          </a:p>
          <a:p>
            <a:pPr lvl="1"/>
            <a:r>
              <a:rPr lang="en-US" altLang="en-US" dirty="0">
                <a:latin typeface="Avenir Book" panose="02000503020000020003" pitchFamily="2" charset="0"/>
              </a:rPr>
              <a:t>Location</a:t>
            </a:r>
          </a:p>
          <a:p>
            <a:pPr lvl="1"/>
            <a:r>
              <a:rPr lang="en-US" altLang="en-US" dirty="0">
                <a:latin typeface="Avenir Book" panose="02000503020000020003" pitchFamily="2" charset="0"/>
              </a:rPr>
              <a:t>Audience</a:t>
            </a:r>
          </a:p>
        </p:txBody>
      </p:sp>
      <p:sp>
        <p:nvSpPr>
          <p:cNvPr id="74762" name="Text Box 10">
            <a:extLst>
              <a:ext uri="{FF2B5EF4-FFF2-40B4-BE49-F238E27FC236}">
                <a16:creationId xmlns:a16="http://schemas.microsoft.com/office/drawing/2014/main" id="{22927068-B8AD-AA47-A8E0-D3004D9BB732}"/>
              </a:ext>
            </a:extLst>
          </p:cNvPr>
          <p:cNvSpPr txBox="1">
            <a:spLocks noChangeArrowheads="1"/>
          </p:cNvSpPr>
          <p:nvPr/>
        </p:nvSpPr>
        <p:spPr bwMode="auto">
          <a:xfrm>
            <a:off x="609600" y="3495407"/>
            <a:ext cx="8305800" cy="120032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solidFill>
                  <a:schemeClr val="bg1"/>
                </a:solidFill>
                <a:latin typeface="Avenir Book" panose="02000503020000020003" pitchFamily="2" charset="0"/>
              </a:rPr>
              <a:t/>
            </a:r>
            <a:br>
              <a:rPr lang="en-US" altLang="en-US" sz="2400" dirty="0">
                <a:solidFill>
                  <a:schemeClr val="bg1"/>
                </a:solidFill>
                <a:latin typeface="Avenir Book" panose="02000503020000020003" pitchFamily="2" charset="0"/>
              </a:rPr>
            </a:br>
            <a:r>
              <a:rPr lang="en-US" altLang="en-US" sz="2400" dirty="0">
                <a:solidFill>
                  <a:schemeClr val="bg1"/>
                </a:solidFill>
                <a:latin typeface="Avenir Book" panose="02000503020000020003" pitchFamily="2" charset="0"/>
              </a:rPr>
              <a:t>May </a:t>
            </a:r>
            <a:r>
              <a:rPr lang="en-US" altLang="en-US" sz="2400" i="1" dirty="0">
                <a:solidFill>
                  <a:srgbClr val="FFFF00"/>
                </a:solidFill>
                <a:latin typeface="Avenir Book" panose="02000503020000020003" pitchFamily="2" charset="0"/>
              </a:rPr>
              <a:t>not</a:t>
            </a:r>
            <a:r>
              <a:rPr lang="en-US" altLang="en-US" sz="2400" dirty="0">
                <a:solidFill>
                  <a:schemeClr val="bg1"/>
                </a:solidFill>
                <a:latin typeface="Avenir Book" panose="02000503020000020003" pitchFamily="2" charset="0"/>
              </a:rPr>
              <a:t> target based upon the way a group votes</a:t>
            </a:r>
            <a:br>
              <a:rPr lang="en-US" altLang="en-US" sz="2400" dirty="0">
                <a:solidFill>
                  <a:schemeClr val="bg1"/>
                </a:solidFill>
                <a:latin typeface="Avenir Book" panose="02000503020000020003" pitchFamily="2" charset="0"/>
              </a:rPr>
            </a:br>
            <a:endParaRPr lang="en-US" altLang="en-US" sz="2400" dirty="0">
              <a:solidFill>
                <a:schemeClr val="bg1"/>
              </a:solidFill>
              <a:latin typeface="Avenir Book" panose="02000503020000020003" pitchFamily="2" charset="0"/>
            </a:endParaRPr>
          </a:p>
        </p:txBody>
      </p:sp>
      <p:sp>
        <p:nvSpPr>
          <p:cNvPr id="74759" name="Text Box 7">
            <a:extLst>
              <a:ext uri="{FF2B5EF4-FFF2-40B4-BE49-F238E27FC236}">
                <a16:creationId xmlns:a16="http://schemas.microsoft.com/office/drawing/2014/main" id="{35713FD6-2708-A64E-91CC-8E85E0467B2B}"/>
              </a:ext>
            </a:extLst>
          </p:cNvPr>
          <p:cNvSpPr txBox="1">
            <a:spLocks noChangeArrowheads="1"/>
          </p:cNvSpPr>
          <p:nvPr/>
        </p:nvSpPr>
        <p:spPr bwMode="auto">
          <a:xfrm>
            <a:off x="609600" y="4973503"/>
            <a:ext cx="8305800" cy="1200329"/>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Font typeface="Wingdings" pitchFamily="2" charset="2"/>
              <a:buNone/>
            </a:pPr>
            <a:r>
              <a:rPr lang="en-US" altLang="en-US" sz="2400" dirty="0">
                <a:solidFill>
                  <a:schemeClr val="bg1"/>
                </a:solidFill>
                <a:latin typeface="Avenir Book" panose="02000503020000020003" pitchFamily="2" charset="0"/>
              </a:rPr>
              <a:t>May target because it is a disadvantaged or     underrepresented group or the targeted group </a:t>
            </a:r>
            <a:br>
              <a:rPr lang="en-US" altLang="en-US" sz="2400" dirty="0">
                <a:solidFill>
                  <a:schemeClr val="bg1"/>
                </a:solidFill>
                <a:latin typeface="Avenir Book" panose="02000503020000020003" pitchFamily="2" charset="0"/>
              </a:rPr>
            </a:br>
            <a:r>
              <a:rPr lang="en-US" altLang="en-US" sz="2400" dirty="0">
                <a:solidFill>
                  <a:schemeClr val="bg1"/>
                </a:solidFill>
                <a:latin typeface="Avenir Book" panose="02000503020000020003" pitchFamily="2" charset="0"/>
              </a:rPr>
              <a:t>has a common interest or problem</a:t>
            </a:r>
          </a:p>
        </p:txBody>
      </p:sp>
      <p:sp>
        <p:nvSpPr>
          <p:cNvPr id="74767" name="Rectangle 15">
            <a:extLst>
              <a:ext uri="{FF2B5EF4-FFF2-40B4-BE49-F238E27FC236}">
                <a16:creationId xmlns:a16="http://schemas.microsoft.com/office/drawing/2014/main" id="{D0FFB541-4CA6-AB45-AF12-29DD7367D022}"/>
              </a:ext>
            </a:extLst>
          </p:cNvPr>
          <p:cNvSpPr>
            <a:spLocks noGrp="1" noChangeArrowheads="1"/>
          </p:cNvSpPr>
          <p:nvPr>
            <p:ph type="title"/>
          </p:nvPr>
        </p:nvSpPr>
        <p:spPr/>
        <p:txBody>
          <a:bodyPr/>
          <a:lstStyle/>
          <a:p>
            <a:r>
              <a:rPr lang="en-US" altLang="en-US" b="1" dirty="0">
                <a:latin typeface="Avenir Book" panose="02000503020000020003" pitchFamily="2" charset="0"/>
              </a:rPr>
              <a:t>Targeting Messages</a:t>
            </a:r>
          </a:p>
        </p:txBody>
      </p:sp>
    </p:spTree>
    <p:extLst>
      <p:ext uri="{BB962C8B-B14F-4D97-AF65-F5344CB8AC3E}">
        <p14:creationId xmlns:p14="http://schemas.microsoft.com/office/powerpoint/2010/main" val="338731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764">
                                            <p:txEl>
                                              <p:pRg st="0" end="0"/>
                                            </p:txEl>
                                          </p:spTgt>
                                        </p:tgtEl>
                                        <p:attrNameLst>
                                          <p:attrName>style.visibility</p:attrName>
                                        </p:attrNameLst>
                                      </p:cBhvr>
                                      <p:to>
                                        <p:strVal val="visible"/>
                                      </p:to>
                                    </p:set>
                                    <p:animEffect transition="in" filter="dissolve">
                                      <p:cBhvr>
                                        <p:cTn id="7" dur="500"/>
                                        <p:tgtEl>
                                          <p:spTgt spid="747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4">
                                            <p:txEl>
                                              <p:pRg st="1" end="1"/>
                                            </p:txEl>
                                          </p:spTgt>
                                        </p:tgtEl>
                                        <p:attrNameLst>
                                          <p:attrName>style.visibility</p:attrName>
                                        </p:attrNameLst>
                                      </p:cBhvr>
                                      <p:to>
                                        <p:strVal val="visible"/>
                                      </p:to>
                                    </p:set>
                                    <p:animEffect transition="in" filter="dissolve">
                                      <p:cBhvr>
                                        <p:cTn id="12" dur="500"/>
                                        <p:tgtEl>
                                          <p:spTgt spid="747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64">
                                            <p:txEl>
                                              <p:pRg st="2" end="2"/>
                                            </p:txEl>
                                          </p:spTgt>
                                        </p:tgtEl>
                                        <p:attrNameLst>
                                          <p:attrName>style.visibility</p:attrName>
                                        </p:attrNameLst>
                                      </p:cBhvr>
                                      <p:to>
                                        <p:strVal val="visible"/>
                                      </p:to>
                                    </p:set>
                                    <p:animEffect transition="in" filter="dissolve">
                                      <p:cBhvr>
                                        <p:cTn id="17" dur="500"/>
                                        <p:tgtEl>
                                          <p:spTgt spid="747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62"/>
                                        </p:tgtEl>
                                        <p:attrNameLst>
                                          <p:attrName>style.visibility</p:attrName>
                                        </p:attrNameLst>
                                      </p:cBhvr>
                                      <p:to>
                                        <p:strVal val="visible"/>
                                      </p:to>
                                    </p:set>
                                    <p:animEffect transition="in" filter="dissolve">
                                      <p:cBhvr>
                                        <p:cTn id="22" dur="500"/>
                                        <p:tgtEl>
                                          <p:spTgt spid="747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dissolve">
                                      <p:cBhvr>
                                        <p:cTn id="2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uiExpand="1" build="p"/>
      <p:bldP spid="74762" grpId="0" animBg="1"/>
      <p:bldP spid="747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0" name="Rectangle 14">
            <a:extLst>
              <a:ext uri="{FF2B5EF4-FFF2-40B4-BE49-F238E27FC236}">
                <a16:creationId xmlns:a16="http://schemas.microsoft.com/office/drawing/2014/main" id="{4AFC260E-A69A-974B-93AD-8AC0368FA701}"/>
              </a:ext>
            </a:extLst>
          </p:cNvPr>
          <p:cNvSpPr>
            <a:spLocks noGrp="1" noChangeArrowheads="1"/>
          </p:cNvSpPr>
          <p:nvPr>
            <p:ph type="body" idx="1"/>
          </p:nvPr>
        </p:nvSpPr>
        <p:spPr>
          <a:xfrm>
            <a:off x="685800" y="1524000"/>
            <a:ext cx="8229600" cy="4876800"/>
          </a:xfrm>
        </p:spPr>
        <p:txBody>
          <a:bodyPr/>
          <a:lstStyle/>
          <a:p>
            <a:pPr>
              <a:lnSpc>
                <a:spcPct val="90000"/>
              </a:lnSpc>
            </a:pPr>
            <a:r>
              <a:rPr lang="en-US" altLang="en-US" dirty="0">
                <a:latin typeface="Avenir Book" panose="02000503020000020003" pitchFamily="2" charset="0"/>
              </a:rPr>
              <a:t>Discuss a broad range of issues</a:t>
            </a:r>
          </a:p>
          <a:p>
            <a:pPr>
              <a:lnSpc>
                <a:spcPct val="90000"/>
              </a:lnSpc>
            </a:pPr>
            <a:r>
              <a:rPr lang="en-US" altLang="en-US" dirty="0">
                <a:latin typeface="Avenir Book" panose="02000503020000020003" pitchFamily="2" charset="0"/>
              </a:rPr>
              <a:t>Don’t suggest a correct position </a:t>
            </a:r>
          </a:p>
          <a:p>
            <a:pPr lvl="1">
              <a:lnSpc>
                <a:spcPct val="90000"/>
              </a:lnSpc>
            </a:pPr>
            <a:endParaRPr lang="en-US" altLang="en-US" dirty="0">
              <a:latin typeface="Avenir Book" panose="02000503020000020003" pitchFamily="2" charset="0"/>
            </a:endParaRPr>
          </a:p>
          <a:p>
            <a:pPr lvl="1">
              <a:lnSpc>
                <a:spcPct val="90000"/>
              </a:lnSpc>
              <a:buFont typeface="Wingdings" pitchFamily="2" charset="2"/>
              <a:buNone/>
            </a:pPr>
            <a:r>
              <a:rPr lang="en-US" altLang="en-US" dirty="0">
                <a:latin typeface="Avenir Book" panose="02000503020000020003" pitchFamily="2" charset="0"/>
              </a:rPr>
              <a:t>	Vote green. Register here. </a:t>
            </a:r>
            <a:br>
              <a:rPr lang="en-US" altLang="en-US" dirty="0">
                <a:latin typeface="Avenir Book" panose="02000503020000020003" pitchFamily="2" charset="0"/>
              </a:rPr>
            </a:br>
            <a:endParaRPr lang="en-US" altLang="en-US" dirty="0">
              <a:latin typeface="Avenir Book" panose="02000503020000020003" pitchFamily="2" charset="0"/>
            </a:endParaRPr>
          </a:p>
          <a:p>
            <a:pPr lvl="1">
              <a:lnSpc>
                <a:spcPct val="90000"/>
              </a:lnSpc>
              <a:buFont typeface="Wingdings" pitchFamily="2" charset="2"/>
              <a:buNone/>
            </a:pPr>
            <a:r>
              <a:rPr lang="en-US" altLang="en-US" dirty="0">
                <a:latin typeface="Avenir Book" panose="02000503020000020003" pitchFamily="2" charset="0"/>
              </a:rPr>
              <a:t>	You can have an impact on the decisions affecting your life.  Register to vote now.</a:t>
            </a:r>
          </a:p>
          <a:p>
            <a:pPr lvl="1">
              <a:lnSpc>
                <a:spcPct val="90000"/>
              </a:lnSpc>
              <a:buFont typeface="Wingdings" pitchFamily="2" charset="2"/>
              <a:buNone/>
            </a:pPr>
            <a:r>
              <a:rPr lang="en-US" altLang="en-US" dirty="0">
                <a:latin typeface="Avenir Book" panose="02000503020000020003" pitchFamily="2" charset="0"/>
              </a:rPr>
              <a:t>	</a:t>
            </a:r>
            <a:br>
              <a:rPr lang="en-US" altLang="en-US" dirty="0">
                <a:latin typeface="Avenir Book" panose="02000503020000020003" pitchFamily="2" charset="0"/>
              </a:rPr>
            </a:br>
            <a:r>
              <a:rPr lang="en-US" altLang="en-US" dirty="0">
                <a:latin typeface="Avenir Book" panose="02000503020000020003" pitchFamily="2" charset="0"/>
              </a:rPr>
              <a:t>Let’s get out the pro-choice vote. Register here.</a:t>
            </a:r>
          </a:p>
        </p:txBody>
      </p:sp>
      <p:sp>
        <p:nvSpPr>
          <p:cNvPr id="75791" name="Rectangle 15">
            <a:extLst>
              <a:ext uri="{FF2B5EF4-FFF2-40B4-BE49-F238E27FC236}">
                <a16:creationId xmlns:a16="http://schemas.microsoft.com/office/drawing/2014/main" id="{A55E6114-145E-AB43-A0CC-155C2A8F3273}"/>
              </a:ext>
            </a:extLst>
          </p:cNvPr>
          <p:cNvSpPr>
            <a:spLocks noGrp="1" noChangeArrowheads="1"/>
          </p:cNvSpPr>
          <p:nvPr>
            <p:ph type="title"/>
          </p:nvPr>
        </p:nvSpPr>
        <p:spPr/>
        <p:txBody>
          <a:bodyPr/>
          <a:lstStyle/>
          <a:p>
            <a:r>
              <a:rPr lang="en-US" altLang="en-US" b="1" dirty="0">
                <a:latin typeface="Avenir Book" panose="02000503020000020003" pitchFamily="2" charset="0"/>
              </a:rPr>
              <a:t>Targeting Messages</a:t>
            </a:r>
          </a:p>
        </p:txBody>
      </p:sp>
      <p:sp>
        <p:nvSpPr>
          <p:cNvPr id="75795" name="Rectangle 19">
            <a:extLst>
              <a:ext uri="{FF2B5EF4-FFF2-40B4-BE49-F238E27FC236}">
                <a16:creationId xmlns:a16="http://schemas.microsoft.com/office/drawing/2014/main" id="{3579BE80-5D9B-854D-86D0-14733C88DAF3}"/>
              </a:ext>
            </a:extLst>
          </p:cNvPr>
          <p:cNvSpPr>
            <a:spLocks noChangeArrowheads="1"/>
          </p:cNvSpPr>
          <p:nvPr/>
        </p:nvSpPr>
        <p:spPr bwMode="auto">
          <a:xfrm>
            <a:off x="677334" y="3996268"/>
            <a:ext cx="457200" cy="431802"/>
          </a:xfrm>
          <a:prstGeom prst="rect">
            <a:avLst/>
          </a:prstGeom>
          <a:solidFill>
            <a:srgbClr val="FF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5796" name="Rectangle 20">
            <a:extLst>
              <a:ext uri="{FF2B5EF4-FFF2-40B4-BE49-F238E27FC236}">
                <a16:creationId xmlns:a16="http://schemas.microsoft.com/office/drawing/2014/main" id="{75101483-7518-6E40-B3BC-50A90531BDB2}"/>
              </a:ext>
            </a:extLst>
          </p:cNvPr>
          <p:cNvSpPr>
            <a:spLocks noChangeArrowheads="1"/>
          </p:cNvSpPr>
          <p:nvPr/>
        </p:nvSpPr>
        <p:spPr bwMode="auto">
          <a:xfrm>
            <a:off x="668867" y="3141134"/>
            <a:ext cx="457200" cy="431802"/>
          </a:xfrm>
          <a:prstGeom prst="rect">
            <a:avLst/>
          </a:prstGeom>
          <a:solidFill>
            <a:srgbClr val="00CC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5797" name="Rectangle 21">
            <a:extLst>
              <a:ext uri="{FF2B5EF4-FFF2-40B4-BE49-F238E27FC236}">
                <a16:creationId xmlns:a16="http://schemas.microsoft.com/office/drawing/2014/main" id="{1315A533-FCC8-464F-93D5-B8CBBDBFABC4}"/>
              </a:ext>
            </a:extLst>
          </p:cNvPr>
          <p:cNvSpPr>
            <a:spLocks noChangeArrowheads="1"/>
          </p:cNvSpPr>
          <p:nvPr/>
        </p:nvSpPr>
        <p:spPr bwMode="auto">
          <a:xfrm>
            <a:off x="668867" y="2523067"/>
            <a:ext cx="457200" cy="431802"/>
          </a:xfrm>
          <a:prstGeom prst="rect">
            <a:avLst/>
          </a:prstGeom>
          <a:solidFill>
            <a:srgbClr val="FF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Tree>
    <p:extLst>
      <p:ext uri="{BB962C8B-B14F-4D97-AF65-F5344CB8AC3E}">
        <p14:creationId xmlns:p14="http://schemas.microsoft.com/office/powerpoint/2010/main" val="32463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5790">
                                            <p:txEl>
                                              <p:pRg st="0" end="0"/>
                                            </p:txEl>
                                          </p:spTgt>
                                        </p:tgtEl>
                                        <p:attrNameLst>
                                          <p:attrName>style.visibility</p:attrName>
                                        </p:attrNameLst>
                                      </p:cBhvr>
                                      <p:to>
                                        <p:strVal val="visible"/>
                                      </p:to>
                                    </p:set>
                                    <p:animEffect transition="in" filter="dissolve">
                                      <p:cBhvr>
                                        <p:cTn id="7" dur="500"/>
                                        <p:tgtEl>
                                          <p:spTgt spid="757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790">
                                            <p:txEl>
                                              <p:pRg st="1" end="1"/>
                                            </p:txEl>
                                          </p:spTgt>
                                        </p:tgtEl>
                                        <p:attrNameLst>
                                          <p:attrName>style.visibility</p:attrName>
                                        </p:attrNameLst>
                                      </p:cBhvr>
                                      <p:to>
                                        <p:strVal val="visible"/>
                                      </p:to>
                                    </p:set>
                                    <p:animEffect transition="in" filter="dissolve">
                                      <p:cBhvr>
                                        <p:cTn id="12" dur="500"/>
                                        <p:tgtEl>
                                          <p:spTgt spid="757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5790">
                                            <p:txEl>
                                              <p:pRg st="3" end="3"/>
                                            </p:txEl>
                                          </p:spTgt>
                                        </p:tgtEl>
                                        <p:attrNameLst>
                                          <p:attrName>style.visibility</p:attrName>
                                        </p:attrNameLst>
                                      </p:cBhvr>
                                      <p:to>
                                        <p:strVal val="visible"/>
                                      </p:to>
                                    </p:set>
                                    <p:animEffect transition="in" filter="dissolve">
                                      <p:cBhvr>
                                        <p:cTn id="17" dur="500"/>
                                        <p:tgtEl>
                                          <p:spTgt spid="757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797"/>
                                        </p:tgtEl>
                                        <p:attrNameLst>
                                          <p:attrName>style.visibility</p:attrName>
                                        </p:attrNameLst>
                                      </p:cBhvr>
                                      <p:to>
                                        <p:strVal val="visible"/>
                                      </p:to>
                                    </p:set>
                                    <p:animEffect transition="in" filter="dissolve">
                                      <p:cBhvr>
                                        <p:cTn id="22" dur="500"/>
                                        <p:tgtEl>
                                          <p:spTgt spid="7579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5790">
                                            <p:txEl>
                                              <p:pRg st="4" end="4"/>
                                            </p:txEl>
                                          </p:spTgt>
                                        </p:tgtEl>
                                        <p:attrNameLst>
                                          <p:attrName>style.visibility</p:attrName>
                                        </p:attrNameLst>
                                      </p:cBhvr>
                                      <p:to>
                                        <p:strVal val="visible"/>
                                      </p:to>
                                    </p:set>
                                    <p:animEffect transition="in" filter="dissolve">
                                      <p:cBhvr>
                                        <p:cTn id="27" dur="500"/>
                                        <p:tgtEl>
                                          <p:spTgt spid="757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796"/>
                                        </p:tgtEl>
                                        <p:attrNameLst>
                                          <p:attrName>style.visibility</p:attrName>
                                        </p:attrNameLst>
                                      </p:cBhvr>
                                      <p:to>
                                        <p:strVal val="visible"/>
                                      </p:to>
                                    </p:set>
                                    <p:animEffect transition="in" filter="dissolve">
                                      <p:cBhvr>
                                        <p:cTn id="32" dur="500"/>
                                        <p:tgtEl>
                                          <p:spTgt spid="7579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5790">
                                            <p:txEl>
                                              <p:pRg st="5" end="5"/>
                                            </p:txEl>
                                          </p:spTgt>
                                        </p:tgtEl>
                                        <p:attrNameLst>
                                          <p:attrName>style.visibility</p:attrName>
                                        </p:attrNameLst>
                                      </p:cBhvr>
                                      <p:to>
                                        <p:strVal val="visible"/>
                                      </p:to>
                                    </p:set>
                                    <p:animEffect transition="in" filter="dissolve">
                                      <p:cBhvr>
                                        <p:cTn id="37" dur="500"/>
                                        <p:tgtEl>
                                          <p:spTgt spid="7579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5795"/>
                                        </p:tgtEl>
                                        <p:attrNameLst>
                                          <p:attrName>style.visibility</p:attrName>
                                        </p:attrNameLst>
                                      </p:cBhvr>
                                      <p:to>
                                        <p:strVal val="visible"/>
                                      </p:to>
                                    </p:set>
                                    <p:animEffect transition="in" filter="dissolve">
                                      <p:cBhvr>
                                        <p:cTn id="42" dur="500"/>
                                        <p:tgtEl>
                                          <p:spTgt spid="75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5" grpId="0" animBg="1"/>
      <p:bldP spid="75796" grpId="0" animBg="1"/>
      <p:bldP spid="757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1" name="Rectangle 11">
            <a:extLst>
              <a:ext uri="{FF2B5EF4-FFF2-40B4-BE49-F238E27FC236}">
                <a16:creationId xmlns:a16="http://schemas.microsoft.com/office/drawing/2014/main" id="{51D78114-9524-344C-A6A6-C68528FDE894}"/>
              </a:ext>
            </a:extLst>
          </p:cNvPr>
          <p:cNvSpPr>
            <a:spLocks noChangeArrowheads="1"/>
          </p:cNvSpPr>
          <p:nvPr/>
        </p:nvSpPr>
        <p:spPr bwMode="auto">
          <a:xfrm>
            <a:off x="1219200" y="35052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806" name="Group 6">
            <a:extLst>
              <a:ext uri="{FF2B5EF4-FFF2-40B4-BE49-F238E27FC236}">
                <a16:creationId xmlns:a16="http://schemas.microsoft.com/office/drawing/2014/main" id="{0208A167-CCCD-BA48-84F1-ECBBC2971417}"/>
              </a:ext>
            </a:extLst>
          </p:cNvPr>
          <p:cNvGrpSpPr>
            <a:grpSpLocks/>
          </p:cNvGrpSpPr>
          <p:nvPr/>
        </p:nvGrpSpPr>
        <p:grpSpPr bwMode="auto">
          <a:xfrm>
            <a:off x="2895600" y="228600"/>
            <a:ext cx="3733800" cy="6324600"/>
            <a:chOff x="1920" y="336"/>
            <a:chExt cx="1872" cy="3216"/>
          </a:xfrm>
        </p:grpSpPr>
        <p:pic>
          <p:nvPicPr>
            <p:cNvPr id="76807" name="Picture 7">
              <a:extLst>
                <a:ext uri="{FF2B5EF4-FFF2-40B4-BE49-F238E27FC236}">
                  <a16:creationId xmlns:a16="http://schemas.microsoft.com/office/drawing/2014/main" id="{E0D45C3D-B95B-6441-9ECC-02645DC8D75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20" y="336"/>
              <a:ext cx="1872" cy="25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8" name="Picture 8">
              <a:extLst>
                <a:ext uri="{FF2B5EF4-FFF2-40B4-BE49-F238E27FC236}">
                  <a16:creationId xmlns:a16="http://schemas.microsoft.com/office/drawing/2014/main" id="{6636D964-340F-1F4C-8F6C-FB2F7E75AF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0" y="2880"/>
              <a:ext cx="1872" cy="67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809" name="Rectangle 9">
            <a:extLst>
              <a:ext uri="{FF2B5EF4-FFF2-40B4-BE49-F238E27FC236}">
                <a16:creationId xmlns:a16="http://schemas.microsoft.com/office/drawing/2014/main" id="{4974A30E-C75A-9F4E-B330-907CE8BF4AC5}"/>
              </a:ext>
            </a:extLst>
          </p:cNvPr>
          <p:cNvSpPr>
            <a:spLocks noChangeArrowheads="1"/>
          </p:cNvSpPr>
          <p:nvPr/>
        </p:nvSpPr>
        <p:spPr bwMode="auto">
          <a:xfrm>
            <a:off x="1219200" y="27432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0" name="Rectangle 10">
            <a:extLst>
              <a:ext uri="{FF2B5EF4-FFF2-40B4-BE49-F238E27FC236}">
                <a16:creationId xmlns:a16="http://schemas.microsoft.com/office/drawing/2014/main" id="{E3943BEC-355D-8940-9E23-52FDEF8C8EB5}"/>
              </a:ext>
            </a:extLst>
          </p:cNvPr>
          <p:cNvSpPr>
            <a:spLocks noChangeArrowheads="1"/>
          </p:cNvSpPr>
          <p:nvPr/>
        </p:nvSpPr>
        <p:spPr bwMode="auto">
          <a:xfrm>
            <a:off x="1219200" y="19812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2" name="Rectangle 12">
            <a:extLst>
              <a:ext uri="{FF2B5EF4-FFF2-40B4-BE49-F238E27FC236}">
                <a16:creationId xmlns:a16="http://schemas.microsoft.com/office/drawing/2014/main" id="{F7636EF1-E93A-A441-84D7-7DE39B4F870B}"/>
              </a:ext>
            </a:extLst>
          </p:cNvPr>
          <p:cNvSpPr>
            <a:spLocks noChangeArrowheads="1"/>
          </p:cNvSpPr>
          <p:nvPr/>
        </p:nvSpPr>
        <p:spPr bwMode="auto">
          <a:xfrm>
            <a:off x="1219200" y="3505200"/>
            <a:ext cx="8382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8033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dissolve">
                                      <p:cBhvr>
                                        <p:cTn id="7"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64" name="Rectangle 40">
            <a:extLst>
              <a:ext uri="{FF2B5EF4-FFF2-40B4-BE49-F238E27FC236}">
                <a16:creationId xmlns:a16="http://schemas.microsoft.com/office/drawing/2014/main" id="{E5800600-669E-AA47-87C0-82C2156E3F5E}"/>
              </a:ext>
            </a:extLst>
          </p:cNvPr>
          <p:cNvSpPr>
            <a:spLocks noChangeArrowheads="1"/>
          </p:cNvSpPr>
          <p:nvPr/>
        </p:nvSpPr>
        <p:spPr bwMode="auto">
          <a:xfrm>
            <a:off x="2571750" y="5276851"/>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pic>
        <p:nvPicPr>
          <p:cNvPr id="77828" name="Picture 4" descr="SG00107_">
            <a:extLst>
              <a:ext uri="{FF2B5EF4-FFF2-40B4-BE49-F238E27FC236}">
                <a16:creationId xmlns:a16="http://schemas.microsoft.com/office/drawing/2014/main" id="{66F99B9E-55B6-F149-B0CE-4EDB19B4850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1754188"/>
            <a:ext cx="1676400" cy="1674812"/>
          </a:xfrm>
          <a:prstGeom prst="rect">
            <a:avLst/>
          </a:prstGeom>
          <a:noFill/>
          <a:extLst>
            <a:ext uri="{909E8E84-426E-40DD-AFC4-6F175D3DCCD1}">
              <a14:hiddenFill xmlns:a14="http://schemas.microsoft.com/office/drawing/2010/main">
                <a:solidFill>
                  <a:schemeClr val="tx1"/>
                </a:solidFill>
              </a14:hiddenFill>
            </a:ext>
          </a:extLst>
        </p:spPr>
      </p:pic>
      <p:sp>
        <p:nvSpPr>
          <p:cNvPr id="77854" name="Rectangle 30">
            <a:extLst>
              <a:ext uri="{FF2B5EF4-FFF2-40B4-BE49-F238E27FC236}">
                <a16:creationId xmlns:a16="http://schemas.microsoft.com/office/drawing/2014/main" id="{24F0803D-A55D-9A45-BC79-69C649513FCA}"/>
              </a:ext>
            </a:extLst>
          </p:cNvPr>
          <p:cNvSpPr>
            <a:spLocks noGrp="1" noChangeArrowheads="1"/>
          </p:cNvSpPr>
          <p:nvPr>
            <p:ph type="title"/>
          </p:nvPr>
        </p:nvSpPr>
        <p:spPr/>
        <p:txBody>
          <a:bodyPr/>
          <a:lstStyle/>
          <a:p>
            <a:r>
              <a:rPr lang="en-US" altLang="en-US" b="1" dirty="0">
                <a:latin typeface="Avenir Book" panose="02000503020000020003" pitchFamily="2" charset="0"/>
              </a:rPr>
              <a:t>Targeting Messages</a:t>
            </a:r>
          </a:p>
        </p:txBody>
      </p:sp>
      <p:sp>
        <p:nvSpPr>
          <p:cNvPr id="77855" name="Rectangle 31">
            <a:extLst>
              <a:ext uri="{FF2B5EF4-FFF2-40B4-BE49-F238E27FC236}">
                <a16:creationId xmlns:a16="http://schemas.microsoft.com/office/drawing/2014/main" id="{4285B190-29A0-5441-BAA2-DB2A9ED634C0}"/>
              </a:ext>
            </a:extLst>
          </p:cNvPr>
          <p:cNvSpPr>
            <a:spLocks noChangeArrowheads="1"/>
          </p:cNvSpPr>
          <p:nvPr/>
        </p:nvSpPr>
        <p:spPr bwMode="auto">
          <a:xfrm>
            <a:off x="381000" y="2819400"/>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56" name="Rectangle 32">
            <a:extLst>
              <a:ext uri="{FF2B5EF4-FFF2-40B4-BE49-F238E27FC236}">
                <a16:creationId xmlns:a16="http://schemas.microsoft.com/office/drawing/2014/main" id="{D7645C9D-BBB3-4E46-8890-65CC28D3A9A5}"/>
              </a:ext>
            </a:extLst>
          </p:cNvPr>
          <p:cNvSpPr>
            <a:spLocks noChangeArrowheads="1"/>
          </p:cNvSpPr>
          <p:nvPr/>
        </p:nvSpPr>
        <p:spPr bwMode="auto">
          <a:xfrm>
            <a:off x="381000" y="2362200"/>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57" name="Rectangle 33">
            <a:extLst>
              <a:ext uri="{FF2B5EF4-FFF2-40B4-BE49-F238E27FC236}">
                <a16:creationId xmlns:a16="http://schemas.microsoft.com/office/drawing/2014/main" id="{172ADDBA-F7A7-464F-BF8D-B5A5CEE6C024}"/>
              </a:ext>
            </a:extLst>
          </p:cNvPr>
          <p:cNvSpPr>
            <a:spLocks noChangeArrowheads="1"/>
          </p:cNvSpPr>
          <p:nvPr/>
        </p:nvSpPr>
        <p:spPr bwMode="auto">
          <a:xfrm>
            <a:off x="381000" y="1905000"/>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58" name="Rectangle 34">
            <a:extLst>
              <a:ext uri="{FF2B5EF4-FFF2-40B4-BE49-F238E27FC236}">
                <a16:creationId xmlns:a16="http://schemas.microsoft.com/office/drawing/2014/main" id="{1E12B858-1072-D84F-929C-23C0D1851698}"/>
              </a:ext>
            </a:extLst>
          </p:cNvPr>
          <p:cNvSpPr>
            <a:spLocks noChangeArrowheads="1"/>
          </p:cNvSpPr>
          <p:nvPr/>
        </p:nvSpPr>
        <p:spPr bwMode="auto">
          <a:xfrm>
            <a:off x="3657600" y="2895600"/>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59" name="Rectangle 35">
            <a:extLst>
              <a:ext uri="{FF2B5EF4-FFF2-40B4-BE49-F238E27FC236}">
                <a16:creationId xmlns:a16="http://schemas.microsoft.com/office/drawing/2014/main" id="{3E3C4C2E-C891-FF4C-A8A7-376A5D29689E}"/>
              </a:ext>
            </a:extLst>
          </p:cNvPr>
          <p:cNvSpPr>
            <a:spLocks noChangeArrowheads="1"/>
          </p:cNvSpPr>
          <p:nvPr/>
        </p:nvSpPr>
        <p:spPr bwMode="auto">
          <a:xfrm>
            <a:off x="3657600" y="2438400"/>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60" name="Rectangle 36">
            <a:extLst>
              <a:ext uri="{FF2B5EF4-FFF2-40B4-BE49-F238E27FC236}">
                <a16:creationId xmlns:a16="http://schemas.microsoft.com/office/drawing/2014/main" id="{14FFCFA3-08A9-D744-822D-21A13D0C0FFB}"/>
              </a:ext>
            </a:extLst>
          </p:cNvPr>
          <p:cNvSpPr>
            <a:spLocks noChangeArrowheads="1"/>
          </p:cNvSpPr>
          <p:nvPr/>
        </p:nvSpPr>
        <p:spPr bwMode="auto">
          <a:xfrm>
            <a:off x="3657600" y="1981200"/>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65" name="Rectangle 41">
            <a:extLst>
              <a:ext uri="{FF2B5EF4-FFF2-40B4-BE49-F238E27FC236}">
                <a16:creationId xmlns:a16="http://schemas.microsoft.com/office/drawing/2014/main" id="{56CD3471-4B29-C948-87CD-8DB45F7B13C9}"/>
              </a:ext>
            </a:extLst>
          </p:cNvPr>
          <p:cNvSpPr>
            <a:spLocks noChangeArrowheads="1"/>
          </p:cNvSpPr>
          <p:nvPr/>
        </p:nvSpPr>
        <p:spPr bwMode="auto">
          <a:xfrm>
            <a:off x="2571750" y="4819651"/>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66" name="Rectangle 42">
            <a:extLst>
              <a:ext uri="{FF2B5EF4-FFF2-40B4-BE49-F238E27FC236}">
                <a16:creationId xmlns:a16="http://schemas.microsoft.com/office/drawing/2014/main" id="{DA6F0028-A70B-9341-91BC-315E93FA3012}"/>
              </a:ext>
            </a:extLst>
          </p:cNvPr>
          <p:cNvSpPr>
            <a:spLocks noChangeArrowheads="1"/>
          </p:cNvSpPr>
          <p:nvPr/>
        </p:nvSpPr>
        <p:spPr bwMode="auto">
          <a:xfrm>
            <a:off x="2571750" y="4362451"/>
            <a:ext cx="457200" cy="4572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67" name="Rectangle 43">
            <a:extLst>
              <a:ext uri="{FF2B5EF4-FFF2-40B4-BE49-F238E27FC236}">
                <a16:creationId xmlns:a16="http://schemas.microsoft.com/office/drawing/2014/main" id="{61898CAB-1F48-A040-A14F-6F1DD490CEC4}"/>
              </a:ext>
            </a:extLst>
          </p:cNvPr>
          <p:cNvSpPr>
            <a:spLocks noChangeArrowheads="1"/>
          </p:cNvSpPr>
          <p:nvPr/>
        </p:nvSpPr>
        <p:spPr bwMode="auto">
          <a:xfrm>
            <a:off x="381000" y="1905000"/>
            <a:ext cx="457200" cy="457200"/>
          </a:xfrm>
          <a:prstGeom prst="rect">
            <a:avLst/>
          </a:prstGeom>
          <a:solidFill>
            <a:srgbClr val="FF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68" name="Rectangle 44">
            <a:extLst>
              <a:ext uri="{FF2B5EF4-FFF2-40B4-BE49-F238E27FC236}">
                <a16:creationId xmlns:a16="http://schemas.microsoft.com/office/drawing/2014/main" id="{C5DE8A93-3611-0643-ADF9-FB30C756AB63}"/>
              </a:ext>
            </a:extLst>
          </p:cNvPr>
          <p:cNvSpPr>
            <a:spLocks noChangeArrowheads="1"/>
          </p:cNvSpPr>
          <p:nvPr/>
        </p:nvSpPr>
        <p:spPr bwMode="auto">
          <a:xfrm>
            <a:off x="3657600" y="2438400"/>
            <a:ext cx="457200" cy="457200"/>
          </a:xfrm>
          <a:prstGeom prst="rect">
            <a:avLst/>
          </a:prstGeom>
          <a:solidFill>
            <a:srgbClr val="FFFF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sp>
        <p:nvSpPr>
          <p:cNvPr id="77870" name="Rectangle 46">
            <a:extLst>
              <a:ext uri="{FF2B5EF4-FFF2-40B4-BE49-F238E27FC236}">
                <a16:creationId xmlns:a16="http://schemas.microsoft.com/office/drawing/2014/main" id="{C0F299A2-6A62-064C-B610-7985F70F4FBE}"/>
              </a:ext>
            </a:extLst>
          </p:cNvPr>
          <p:cNvSpPr>
            <a:spLocks noChangeArrowheads="1"/>
          </p:cNvSpPr>
          <p:nvPr/>
        </p:nvSpPr>
        <p:spPr bwMode="auto">
          <a:xfrm>
            <a:off x="2571750" y="5276851"/>
            <a:ext cx="457200" cy="457200"/>
          </a:xfrm>
          <a:prstGeom prst="rect">
            <a:avLst/>
          </a:prstGeom>
          <a:solidFill>
            <a:srgbClr val="00CC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venir Book" panose="02000503020000020003" pitchFamily="2" charset="0"/>
            </a:endParaRPr>
          </a:p>
        </p:txBody>
      </p:sp>
      <p:pic>
        <p:nvPicPr>
          <p:cNvPr id="2" name="Picture 1">
            <a:extLst>
              <a:ext uri="{FF2B5EF4-FFF2-40B4-BE49-F238E27FC236}">
                <a16:creationId xmlns:a16="http://schemas.microsoft.com/office/drawing/2014/main" id="{42D1187D-284B-5B4B-B02C-C2F72C800105}"/>
              </a:ext>
            </a:extLst>
          </p:cNvPr>
          <p:cNvPicPr>
            <a:picLocks noChangeAspect="1"/>
          </p:cNvPicPr>
          <p:nvPr/>
        </p:nvPicPr>
        <p:blipFill>
          <a:blip r:embed="rId3"/>
          <a:stretch>
            <a:fillRect/>
          </a:stretch>
        </p:blipFill>
        <p:spPr>
          <a:xfrm>
            <a:off x="3240617" y="3981451"/>
            <a:ext cx="3543300" cy="2660793"/>
          </a:xfrm>
          <a:prstGeom prst="rect">
            <a:avLst/>
          </a:prstGeom>
        </p:spPr>
      </p:pic>
      <p:pic>
        <p:nvPicPr>
          <p:cNvPr id="7" name="Picture 6" descr="A close up of a sign&#10;&#10;Description automatically generated">
            <a:extLst>
              <a:ext uri="{FF2B5EF4-FFF2-40B4-BE49-F238E27FC236}">
                <a16:creationId xmlns:a16="http://schemas.microsoft.com/office/drawing/2014/main" id="{CB48C3B1-FE18-9249-977B-21460D98A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812012"/>
            <a:ext cx="4527550" cy="1709976"/>
          </a:xfrm>
          <a:prstGeom prst="rect">
            <a:avLst/>
          </a:prstGeom>
        </p:spPr>
      </p:pic>
    </p:spTree>
    <p:extLst>
      <p:ext uri="{BB962C8B-B14F-4D97-AF65-F5344CB8AC3E}">
        <p14:creationId xmlns:p14="http://schemas.microsoft.com/office/powerpoint/2010/main" val="239133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67"/>
                                        </p:tgtEl>
                                        <p:attrNameLst>
                                          <p:attrName>style.visibility</p:attrName>
                                        </p:attrNameLst>
                                      </p:cBhvr>
                                      <p:to>
                                        <p:strVal val="visible"/>
                                      </p:to>
                                    </p:set>
                                    <p:animEffect transition="in" filter="dissolve">
                                      <p:cBhvr>
                                        <p:cTn id="7" dur="500"/>
                                        <p:tgtEl>
                                          <p:spTgt spid="77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7868"/>
                                        </p:tgtEl>
                                        <p:attrNameLst>
                                          <p:attrName>style.visibility</p:attrName>
                                        </p:attrNameLst>
                                      </p:cBhvr>
                                      <p:to>
                                        <p:strVal val="visible"/>
                                      </p:to>
                                    </p:set>
                                    <p:animEffect transition="in" filter="dissolve">
                                      <p:cBhvr>
                                        <p:cTn id="12" dur="500"/>
                                        <p:tgtEl>
                                          <p:spTgt spid="77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7870"/>
                                        </p:tgtEl>
                                        <p:attrNameLst>
                                          <p:attrName>style.visibility</p:attrName>
                                        </p:attrNameLst>
                                      </p:cBhvr>
                                      <p:to>
                                        <p:strVal val="visible"/>
                                      </p:to>
                                    </p:set>
                                    <p:animEffect transition="in" filter="dissolve">
                                      <p:cBhvr>
                                        <p:cTn id="17" dur="500"/>
                                        <p:tgtEl>
                                          <p:spTgt spid="77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72" name="Picture 24" descr="noon36">
            <a:extLst>
              <a:ext uri="{FF2B5EF4-FFF2-40B4-BE49-F238E27FC236}">
                <a16:creationId xmlns:a16="http://schemas.microsoft.com/office/drawing/2014/main" id="{4745F2C5-ED58-B34E-B614-A0F7FE10914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6600" y="1752600"/>
            <a:ext cx="3375025" cy="4876800"/>
          </a:xfrm>
          <a:prstGeom prst="rect">
            <a:avLst/>
          </a:prstGeom>
          <a:noFill/>
          <a:extLst>
            <a:ext uri="{909E8E84-426E-40DD-AFC4-6F175D3DCCD1}">
              <a14:hiddenFill xmlns:a14="http://schemas.microsoft.com/office/drawing/2010/main">
                <a:solidFill>
                  <a:srgbClr val="FFFFFF"/>
                </a:solidFill>
              </a14:hiddenFill>
            </a:ext>
          </a:extLst>
        </p:spPr>
      </p:pic>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Targeting Messages</a:t>
            </a:r>
          </a:p>
        </p:txBody>
      </p:sp>
      <p:sp>
        <p:nvSpPr>
          <p:cNvPr id="78868" name="Rectangle 20">
            <a:extLst>
              <a:ext uri="{FF2B5EF4-FFF2-40B4-BE49-F238E27FC236}">
                <a16:creationId xmlns:a16="http://schemas.microsoft.com/office/drawing/2014/main" id="{9D6CA1A5-6F2F-7B49-BDC6-D289A0134A5D}"/>
              </a:ext>
            </a:extLst>
          </p:cNvPr>
          <p:cNvSpPr>
            <a:spLocks noChangeArrowheads="1"/>
          </p:cNvSpPr>
          <p:nvPr/>
        </p:nvSpPr>
        <p:spPr bwMode="auto">
          <a:xfrm>
            <a:off x="685800" y="41148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0" name="Rectangle 22">
            <a:extLst>
              <a:ext uri="{FF2B5EF4-FFF2-40B4-BE49-F238E27FC236}">
                <a16:creationId xmlns:a16="http://schemas.microsoft.com/office/drawing/2014/main" id="{DF4B2725-921F-B54F-88FB-A662DF9F7CD1}"/>
              </a:ext>
            </a:extLst>
          </p:cNvPr>
          <p:cNvSpPr>
            <a:spLocks noChangeArrowheads="1"/>
          </p:cNvSpPr>
          <p:nvPr/>
        </p:nvSpPr>
        <p:spPr bwMode="auto">
          <a:xfrm>
            <a:off x="685800" y="33528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Rectangle 23">
            <a:extLst>
              <a:ext uri="{FF2B5EF4-FFF2-40B4-BE49-F238E27FC236}">
                <a16:creationId xmlns:a16="http://schemas.microsoft.com/office/drawing/2014/main" id="{15EDF85A-2EB4-004E-91CE-EB72D3857953}"/>
              </a:ext>
            </a:extLst>
          </p:cNvPr>
          <p:cNvSpPr>
            <a:spLocks noChangeArrowheads="1"/>
          </p:cNvSpPr>
          <p:nvPr/>
        </p:nvSpPr>
        <p:spPr bwMode="auto">
          <a:xfrm>
            <a:off x="685800" y="25908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3" name="AutoShape 25">
            <a:extLst>
              <a:ext uri="{FF2B5EF4-FFF2-40B4-BE49-F238E27FC236}">
                <a16:creationId xmlns:a16="http://schemas.microsoft.com/office/drawing/2014/main" id="{D618F742-0DB7-6944-8411-CD3AB29C74F7}"/>
              </a:ext>
            </a:extLst>
          </p:cNvPr>
          <p:cNvSpPr>
            <a:spLocks noChangeArrowheads="1"/>
          </p:cNvSpPr>
          <p:nvPr/>
        </p:nvSpPr>
        <p:spPr bwMode="auto">
          <a:xfrm rot="-637494">
            <a:off x="4572000" y="4495800"/>
            <a:ext cx="2362200" cy="2133600"/>
          </a:xfrm>
          <a:prstGeom prst="foldedCorner">
            <a:avLst>
              <a:gd name="adj" fmla="val 125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dirty="0">
                <a:latin typeface="Avenir Book" panose="02000503020000020003" pitchFamily="2" charset="0"/>
              </a:rPr>
              <a:t>Special </a:t>
            </a:r>
          </a:p>
          <a:p>
            <a:pPr algn="ctr"/>
            <a:r>
              <a:rPr lang="en-US" altLang="en-US" sz="4000" b="1" dirty="0">
                <a:latin typeface="Avenir Book" panose="02000503020000020003" pitchFamily="2" charset="0"/>
              </a:rPr>
              <a:t>rule:</a:t>
            </a:r>
          </a:p>
          <a:p>
            <a:pPr algn="ctr"/>
            <a:r>
              <a:rPr lang="en-US" altLang="en-US" sz="4000" b="1" dirty="0">
                <a:latin typeface="Avenir Book" panose="02000503020000020003" pitchFamily="2" charset="0"/>
              </a:rPr>
              <a:t>lobbying</a:t>
            </a:r>
          </a:p>
        </p:txBody>
      </p:sp>
      <p:sp>
        <p:nvSpPr>
          <p:cNvPr id="78874" name="Rectangle 26">
            <a:extLst>
              <a:ext uri="{FF2B5EF4-FFF2-40B4-BE49-F238E27FC236}">
                <a16:creationId xmlns:a16="http://schemas.microsoft.com/office/drawing/2014/main" id="{3538C6B3-3B2C-6046-82E3-310D78DF9DE0}"/>
              </a:ext>
            </a:extLst>
          </p:cNvPr>
          <p:cNvSpPr>
            <a:spLocks noChangeArrowheads="1"/>
          </p:cNvSpPr>
          <p:nvPr/>
        </p:nvSpPr>
        <p:spPr bwMode="auto">
          <a:xfrm>
            <a:off x="685800" y="4114800"/>
            <a:ext cx="8382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510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873"/>
                                        </p:tgtEl>
                                        <p:attrNameLst>
                                          <p:attrName>style.visibility</p:attrName>
                                        </p:attrNameLst>
                                      </p:cBhvr>
                                      <p:to>
                                        <p:strVal val="visible"/>
                                      </p:to>
                                    </p:set>
                                    <p:animEffect transition="in" filter="wipe(up)">
                                      <p:cBhvr>
                                        <p:cTn id="7" dur="500"/>
                                        <p:tgtEl>
                                          <p:spTgt spid="78873"/>
                                        </p:tgtEl>
                                      </p:cBhvr>
                                    </p:animEffect>
                                  </p:childTnLst>
                                </p:cTn>
                              </p:par>
                              <p:par>
                                <p:cTn id="8" presetID="9" presetClass="entr" presetSubtype="0" fill="hold" nodeType="withEffect">
                                  <p:stCondLst>
                                    <p:cond delay="0"/>
                                  </p:stCondLst>
                                  <p:childTnLst>
                                    <p:set>
                                      <p:cBhvr>
                                        <p:cTn id="9" dur="1" fill="hold">
                                          <p:stCondLst>
                                            <p:cond delay="0"/>
                                          </p:stCondLst>
                                        </p:cTn>
                                        <p:tgtEl>
                                          <p:spTgt spid="78874"/>
                                        </p:tgtEl>
                                        <p:attrNameLst>
                                          <p:attrName>style.visibility</p:attrName>
                                        </p:attrNameLst>
                                      </p:cBhvr>
                                      <p:to>
                                        <p:strVal val="visible"/>
                                      </p:to>
                                    </p:set>
                                    <p:animEffect transition="in" filter="dissolve">
                                      <p:cBhvr>
                                        <p:cTn id="10" dur="500"/>
                                        <p:tgtEl>
                                          <p:spTgt spid="78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8" name="Rectangle 20">
            <a:extLst>
              <a:ext uri="{FF2B5EF4-FFF2-40B4-BE49-F238E27FC236}">
                <a16:creationId xmlns:a16="http://schemas.microsoft.com/office/drawing/2014/main" id="{9D6CA1A5-6F2F-7B49-BDC6-D289A0134A5D}"/>
              </a:ext>
            </a:extLst>
          </p:cNvPr>
          <p:cNvSpPr>
            <a:spLocks noChangeArrowheads="1"/>
          </p:cNvSpPr>
          <p:nvPr/>
        </p:nvSpPr>
        <p:spPr bwMode="auto">
          <a:xfrm>
            <a:off x="685800" y="41148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0" name="Rectangle 22">
            <a:extLst>
              <a:ext uri="{FF2B5EF4-FFF2-40B4-BE49-F238E27FC236}">
                <a16:creationId xmlns:a16="http://schemas.microsoft.com/office/drawing/2014/main" id="{DF4B2725-921F-B54F-88FB-A662DF9F7CD1}"/>
              </a:ext>
            </a:extLst>
          </p:cNvPr>
          <p:cNvSpPr>
            <a:spLocks noChangeArrowheads="1"/>
          </p:cNvSpPr>
          <p:nvPr/>
        </p:nvSpPr>
        <p:spPr bwMode="auto">
          <a:xfrm>
            <a:off x="685800" y="33528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Rectangle 23">
            <a:extLst>
              <a:ext uri="{FF2B5EF4-FFF2-40B4-BE49-F238E27FC236}">
                <a16:creationId xmlns:a16="http://schemas.microsoft.com/office/drawing/2014/main" id="{15EDF85A-2EB4-004E-91CE-EB72D3857953}"/>
              </a:ext>
            </a:extLst>
          </p:cNvPr>
          <p:cNvSpPr>
            <a:spLocks noChangeArrowheads="1"/>
          </p:cNvSpPr>
          <p:nvPr/>
        </p:nvSpPr>
        <p:spPr bwMode="auto">
          <a:xfrm>
            <a:off x="685800" y="2590800"/>
            <a:ext cx="838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4" name="Rectangle 26">
            <a:extLst>
              <a:ext uri="{FF2B5EF4-FFF2-40B4-BE49-F238E27FC236}">
                <a16:creationId xmlns:a16="http://schemas.microsoft.com/office/drawing/2014/main" id="{3538C6B3-3B2C-6046-82E3-310D78DF9DE0}"/>
              </a:ext>
            </a:extLst>
          </p:cNvPr>
          <p:cNvSpPr>
            <a:spLocks noChangeArrowheads="1"/>
          </p:cNvSpPr>
          <p:nvPr/>
        </p:nvSpPr>
        <p:spPr bwMode="auto">
          <a:xfrm>
            <a:off x="685800" y="4114800"/>
            <a:ext cx="8382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298D6B2A-20EA-FE41-8244-67C389984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57200"/>
            <a:ext cx="7284911" cy="5562600"/>
          </a:xfrm>
          <a:prstGeom prst="rect">
            <a:avLst/>
          </a:prstGeom>
        </p:spPr>
      </p:pic>
      <p:sp>
        <p:nvSpPr>
          <p:cNvPr id="13" name="Rectangle 16">
            <a:extLst>
              <a:ext uri="{FF2B5EF4-FFF2-40B4-BE49-F238E27FC236}">
                <a16:creationId xmlns:a16="http://schemas.microsoft.com/office/drawing/2014/main" id="{0A2E84B0-633B-7B41-93BD-A10F308C0A70}"/>
              </a:ext>
            </a:extLst>
          </p:cNvPr>
          <p:cNvSpPr>
            <a:spLocks noGrp="1" noChangeArrowheads="1"/>
          </p:cNvSpPr>
          <p:nvPr>
            <p:ph type="title"/>
          </p:nvPr>
        </p:nvSpPr>
        <p:spPr>
          <a:xfrm>
            <a:off x="698500" y="5867400"/>
            <a:ext cx="8229600" cy="990600"/>
          </a:xfrm>
        </p:spPr>
        <p:txBody>
          <a:bodyPr>
            <a:normAutofit fontScale="90000"/>
          </a:bodyPr>
          <a:lstStyle/>
          <a:p>
            <a:r>
              <a:rPr lang="en-US" altLang="en-US" u="sng" dirty="0">
                <a:latin typeface="Avenir Book" panose="02000503020000020003" pitchFamily="2" charset="0"/>
              </a:rPr>
              <a:t>not</a:t>
            </a:r>
            <a:r>
              <a:rPr lang="en-US" altLang="en-US" dirty="0">
                <a:latin typeface="Avenir Book" panose="02000503020000020003" pitchFamily="2" charset="0"/>
              </a:rPr>
              <a:t> linked to GOTV, voter reg or election</a:t>
            </a:r>
          </a:p>
        </p:txBody>
      </p:sp>
    </p:spTree>
    <p:extLst>
      <p:ext uri="{BB962C8B-B14F-4D97-AF65-F5344CB8AC3E}">
        <p14:creationId xmlns:p14="http://schemas.microsoft.com/office/powerpoint/2010/main" val="393534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74"/>
                                        </p:tgtEl>
                                        <p:attrNameLst>
                                          <p:attrName>style.visibility</p:attrName>
                                        </p:attrNameLst>
                                      </p:cBhvr>
                                      <p:to>
                                        <p:strVal val="visible"/>
                                      </p:to>
                                    </p:set>
                                    <p:animEffect transition="in" filter="dissolve">
                                      <p:cBhvr>
                                        <p:cTn id="7" dur="500"/>
                                        <p:tgtEl>
                                          <p:spTgt spid="788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DA1FB0D-5A02-A344-8754-E4A54869137C}"/>
              </a:ext>
            </a:extLst>
          </p:cNvPr>
          <p:cNvSpPr>
            <a:spLocks noGrp="1" noChangeArrowheads="1"/>
          </p:cNvSpPr>
          <p:nvPr>
            <p:ph type="title"/>
          </p:nvPr>
        </p:nvSpPr>
        <p:spPr/>
        <p:txBody>
          <a:bodyPr/>
          <a:lstStyle/>
          <a:p>
            <a:r>
              <a:rPr lang="en-US" altLang="en-US" sz="3400" b="1" dirty="0">
                <a:latin typeface="Avenir Book" panose="02000503020000020003" pitchFamily="2" charset="0"/>
                <a:cs typeface="Times New Roman" panose="02020603050405020304" pitchFamily="18" charset="0"/>
              </a:rPr>
              <a:t>501(c)(3) Election-Related Activity</a:t>
            </a:r>
            <a:endParaRPr lang="en-US" altLang="en-US" sz="2100" b="1" dirty="0">
              <a:latin typeface="Avenir Book" panose="02000503020000020003" pitchFamily="2" charset="0"/>
              <a:cs typeface="Times New Roman" panose="02020603050405020304" pitchFamily="18" charset="0"/>
            </a:endParaRPr>
          </a:p>
        </p:txBody>
      </p:sp>
      <p:sp>
        <p:nvSpPr>
          <p:cNvPr id="95235" name="Rectangle 3">
            <a:extLst>
              <a:ext uri="{FF2B5EF4-FFF2-40B4-BE49-F238E27FC236}">
                <a16:creationId xmlns:a16="http://schemas.microsoft.com/office/drawing/2014/main" id="{9A32248F-7BF7-9145-92C4-8211A637D675}"/>
              </a:ext>
            </a:extLst>
          </p:cNvPr>
          <p:cNvSpPr>
            <a:spLocks noGrp="1" noChangeArrowheads="1"/>
          </p:cNvSpPr>
          <p:nvPr>
            <p:ph type="body" idx="1"/>
          </p:nvPr>
        </p:nvSpPr>
        <p:spPr>
          <a:xfrm>
            <a:off x="566738" y="1981200"/>
            <a:ext cx="8001000" cy="4572000"/>
          </a:xfrm>
        </p:spPr>
        <p:txBody>
          <a:bodyPr/>
          <a:lstStyle/>
          <a:p>
            <a:r>
              <a:rPr lang="en-US" altLang="en-US" dirty="0">
                <a:latin typeface="Avenir Book" panose="02000503020000020003" pitchFamily="2" charset="0"/>
                <a:cs typeface="Arial" panose="020B0604020202020204" pitchFamily="34" charset="0"/>
              </a:rPr>
              <a:t>Voter registration and get-out-the-vote (GOTV)</a:t>
            </a:r>
          </a:p>
          <a:p>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Arial" panose="020B0604020202020204" pitchFamily="34" charset="0"/>
              </a:rPr>
              <a:t>Voter protection</a:t>
            </a:r>
            <a:br>
              <a:rPr lang="en-US" altLang="en-US" dirty="0">
                <a:latin typeface="Avenir Book" panose="02000503020000020003" pitchFamily="2" charset="0"/>
                <a:cs typeface="Arial" panose="020B0604020202020204" pitchFamily="34" charset="0"/>
              </a:rPr>
            </a:br>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Arial" panose="020B0604020202020204" pitchFamily="34" charset="0"/>
              </a:rPr>
              <a:t>Issue advocacy </a:t>
            </a:r>
            <a:br>
              <a:rPr lang="en-US" altLang="en-US" dirty="0">
                <a:latin typeface="Avenir Book" panose="02000503020000020003" pitchFamily="2" charset="0"/>
                <a:cs typeface="Arial" panose="020B0604020202020204" pitchFamily="34" charset="0"/>
              </a:rPr>
            </a:br>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Times New Roman" panose="02020603050405020304" pitchFamily="18" charset="0"/>
              </a:rPr>
              <a:t>Voter education</a:t>
            </a:r>
          </a:p>
          <a:p>
            <a:endParaRPr lang="en-US" altLang="en-US" dirty="0">
              <a:latin typeface="Avenir Book" panose="02000503020000020003" pitchFamily="2" charset="0"/>
              <a:cs typeface="Times New Roman" panose="02020603050405020304" pitchFamily="18" charset="0"/>
            </a:endParaRPr>
          </a:p>
          <a:p>
            <a:r>
              <a:rPr lang="en-US" altLang="en-US" dirty="0">
                <a:latin typeface="Avenir Book" panose="02000503020000020003" pitchFamily="2" charset="0"/>
                <a:cs typeface="Times New Roman" panose="02020603050405020304" pitchFamily="18" charset="0"/>
              </a:rPr>
              <a:t>Candidate education</a:t>
            </a:r>
          </a:p>
          <a:p>
            <a:endParaRPr lang="en-US" altLang="en-US" dirty="0">
              <a:latin typeface="Avenir Book" panose="02000503020000020003" pitchFamily="2" charset="0"/>
              <a:cs typeface="Times New Roman" panose="02020603050405020304" pitchFamily="18" charset="0"/>
            </a:endParaRPr>
          </a:p>
        </p:txBody>
      </p:sp>
    </p:spTree>
    <p:extLst>
      <p:ext uri="{BB962C8B-B14F-4D97-AF65-F5344CB8AC3E}">
        <p14:creationId xmlns:p14="http://schemas.microsoft.com/office/powerpoint/2010/main" val="39393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523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Voter Protection</a:t>
            </a:r>
          </a:p>
        </p:txBody>
      </p:sp>
      <p:sp>
        <p:nvSpPr>
          <p:cNvPr id="9" name="Rectangle 3">
            <a:extLst>
              <a:ext uri="{FF2B5EF4-FFF2-40B4-BE49-F238E27FC236}">
                <a16:creationId xmlns:a16="http://schemas.microsoft.com/office/drawing/2014/main" id="{06466996-8489-634C-9334-48FBE2561FBC}"/>
              </a:ext>
            </a:extLst>
          </p:cNvPr>
          <p:cNvSpPr txBox="1">
            <a:spLocks noChangeArrowheads="1"/>
          </p:cNvSpPr>
          <p:nvPr/>
        </p:nvSpPr>
        <p:spPr>
          <a:xfrm>
            <a:off x="38100" y="1371600"/>
            <a:ext cx="4212431" cy="51816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latin typeface="Avenir Book" panose="02000503020000020003" pitchFamily="2" charset="0"/>
              </a:rPr>
              <a:t>Ensuring that all voters have an equal opportunity to vote and have that vote count</a:t>
            </a:r>
            <a:endParaRPr lang="en-US" altLang="en-US" dirty="0">
              <a:latin typeface="Avenir Book" panose="02000503020000020003" pitchFamily="2" charset="0"/>
              <a:cs typeface="Arial" panose="020B0604020202020204" pitchFamily="34" charset="0"/>
            </a:endParaRPr>
          </a:p>
          <a:p>
            <a:r>
              <a:rPr lang="en-US" altLang="en-US" dirty="0">
                <a:latin typeface="Avenir Book" panose="02000503020000020003" pitchFamily="2" charset="0"/>
                <a:cs typeface="Arial" panose="020B0604020202020204" pitchFamily="34" charset="0"/>
              </a:rPr>
              <a:t>This can be done in a partisan and a nonpartisan way, so it’s important to make sure you’re involved in nonpartisan Voter Pro coalitions as a 501(c)(3)</a:t>
            </a:r>
          </a:p>
          <a:p>
            <a:r>
              <a:rPr lang="en-US" altLang="en-US" dirty="0">
                <a:latin typeface="Avenir Book" panose="02000503020000020003" pitchFamily="2" charset="0"/>
                <a:cs typeface="Times New Roman" panose="02020603050405020304" pitchFamily="18" charset="0"/>
              </a:rPr>
              <a:t>There is a robust infrastructure for nonpartisan Voter Pro</a:t>
            </a:r>
          </a:p>
        </p:txBody>
      </p:sp>
      <p:pic>
        <p:nvPicPr>
          <p:cNvPr id="3" name="Picture 2" descr="A picture containing man&#10;&#10;Description automatically generated">
            <a:extLst>
              <a:ext uri="{FF2B5EF4-FFF2-40B4-BE49-F238E27FC236}">
                <a16:creationId xmlns:a16="http://schemas.microsoft.com/office/drawing/2014/main" id="{EBF1B2AC-E96A-3642-A5C1-ECF2CF763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31" y="1816298"/>
            <a:ext cx="4893469" cy="3670102"/>
          </a:xfrm>
          <a:prstGeom prst="rect">
            <a:avLst/>
          </a:prstGeom>
        </p:spPr>
      </p:pic>
    </p:spTree>
    <p:extLst>
      <p:ext uri="{BB962C8B-B14F-4D97-AF65-F5344CB8AC3E}">
        <p14:creationId xmlns:p14="http://schemas.microsoft.com/office/powerpoint/2010/main" val="352813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a:extLst>
              <a:ext uri="{FF2B5EF4-FFF2-40B4-BE49-F238E27FC236}">
                <a16:creationId xmlns:a16="http://schemas.microsoft.com/office/drawing/2014/main" id="{C6E14162-2CB8-E24E-88C6-43D288416A1F}"/>
              </a:ext>
            </a:extLst>
          </p:cNvPr>
          <p:cNvSpPr>
            <a:spLocks noGrp="1" noChangeArrowheads="1"/>
          </p:cNvSpPr>
          <p:nvPr>
            <p:ph type="title"/>
          </p:nvPr>
        </p:nvSpPr>
        <p:spPr/>
        <p:txBody>
          <a:bodyPr/>
          <a:lstStyle/>
          <a:p>
            <a:r>
              <a:rPr lang="en-US" altLang="en-US" b="1" dirty="0">
                <a:latin typeface="Avenir Book" panose="02000503020000020003" pitchFamily="2" charset="0"/>
              </a:rPr>
              <a:t>Voter Protection</a:t>
            </a:r>
          </a:p>
        </p:txBody>
      </p:sp>
      <p:sp>
        <p:nvSpPr>
          <p:cNvPr id="9" name="Rectangle 3">
            <a:extLst>
              <a:ext uri="{FF2B5EF4-FFF2-40B4-BE49-F238E27FC236}">
                <a16:creationId xmlns:a16="http://schemas.microsoft.com/office/drawing/2014/main" id="{06466996-8489-634C-9334-48FBE2561FBC}"/>
              </a:ext>
            </a:extLst>
          </p:cNvPr>
          <p:cNvSpPr txBox="1">
            <a:spLocks noChangeArrowheads="1"/>
          </p:cNvSpPr>
          <p:nvPr/>
        </p:nvSpPr>
        <p:spPr>
          <a:xfrm>
            <a:off x="38100" y="1371600"/>
            <a:ext cx="4212431" cy="51816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en-US" dirty="0">
                <a:latin typeface="Avenir Book" panose="02000503020000020003" pitchFamily="2" charset="0"/>
                <a:cs typeface="Times New Roman" panose="02020603050405020304" pitchFamily="18" charset="0"/>
              </a:rPr>
              <a:t>866ourvote.org</a:t>
            </a:r>
          </a:p>
          <a:p>
            <a:r>
              <a:rPr lang="en-US" altLang="en-US" dirty="0">
                <a:latin typeface="Avenir Book" panose="02000503020000020003" pitchFamily="2" charset="0"/>
                <a:cs typeface="Times New Roman" panose="02020603050405020304" pitchFamily="18" charset="0"/>
              </a:rPr>
              <a:t>State &amp; local partners</a:t>
            </a:r>
          </a:p>
        </p:txBody>
      </p:sp>
      <p:pic>
        <p:nvPicPr>
          <p:cNvPr id="4" name="Picture 3" descr="A screenshot of a cell phone&#10;&#10;Description automatically generated">
            <a:extLst>
              <a:ext uri="{FF2B5EF4-FFF2-40B4-BE49-F238E27FC236}">
                <a16:creationId xmlns:a16="http://schemas.microsoft.com/office/drawing/2014/main" id="{A8B9710E-A29B-2649-8CC2-B0F1EA99D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09800"/>
            <a:ext cx="7848600" cy="4521631"/>
          </a:xfrm>
          <a:prstGeom prst="rect">
            <a:avLst/>
          </a:prstGeom>
        </p:spPr>
      </p:pic>
      <p:pic>
        <p:nvPicPr>
          <p:cNvPr id="7" name="Picture 6" descr="A picture containing man&#10;&#10;Description automatically generated">
            <a:extLst>
              <a:ext uri="{FF2B5EF4-FFF2-40B4-BE49-F238E27FC236}">
                <a16:creationId xmlns:a16="http://schemas.microsoft.com/office/drawing/2014/main" id="{65FFA501-84D8-B646-A5F5-EDB9152DF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571500"/>
            <a:ext cx="3073400" cy="2305050"/>
          </a:xfrm>
          <a:prstGeom prst="rect">
            <a:avLst/>
          </a:prstGeom>
        </p:spPr>
      </p:pic>
    </p:spTree>
    <p:extLst>
      <p:ext uri="{BB962C8B-B14F-4D97-AF65-F5344CB8AC3E}">
        <p14:creationId xmlns:p14="http://schemas.microsoft.com/office/powerpoint/2010/main" val="6951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1784003" y="1182657"/>
            <a:ext cx="5852218" cy="3728450"/>
            <a:chOff x="685800" y="6628942"/>
            <a:chExt cx="9171030" cy="5459200"/>
          </a:xfrm>
          <a:solidFill>
            <a:schemeClr val="tx1">
              <a:lumMod val="75000"/>
              <a:lumOff val="25000"/>
            </a:schemeClr>
          </a:solidFill>
          <a:effectLst/>
        </p:grpSpPr>
        <p:sp>
          <p:nvSpPr>
            <p:cNvPr id="12" name="Freeform 63"/>
            <p:cNvSpPr>
              <a:spLocks/>
            </p:cNvSpPr>
            <p:nvPr/>
          </p:nvSpPr>
          <p:spPr bwMode="auto">
            <a:xfrm>
              <a:off x="1129871" y="6628942"/>
              <a:ext cx="1177753" cy="820789"/>
            </a:xfrm>
            <a:custGeom>
              <a:avLst/>
              <a:gdLst>
                <a:gd name="T0" fmla="*/ 2 w 61"/>
                <a:gd name="T1" fmla="*/ 10 h 43"/>
                <a:gd name="T2" fmla="*/ 1 w 61"/>
                <a:gd name="T3" fmla="*/ 21 h 43"/>
                <a:gd name="T4" fmla="*/ 3 w 61"/>
                <a:gd name="T5" fmla="*/ 21 h 43"/>
                <a:gd name="T6" fmla="*/ 2 w 61"/>
                <a:gd name="T7" fmla="*/ 24 h 43"/>
                <a:gd name="T8" fmla="*/ 1 w 61"/>
                <a:gd name="T9" fmla="*/ 23 h 43"/>
                <a:gd name="T10" fmla="*/ 0 w 61"/>
                <a:gd name="T11" fmla="*/ 26 h 43"/>
                <a:gd name="T12" fmla="*/ 4 w 61"/>
                <a:gd name="T13" fmla="*/ 28 h 43"/>
                <a:gd name="T14" fmla="*/ 4 w 61"/>
                <a:gd name="T15" fmla="*/ 29 h 43"/>
                <a:gd name="T16" fmla="*/ 5 w 61"/>
                <a:gd name="T17" fmla="*/ 29 h 43"/>
                <a:gd name="T18" fmla="*/ 11 w 61"/>
                <a:gd name="T19" fmla="*/ 38 h 43"/>
                <a:gd name="T20" fmla="*/ 17 w 61"/>
                <a:gd name="T21" fmla="*/ 38 h 43"/>
                <a:gd name="T22" fmla="*/ 22 w 61"/>
                <a:gd name="T23" fmla="*/ 40 h 43"/>
                <a:gd name="T24" fmla="*/ 24 w 61"/>
                <a:gd name="T25" fmla="*/ 39 h 43"/>
                <a:gd name="T26" fmla="*/ 38 w 61"/>
                <a:gd name="T27" fmla="*/ 40 h 43"/>
                <a:gd name="T28" fmla="*/ 54 w 61"/>
                <a:gd name="T29" fmla="*/ 43 h 43"/>
                <a:gd name="T30" fmla="*/ 54 w 61"/>
                <a:gd name="T31" fmla="*/ 39 h 43"/>
                <a:gd name="T32" fmla="*/ 61 w 61"/>
                <a:gd name="T33" fmla="*/ 11 h 43"/>
                <a:gd name="T34" fmla="*/ 19 w 61"/>
                <a:gd name="T35" fmla="*/ 0 h 43"/>
                <a:gd name="T36" fmla="*/ 19 w 61"/>
                <a:gd name="T37" fmla="*/ 8 h 43"/>
                <a:gd name="T38" fmla="*/ 17 w 61"/>
                <a:gd name="T39" fmla="*/ 15 h 43"/>
                <a:gd name="T40" fmla="*/ 16 w 61"/>
                <a:gd name="T41" fmla="*/ 18 h 43"/>
                <a:gd name="T42" fmla="*/ 12 w 61"/>
                <a:gd name="T43" fmla="*/ 20 h 43"/>
                <a:gd name="T44" fmla="*/ 12 w 61"/>
                <a:gd name="T45" fmla="*/ 18 h 43"/>
                <a:gd name="T46" fmla="*/ 15 w 61"/>
                <a:gd name="T47" fmla="*/ 16 h 43"/>
                <a:gd name="T48" fmla="*/ 15 w 61"/>
                <a:gd name="T49" fmla="*/ 14 h 43"/>
                <a:gd name="T50" fmla="*/ 12 w 61"/>
                <a:gd name="T51" fmla="*/ 14 h 43"/>
                <a:gd name="T52" fmla="*/ 14 w 61"/>
                <a:gd name="T53" fmla="*/ 12 h 43"/>
                <a:gd name="T54" fmla="*/ 16 w 61"/>
                <a:gd name="T55" fmla="*/ 11 h 43"/>
                <a:gd name="T56" fmla="*/ 2 w 61"/>
                <a:gd name="T57" fmla="*/ 2 h 43"/>
                <a:gd name="T58" fmla="*/ 1 w 61"/>
                <a:gd name="T59" fmla="*/ 5 h 43"/>
                <a:gd name="T60" fmla="*/ 2 w 61"/>
                <a:gd name="T61" fmla="*/ 10 h 43"/>
                <a:gd name="T62" fmla="*/ 2 w 61"/>
                <a:gd name="T63" fmla="*/ 1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43"/>
                <a:gd name="T98" fmla="*/ 61 w 61"/>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43">
                  <a:moveTo>
                    <a:pt x="2" y="10"/>
                  </a:moveTo>
                  <a:lnTo>
                    <a:pt x="1" y="21"/>
                  </a:lnTo>
                  <a:lnTo>
                    <a:pt x="3" y="21"/>
                  </a:lnTo>
                  <a:lnTo>
                    <a:pt x="2" y="24"/>
                  </a:lnTo>
                  <a:lnTo>
                    <a:pt x="1" y="23"/>
                  </a:lnTo>
                  <a:lnTo>
                    <a:pt x="0" y="26"/>
                  </a:lnTo>
                  <a:lnTo>
                    <a:pt x="4" y="28"/>
                  </a:lnTo>
                  <a:lnTo>
                    <a:pt x="4" y="29"/>
                  </a:lnTo>
                  <a:lnTo>
                    <a:pt x="5" y="29"/>
                  </a:lnTo>
                  <a:lnTo>
                    <a:pt x="11" y="38"/>
                  </a:lnTo>
                  <a:lnTo>
                    <a:pt x="17" y="38"/>
                  </a:lnTo>
                  <a:lnTo>
                    <a:pt x="22" y="40"/>
                  </a:lnTo>
                  <a:lnTo>
                    <a:pt x="24" y="39"/>
                  </a:lnTo>
                  <a:lnTo>
                    <a:pt x="38" y="40"/>
                  </a:lnTo>
                  <a:lnTo>
                    <a:pt x="54" y="43"/>
                  </a:lnTo>
                  <a:lnTo>
                    <a:pt x="54" y="39"/>
                  </a:lnTo>
                  <a:lnTo>
                    <a:pt x="61" y="11"/>
                  </a:lnTo>
                  <a:lnTo>
                    <a:pt x="19" y="0"/>
                  </a:lnTo>
                  <a:lnTo>
                    <a:pt x="19" y="8"/>
                  </a:lnTo>
                  <a:lnTo>
                    <a:pt x="17" y="15"/>
                  </a:lnTo>
                  <a:lnTo>
                    <a:pt x="16" y="18"/>
                  </a:lnTo>
                  <a:lnTo>
                    <a:pt x="12" y="20"/>
                  </a:lnTo>
                  <a:lnTo>
                    <a:pt x="12" y="18"/>
                  </a:lnTo>
                  <a:lnTo>
                    <a:pt x="15" y="16"/>
                  </a:lnTo>
                  <a:lnTo>
                    <a:pt x="15" y="14"/>
                  </a:lnTo>
                  <a:lnTo>
                    <a:pt x="12" y="14"/>
                  </a:lnTo>
                  <a:lnTo>
                    <a:pt x="14" y="12"/>
                  </a:lnTo>
                  <a:lnTo>
                    <a:pt x="16" y="11"/>
                  </a:lnTo>
                  <a:lnTo>
                    <a:pt x="2" y="2"/>
                  </a:lnTo>
                  <a:lnTo>
                    <a:pt x="1" y="5"/>
                  </a:lnTo>
                  <a:lnTo>
                    <a:pt x="2" y="1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3" name="Freeform 65"/>
            <p:cNvSpPr>
              <a:spLocks/>
            </p:cNvSpPr>
            <p:nvPr/>
          </p:nvSpPr>
          <p:spPr bwMode="auto">
            <a:xfrm>
              <a:off x="2211087" y="8385048"/>
              <a:ext cx="1003986" cy="1202551"/>
            </a:xfrm>
            <a:custGeom>
              <a:avLst/>
              <a:gdLst>
                <a:gd name="T0" fmla="*/ 11 w 52"/>
                <a:gd name="T1" fmla="*/ 0 h 63"/>
                <a:gd name="T2" fmla="*/ 36 w 52"/>
                <a:gd name="T3" fmla="*/ 4 h 63"/>
                <a:gd name="T4" fmla="*/ 34 w 52"/>
                <a:gd name="T5" fmla="*/ 15 h 63"/>
                <a:gd name="T6" fmla="*/ 52 w 52"/>
                <a:gd name="T7" fmla="*/ 18 h 63"/>
                <a:gd name="T8" fmla="*/ 45 w 52"/>
                <a:gd name="T9" fmla="*/ 63 h 63"/>
                <a:gd name="T10" fmla="*/ 0 w 52"/>
                <a:gd name="T11" fmla="*/ 55 h 63"/>
                <a:gd name="T12" fmla="*/ 11 w 52"/>
                <a:gd name="T13" fmla="*/ 0 h 63"/>
                <a:gd name="T14" fmla="*/ 11 w 52"/>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63"/>
                <a:gd name="T26" fmla="*/ 52 w 52"/>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63">
                  <a:moveTo>
                    <a:pt x="11" y="0"/>
                  </a:moveTo>
                  <a:lnTo>
                    <a:pt x="36" y="4"/>
                  </a:lnTo>
                  <a:lnTo>
                    <a:pt x="34" y="15"/>
                  </a:lnTo>
                  <a:lnTo>
                    <a:pt x="52" y="18"/>
                  </a:lnTo>
                  <a:lnTo>
                    <a:pt x="45" y="63"/>
                  </a:lnTo>
                  <a:lnTo>
                    <a:pt x="0" y="55"/>
                  </a:lnTo>
                  <a:lnTo>
                    <a:pt x="11"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4" name="Freeform 66"/>
            <p:cNvSpPr>
              <a:spLocks/>
            </p:cNvSpPr>
            <p:nvPr/>
          </p:nvSpPr>
          <p:spPr bwMode="auto">
            <a:xfrm>
              <a:off x="820952" y="7144321"/>
              <a:ext cx="1390135" cy="1145287"/>
            </a:xfrm>
            <a:custGeom>
              <a:avLst/>
              <a:gdLst>
                <a:gd name="T0" fmla="*/ 0 w 72"/>
                <a:gd name="T1" fmla="*/ 44 h 60"/>
                <a:gd name="T2" fmla="*/ 3 w 72"/>
                <a:gd name="T3" fmla="*/ 29 h 60"/>
                <a:gd name="T4" fmla="*/ 7 w 72"/>
                <a:gd name="T5" fmla="*/ 25 h 60"/>
                <a:gd name="T6" fmla="*/ 16 w 72"/>
                <a:gd name="T7" fmla="*/ 0 h 60"/>
                <a:gd name="T8" fmla="*/ 20 w 72"/>
                <a:gd name="T9" fmla="*/ 1 h 60"/>
                <a:gd name="T10" fmla="*/ 20 w 72"/>
                <a:gd name="T11" fmla="*/ 2 h 60"/>
                <a:gd name="T12" fmla="*/ 21 w 72"/>
                <a:gd name="T13" fmla="*/ 2 h 60"/>
                <a:gd name="T14" fmla="*/ 27 w 72"/>
                <a:gd name="T15" fmla="*/ 11 h 60"/>
                <a:gd name="T16" fmla="*/ 33 w 72"/>
                <a:gd name="T17" fmla="*/ 11 h 60"/>
                <a:gd name="T18" fmla="*/ 38 w 72"/>
                <a:gd name="T19" fmla="*/ 13 h 60"/>
                <a:gd name="T20" fmla="*/ 40 w 72"/>
                <a:gd name="T21" fmla="*/ 12 h 60"/>
                <a:gd name="T22" fmla="*/ 54 w 72"/>
                <a:gd name="T23" fmla="*/ 13 h 60"/>
                <a:gd name="T24" fmla="*/ 70 w 72"/>
                <a:gd name="T25" fmla="*/ 16 h 60"/>
                <a:gd name="T26" fmla="*/ 70 w 72"/>
                <a:gd name="T27" fmla="*/ 18 h 60"/>
                <a:gd name="T28" fmla="*/ 72 w 72"/>
                <a:gd name="T29" fmla="*/ 21 h 60"/>
                <a:gd name="T30" fmla="*/ 67 w 72"/>
                <a:gd name="T31" fmla="*/ 29 h 60"/>
                <a:gd name="T32" fmla="*/ 64 w 72"/>
                <a:gd name="T33" fmla="*/ 32 h 60"/>
                <a:gd name="T34" fmla="*/ 63 w 72"/>
                <a:gd name="T35" fmla="*/ 34 h 60"/>
                <a:gd name="T36" fmla="*/ 65 w 72"/>
                <a:gd name="T37" fmla="*/ 37 h 60"/>
                <a:gd name="T38" fmla="*/ 63 w 72"/>
                <a:gd name="T39" fmla="*/ 42 h 60"/>
                <a:gd name="T40" fmla="*/ 58 w 72"/>
                <a:gd name="T41" fmla="*/ 60 h 60"/>
                <a:gd name="T42" fmla="*/ 34 w 72"/>
                <a:gd name="T43" fmla="*/ 54 h 60"/>
                <a:gd name="T44" fmla="*/ 0 w 72"/>
                <a:gd name="T45" fmla="*/ 44 h 60"/>
                <a:gd name="T46" fmla="*/ 0 w 72"/>
                <a:gd name="T47" fmla="*/ 44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60"/>
                <a:gd name="T74" fmla="*/ 72 w 7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60">
                  <a:moveTo>
                    <a:pt x="0" y="44"/>
                  </a:moveTo>
                  <a:lnTo>
                    <a:pt x="3" y="29"/>
                  </a:lnTo>
                  <a:lnTo>
                    <a:pt x="7" y="25"/>
                  </a:lnTo>
                  <a:lnTo>
                    <a:pt x="16" y="0"/>
                  </a:lnTo>
                  <a:lnTo>
                    <a:pt x="20" y="1"/>
                  </a:lnTo>
                  <a:lnTo>
                    <a:pt x="20" y="2"/>
                  </a:lnTo>
                  <a:lnTo>
                    <a:pt x="21" y="2"/>
                  </a:lnTo>
                  <a:lnTo>
                    <a:pt x="27" y="11"/>
                  </a:lnTo>
                  <a:lnTo>
                    <a:pt x="33" y="11"/>
                  </a:lnTo>
                  <a:lnTo>
                    <a:pt x="38" y="13"/>
                  </a:lnTo>
                  <a:lnTo>
                    <a:pt x="40" y="12"/>
                  </a:lnTo>
                  <a:lnTo>
                    <a:pt x="54" y="13"/>
                  </a:lnTo>
                  <a:lnTo>
                    <a:pt x="70" y="16"/>
                  </a:lnTo>
                  <a:lnTo>
                    <a:pt x="70" y="18"/>
                  </a:lnTo>
                  <a:lnTo>
                    <a:pt x="72" y="21"/>
                  </a:lnTo>
                  <a:lnTo>
                    <a:pt x="67" y="29"/>
                  </a:lnTo>
                  <a:lnTo>
                    <a:pt x="64" y="32"/>
                  </a:lnTo>
                  <a:lnTo>
                    <a:pt x="63" y="34"/>
                  </a:lnTo>
                  <a:lnTo>
                    <a:pt x="65" y="37"/>
                  </a:lnTo>
                  <a:lnTo>
                    <a:pt x="63" y="42"/>
                  </a:lnTo>
                  <a:lnTo>
                    <a:pt x="58" y="60"/>
                  </a:lnTo>
                  <a:lnTo>
                    <a:pt x="34" y="54"/>
                  </a:lnTo>
                  <a:lnTo>
                    <a:pt x="0" y="44"/>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5" name="Freeform 67"/>
            <p:cNvSpPr>
              <a:spLocks/>
            </p:cNvSpPr>
            <p:nvPr/>
          </p:nvSpPr>
          <p:spPr bwMode="auto">
            <a:xfrm>
              <a:off x="685800" y="7984198"/>
              <a:ext cx="1390135" cy="2309661"/>
            </a:xfrm>
            <a:custGeom>
              <a:avLst/>
              <a:gdLst>
                <a:gd name="T0" fmla="*/ 2 w 72"/>
                <a:gd name="T1" fmla="*/ 25 h 121"/>
                <a:gd name="T2" fmla="*/ 0 w 72"/>
                <a:gd name="T3" fmla="*/ 34 h 121"/>
                <a:gd name="T4" fmla="*/ 7 w 72"/>
                <a:gd name="T5" fmla="*/ 49 h 121"/>
                <a:gd name="T6" fmla="*/ 9 w 72"/>
                <a:gd name="T7" fmla="*/ 48 h 121"/>
                <a:gd name="T8" fmla="*/ 11 w 72"/>
                <a:gd name="T9" fmla="*/ 55 h 121"/>
                <a:gd name="T10" fmla="*/ 7 w 72"/>
                <a:gd name="T11" fmla="*/ 50 h 121"/>
                <a:gd name="T12" fmla="*/ 7 w 72"/>
                <a:gd name="T13" fmla="*/ 57 h 121"/>
                <a:gd name="T14" fmla="*/ 10 w 72"/>
                <a:gd name="T15" fmla="*/ 61 h 121"/>
                <a:gd name="T16" fmla="*/ 8 w 72"/>
                <a:gd name="T17" fmla="*/ 67 h 121"/>
                <a:gd name="T18" fmla="*/ 15 w 72"/>
                <a:gd name="T19" fmla="*/ 83 h 121"/>
                <a:gd name="T20" fmla="*/ 14 w 72"/>
                <a:gd name="T21" fmla="*/ 89 h 121"/>
                <a:gd name="T22" fmla="*/ 24 w 72"/>
                <a:gd name="T23" fmla="*/ 94 h 121"/>
                <a:gd name="T24" fmla="*/ 27 w 72"/>
                <a:gd name="T25" fmla="*/ 98 h 121"/>
                <a:gd name="T26" fmla="*/ 32 w 72"/>
                <a:gd name="T27" fmla="*/ 100 h 121"/>
                <a:gd name="T28" fmla="*/ 32 w 72"/>
                <a:gd name="T29" fmla="*/ 103 h 121"/>
                <a:gd name="T30" fmla="*/ 34 w 72"/>
                <a:gd name="T31" fmla="*/ 104 h 121"/>
                <a:gd name="T32" fmla="*/ 40 w 72"/>
                <a:gd name="T33" fmla="*/ 113 h 121"/>
                <a:gd name="T34" fmla="*/ 40 w 72"/>
                <a:gd name="T35" fmla="*/ 119 h 121"/>
                <a:gd name="T36" fmla="*/ 66 w 72"/>
                <a:gd name="T37" fmla="*/ 121 h 121"/>
                <a:gd name="T38" fmla="*/ 64 w 72"/>
                <a:gd name="T39" fmla="*/ 118 h 121"/>
                <a:gd name="T40" fmla="*/ 65 w 72"/>
                <a:gd name="T41" fmla="*/ 114 h 121"/>
                <a:gd name="T42" fmla="*/ 69 w 72"/>
                <a:gd name="T43" fmla="*/ 108 h 121"/>
                <a:gd name="T44" fmla="*/ 72 w 72"/>
                <a:gd name="T45" fmla="*/ 106 h 121"/>
                <a:gd name="T46" fmla="*/ 70 w 72"/>
                <a:gd name="T47" fmla="*/ 103 h 121"/>
                <a:gd name="T48" fmla="*/ 69 w 72"/>
                <a:gd name="T49" fmla="*/ 97 h 121"/>
                <a:gd name="T50" fmla="*/ 32 w 72"/>
                <a:gd name="T51" fmla="*/ 42 h 121"/>
                <a:gd name="T52" fmla="*/ 41 w 72"/>
                <a:gd name="T53" fmla="*/ 10 h 121"/>
                <a:gd name="T54" fmla="*/ 7 w 72"/>
                <a:gd name="T55" fmla="*/ 0 h 121"/>
                <a:gd name="T56" fmla="*/ 6 w 72"/>
                <a:gd name="T57" fmla="*/ 2 h 121"/>
                <a:gd name="T58" fmla="*/ 0 w 72"/>
                <a:gd name="T59" fmla="*/ 16 h 121"/>
                <a:gd name="T60" fmla="*/ 2 w 72"/>
                <a:gd name="T61" fmla="*/ 25 h 121"/>
                <a:gd name="T62" fmla="*/ 2 w 72"/>
                <a:gd name="T63" fmla="*/ 25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21"/>
                <a:gd name="T98" fmla="*/ 72 w 72"/>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21">
                  <a:moveTo>
                    <a:pt x="2" y="25"/>
                  </a:moveTo>
                  <a:lnTo>
                    <a:pt x="0" y="34"/>
                  </a:lnTo>
                  <a:lnTo>
                    <a:pt x="7" y="49"/>
                  </a:lnTo>
                  <a:lnTo>
                    <a:pt x="9" y="48"/>
                  </a:lnTo>
                  <a:lnTo>
                    <a:pt x="11" y="55"/>
                  </a:lnTo>
                  <a:lnTo>
                    <a:pt x="7" y="50"/>
                  </a:lnTo>
                  <a:lnTo>
                    <a:pt x="7" y="57"/>
                  </a:lnTo>
                  <a:lnTo>
                    <a:pt x="10" y="61"/>
                  </a:lnTo>
                  <a:lnTo>
                    <a:pt x="8" y="67"/>
                  </a:lnTo>
                  <a:lnTo>
                    <a:pt x="15" y="83"/>
                  </a:lnTo>
                  <a:lnTo>
                    <a:pt x="14" y="89"/>
                  </a:lnTo>
                  <a:lnTo>
                    <a:pt x="24" y="94"/>
                  </a:lnTo>
                  <a:lnTo>
                    <a:pt x="27" y="98"/>
                  </a:lnTo>
                  <a:lnTo>
                    <a:pt x="32" y="100"/>
                  </a:lnTo>
                  <a:lnTo>
                    <a:pt x="32" y="103"/>
                  </a:lnTo>
                  <a:lnTo>
                    <a:pt x="34" y="104"/>
                  </a:lnTo>
                  <a:lnTo>
                    <a:pt x="40" y="113"/>
                  </a:lnTo>
                  <a:lnTo>
                    <a:pt x="40" y="119"/>
                  </a:lnTo>
                  <a:lnTo>
                    <a:pt x="66" y="121"/>
                  </a:lnTo>
                  <a:lnTo>
                    <a:pt x="64" y="118"/>
                  </a:lnTo>
                  <a:lnTo>
                    <a:pt x="65" y="114"/>
                  </a:lnTo>
                  <a:lnTo>
                    <a:pt x="69" y="108"/>
                  </a:lnTo>
                  <a:lnTo>
                    <a:pt x="72" y="106"/>
                  </a:lnTo>
                  <a:lnTo>
                    <a:pt x="70" y="103"/>
                  </a:lnTo>
                  <a:lnTo>
                    <a:pt x="69" y="97"/>
                  </a:lnTo>
                  <a:lnTo>
                    <a:pt x="32" y="42"/>
                  </a:lnTo>
                  <a:lnTo>
                    <a:pt x="41" y="10"/>
                  </a:lnTo>
                  <a:lnTo>
                    <a:pt x="7" y="0"/>
                  </a:lnTo>
                  <a:lnTo>
                    <a:pt x="6" y="2"/>
                  </a:lnTo>
                  <a:lnTo>
                    <a:pt x="0" y="16"/>
                  </a:lnTo>
                  <a:lnTo>
                    <a:pt x="2" y="25"/>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6" name="Freeform 68"/>
            <p:cNvSpPr>
              <a:spLocks/>
            </p:cNvSpPr>
            <p:nvPr/>
          </p:nvSpPr>
          <p:spPr bwMode="auto">
            <a:xfrm>
              <a:off x="1303638" y="8175079"/>
              <a:ext cx="1119831" cy="1660666"/>
            </a:xfrm>
            <a:custGeom>
              <a:avLst/>
              <a:gdLst>
                <a:gd name="T0" fmla="*/ 0 w 58"/>
                <a:gd name="T1" fmla="*/ 32 h 87"/>
                <a:gd name="T2" fmla="*/ 37 w 58"/>
                <a:gd name="T3" fmla="*/ 87 h 87"/>
                <a:gd name="T4" fmla="*/ 39 w 58"/>
                <a:gd name="T5" fmla="*/ 75 h 87"/>
                <a:gd name="T6" fmla="*/ 41 w 58"/>
                <a:gd name="T7" fmla="*/ 75 h 87"/>
                <a:gd name="T8" fmla="*/ 44 w 58"/>
                <a:gd name="T9" fmla="*/ 77 h 87"/>
                <a:gd name="T10" fmla="*/ 47 w 58"/>
                <a:gd name="T11" fmla="*/ 66 h 87"/>
                <a:gd name="T12" fmla="*/ 58 w 58"/>
                <a:gd name="T13" fmla="*/ 11 h 87"/>
                <a:gd name="T14" fmla="*/ 33 w 58"/>
                <a:gd name="T15" fmla="*/ 6 h 87"/>
                <a:gd name="T16" fmla="*/ 9 w 58"/>
                <a:gd name="T17" fmla="*/ 0 h 87"/>
                <a:gd name="T18" fmla="*/ 0 w 58"/>
                <a:gd name="T19" fmla="*/ 32 h 87"/>
                <a:gd name="T20" fmla="*/ 0 w 58"/>
                <a:gd name="T21" fmla="*/ 32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7"/>
                <a:gd name="T35" fmla="*/ 58 w 58"/>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7">
                  <a:moveTo>
                    <a:pt x="0" y="32"/>
                  </a:moveTo>
                  <a:lnTo>
                    <a:pt x="37" y="87"/>
                  </a:lnTo>
                  <a:lnTo>
                    <a:pt x="39" y="75"/>
                  </a:lnTo>
                  <a:lnTo>
                    <a:pt x="41" y="75"/>
                  </a:lnTo>
                  <a:lnTo>
                    <a:pt x="44" y="77"/>
                  </a:lnTo>
                  <a:lnTo>
                    <a:pt x="47" y="66"/>
                  </a:lnTo>
                  <a:lnTo>
                    <a:pt x="58" y="11"/>
                  </a:lnTo>
                  <a:lnTo>
                    <a:pt x="33" y="6"/>
                  </a:lnTo>
                  <a:lnTo>
                    <a:pt x="9" y="0"/>
                  </a:lnTo>
                  <a:lnTo>
                    <a:pt x="0" y="32"/>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7" name="Freeform 69"/>
            <p:cNvSpPr>
              <a:spLocks/>
            </p:cNvSpPr>
            <p:nvPr/>
          </p:nvSpPr>
          <p:spPr bwMode="auto">
            <a:xfrm>
              <a:off x="1940783" y="6838912"/>
              <a:ext cx="1061909" cy="1622489"/>
            </a:xfrm>
            <a:custGeom>
              <a:avLst/>
              <a:gdLst>
                <a:gd name="T0" fmla="*/ 0 w 55"/>
                <a:gd name="T1" fmla="*/ 76 h 85"/>
                <a:gd name="T2" fmla="*/ 5 w 55"/>
                <a:gd name="T3" fmla="*/ 58 h 85"/>
                <a:gd name="T4" fmla="*/ 7 w 55"/>
                <a:gd name="T5" fmla="*/ 53 h 85"/>
                <a:gd name="T6" fmla="*/ 5 w 55"/>
                <a:gd name="T7" fmla="*/ 50 h 85"/>
                <a:gd name="T8" fmla="*/ 6 w 55"/>
                <a:gd name="T9" fmla="*/ 48 h 85"/>
                <a:gd name="T10" fmla="*/ 9 w 55"/>
                <a:gd name="T11" fmla="*/ 45 h 85"/>
                <a:gd name="T12" fmla="*/ 14 w 55"/>
                <a:gd name="T13" fmla="*/ 37 h 85"/>
                <a:gd name="T14" fmla="*/ 12 w 55"/>
                <a:gd name="T15" fmla="*/ 34 h 85"/>
                <a:gd name="T16" fmla="*/ 12 w 55"/>
                <a:gd name="T17" fmla="*/ 32 h 85"/>
                <a:gd name="T18" fmla="*/ 12 w 55"/>
                <a:gd name="T19" fmla="*/ 28 h 85"/>
                <a:gd name="T20" fmla="*/ 19 w 55"/>
                <a:gd name="T21" fmla="*/ 0 h 85"/>
                <a:gd name="T22" fmla="*/ 26 w 55"/>
                <a:gd name="T23" fmla="*/ 1 h 85"/>
                <a:gd name="T24" fmla="*/ 23 w 55"/>
                <a:gd name="T25" fmla="*/ 12 h 85"/>
                <a:gd name="T26" fmla="*/ 25 w 55"/>
                <a:gd name="T27" fmla="*/ 16 h 85"/>
                <a:gd name="T28" fmla="*/ 25 w 55"/>
                <a:gd name="T29" fmla="*/ 18 h 85"/>
                <a:gd name="T30" fmla="*/ 24 w 55"/>
                <a:gd name="T31" fmla="*/ 19 h 85"/>
                <a:gd name="T32" fmla="*/ 27 w 55"/>
                <a:gd name="T33" fmla="*/ 21 h 85"/>
                <a:gd name="T34" fmla="*/ 30 w 55"/>
                <a:gd name="T35" fmla="*/ 28 h 85"/>
                <a:gd name="T36" fmla="*/ 31 w 55"/>
                <a:gd name="T37" fmla="*/ 35 h 85"/>
                <a:gd name="T38" fmla="*/ 31 w 55"/>
                <a:gd name="T39" fmla="*/ 38 h 85"/>
                <a:gd name="T40" fmla="*/ 29 w 55"/>
                <a:gd name="T41" fmla="*/ 41 h 85"/>
                <a:gd name="T42" fmla="*/ 31 w 55"/>
                <a:gd name="T43" fmla="*/ 42 h 85"/>
                <a:gd name="T44" fmla="*/ 34 w 55"/>
                <a:gd name="T45" fmla="*/ 40 h 85"/>
                <a:gd name="T46" fmla="*/ 37 w 55"/>
                <a:gd name="T47" fmla="*/ 51 h 85"/>
                <a:gd name="T48" fmla="*/ 39 w 55"/>
                <a:gd name="T49" fmla="*/ 52 h 85"/>
                <a:gd name="T50" fmla="*/ 39 w 55"/>
                <a:gd name="T51" fmla="*/ 55 h 85"/>
                <a:gd name="T52" fmla="*/ 44 w 55"/>
                <a:gd name="T53" fmla="*/ 56 h 85"/>
                <a:gd name="T54" fmla="*/ 52 w 55"/>
                <a:gd name="T55" fmla="*/ 56 h 85"/>
                <a:gd name="T56" fmla="*/ 55 w 55"/>
                <a:gd name="T57" fmla="*/ 58 h 85"/>
                <a:gd name="T58" fmla="*/ 50 w 55"/>
                <a:gd name="T59" fmla="*/ 85 h 85"/>
                <a:gd name="T60" fmla="*/ 25 w 55"/>
                <a:gd name="T61" fmla="*/ 81 h 85"/>
                <a:gd name="T62" fmla="*/ 0 w 55"/>
                <a:gd name="T63" fmla="*/ 76 h 85"/>
                <a:gd name="T64" fmla="*/ 0 w 55"/>
                <a:gd name="T65" fmla="*/ 76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85"/>
                <a:gd name="T101" fmla="*/ 55 w 5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85">
                  <a:moveTo>
                    <a:pt x="0" y="76"/>
                  </a:moveTo>
                  <a:lnTo>
                    <a:pt x="5" y="58"/>
                  </a:lnTo>
                  <a:lnTo>
                    <a:pt x="7" y="53"/>
                  </a:lnTo>
                  <a:lnTo>
                    <a:pt x="5" y="50"/>
                  </a:lnTo>
                  <a:lnTo>
                    <a:pt x="6" y="48"/>
                  </a:lnTo>
                  <a:lnTo>
                    <a:pt x="9" y="45"/>
                  </a:lnTo>
                  <a:lnTo>
                    <a:pt x="14" y="37"/>
                  </a:lnTo>
                  <a:lnTo>
                    <a:pt x="12" y="34"/>
                  </a:lnTo>
                  <a:lnTo>
                    <a:pt x="12" y="32"/>
                  </a:lnTo>
                  <a:lnTo>
                    <a:pt x="12" y="28"/>
                  </a:lnTo>
                  <a:lnTo>
                    <a:pt x="19" y="0"/>
                  </a:lnTo>
                  <a:lnTo>
                    <a:pt x="26" y="1"/>
                  </a:lnTo>
                  <a:lnTo>
                    <a:pt x="23" y="12"/>
                  </a:lnTo>
                  <a:lnTo>
                    <a:pt x="25" y="16"/>
                  </a:lnTo>
                  <a:lnTo>
                    <a:pt x="25" y="18"/>
                  </a:lnTo>
                  <a:lnTo>
                    <a:pt x="24" y="19"/>
                  </a:lnTo>
                  <a:lnTo>
                    <a:pt x="27" y="21"/>
                  </a:lnTo>
                  <a:lnTo>
                    <a:pt x="30" y="28"/>
                  </a:lnTo>
                  <a:lnTo>
                    <a:pt x="31" y="35"/>
                  </a:lnTo>
                  <a:lnTo>
                    <a:pt x="31" y="38"/>
                  </a:lnTo>
                  <a:lnTo>
                    <a:pt x="29" y="41"/>
                  </a:lnTo>
                  <a:lnTo>
                    <a:pt x="31" y="42"/>
                  </a:lnTo>
                  <a:lnTo>
                    <a:pt x="34" y="40"/>
                  </a:lnTo>
                  <a:lnTo>
                    <a:pt x="37" y="51"/>
                  </a:lnTo>
                  <a:lnTo>
                    <a:pt x="39" y="52"/>
                  </a:lnTo>
                  <a:lnTo>
                    <a:pt x="39" y="55"/>
                  </a:lnTo>
                  <a:lnTo>
                    <a:pt x="44" y="56"/>
                  </a:lnTo>
                  <a:lnTo>
                    <a:pt x="52" y="56"/>
                  </a:lnTo>
                  <a:lnTo>
                    <a:pt x="55" y="58"/>
                  </a:lnTo>
                  <a:lnTo>
                    <a:pt x="50" y="85"/>
                  </a:lnTo>
                  <a:lnTo>
                    <a:pt x="25" y="81"/>
                  </a:lnTo>
                  <a:lnTo>
                    <a:pt x="0" y="76"/>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8" name="Freeform 70"/>
            <p:cNvSpPr>
              <a:spLocks/>
            </p:cNvSpPr>
            <p:nvPr/>
          </p:nvSpPr>
          <p:spPr bwMode="auto">
            <a:xfrm>
              <a:off x="2384854" y="6858000"/>
              <a:ext cx="1814899" cy="1107110"/>
            </a:xfrm>
            <a:custGeom>
              <a:avLst/>
              <a:gdLst>
                <a:gd name="T0" fmla="*/ 2 w 94"/>
                <a:gd name="T1" fmla="*/ 15 h 58"/>
                <a:gd name="T2" fmla="*/ 2 w 94"/>
                <a:gd name="T3" fmla="*/ 17 h 58"/>
                <a:gd name="T4" fmla="*/ 1 w 94"/>
                <a:gd name="T5" fmla="*/ 18 h 58"/>
                <a:gd name="T6" fmla="*/ 4 w 94"/>
                <a:gd name="T7" fmla="*/ 20 h 58"/>
                <a:gd name="T8" fmla="*/ 7 w 94"/>
                <a:gd name="T9" fmla="*/ 27 h 58"/>
                <a:gd name="T10" fmla="*/ 8 w 94"/>
                <a:gd name="T11" fmla="*/ 34 h 58"/>
                <a:gd name="T12" fmla="*/ 8 w 94"/>
                <a:gd name="T13" fmla="*/ 37 h 58"/>
                <a:gd name="T14" fmla="*/ 6 w 94"/>
                <a:gd name="T15" fmla="*/ 40 h 58"/>
                <a:gd name="T16" fmla="*/ 8 w 94"/>
                <a:gd name="T17" fmla="*/ 41 h 58"/>
                <a:gd name="T18" fmla="*/ 11 w 94"/>
                <a:gd name="T19" fmla="*/ 39 h 58"/>
                <a:gd name="T20" fmla="*/ 14 w 94"/>
                <a:gd name="T21" fmla="*/ 50 h 58"/>
                <a:gd name="T22" fmla="*/ 16 w 94"/>
                <a:gd name="T23" fmla="*/ 51 h 58"/>
                <a:gd name="T24" fmla="*/ 16 w 94"/>
                <a:gd name="T25" fmla="*/ 54 h 58"/>
                <a:gd name="T26" fmla="*/ 18 w 94"/>
                <a:gd name="T27" fmla="*/ 56 h 58"/>
                <a:gd name="T28" fmla="*/ 21 w 94"/>
                <a:gd name="T29" fmla="*/ 55 h 58"/>
                <a:gd name="T30" fmla="*/ 29 w 94"/>
                <a:gd name="T31" fmla="*/ 55 h 58"/>
                <a:gd name="T32" fmla="*/ 32 w 94"/>
                <a:gd name="T33" fmla="*/ 57 h 58"/>
                <a:gd name="T34" fmla="*/ 33 w 94"/>
                <a:gd name="T35" fmla="*/ 51 h 58"/>
                <a:gd name="T36" fmla="*/ 58 w 94"/>
                <a:gd name="T37" fmla="*/ 55 h 58"/>
                <a:gd name="T38" fmla="*/ 89 w 94"/>
                <a:gd name="T39" fmla="*/ 58 h 58"/>
                <a:gd name="T40" fmla="*/ 90 w 94"/>
                <a:gd name="T41" fmla="*/ 48 h 58"/>
                <a:gd name="T42" fmla="*/ 94 w 94"/>
                <a:gd name="T43" fmla="*/ 14 h 58"/>
                <a:gd name="T44" fmla="*/ 52 w 94"/>
                <a:gd name="T45" fmla="*/ 9 h 58"/>
                <a:gd name="T46" fmla="*/ 32 w 94"/>
                <a:gd name="T47" fmla="*/ 6 h 58"/>
                <a:gd name="T48" fmla="*/ 3 w 94"/>
                <a:gd name="T49" fmla="*/ 0 h 58"/>
                <a:gd name="T50" fmla="*/ 0 w 94"/>
                <a:gd name="T51" fmla="*/ 11 h 58"/>
                <a:gd name="T52" fmla="*/ 2 w 94"/>
                <a:gd name="T53" fmla="*/ 15 h 58"/>
                <a:gd name="T54" fmla="*/ 2 w 94"/>
                <a:gd name="T55" fmla="*/ 15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58"/>
                <a:gd name="T86" fmla="*/ 94 w 94"/>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58">
                  <a:moveTo>
                    <a:pt x="2" y="15"/>
                  </a:moveTo>
                  <a:lnTo>
                    <a:pt x="2" y="17"/>
                  </a:lnTo>
                  <a:lnTo>
                    <a:pt x="1" y="18"/>
                  </a:lnTo>
                  <a:lnTo>
                    <a:pt x="4" y="20"/>
                  </a:lnTo>
                  <a:lnTo>
                    <a:pt x="7" y="27"/>
                  </a:lnTo>
                  <a:lnTo>
                    <a:pt x="8" y="34"/>
                  </a:lnTo>
                  <a:lnTo>
                    <a:pt x="8" y="37"/>
                  </a:lnTo>
                  <a:lnTo>
                    <a:pt x="6" y="40"/>
                  </a:lnTo>
                  <a:lnTo>
                    <a:pt x="8" y="41"/>
                  </a:lnTo>
                  <a:lnTo>
                    <a:pt x="11" y="39"/>
                  </a:lnTo>
                  <a:lnTo>
                    <a:pt x="14" y="50"/>
                  </a:lnTo>
                  <a:lnTo>
                    <a:pt x="16" y="51"/>
                  </a:lnTo>
                  <a:lnTo>
                    <a:pt x="16" y="54"/>
                  </a:lnTo>
                  <a:lnTo>
                    <a:pt x="18" y="56"/>
                  </a:lnTo>
                  <a:lnTo>
                    <a:pt x="21" y="55"/>
                  </a:lnTo>
                  <a:lnTo>
                    <a:pt x="29" y="55"/>
                  </a:lnTo>
                  <a:lnTo>
                    <a:pt x="32" y="57"/>
                  </a:lnTo>
                  <a:lnTo>
                    <a:pt x="33" y="51"/>
                  </a:lnTo>
                  <a:lnTo>
                    <a:pt x="58" y="55"/>
                  </a:lnTo>
                  <a:lnTo>
                    <a:pt x="89" y="58"/>
                  </a:lnTo>
                  <a:lnTo>
                    <a:pt x="90" y="48"/>
                  </a:lnTo>
                  <a:lnTo>
                    <a:pt x="94" y="14"/>
                  </a:lnTo>
                  <a:lnTo>
                    <a:pt x="52" y="9"/>
                  </a:lnTo>
                  <a:lnTo>
                    <a:pt x="32" y="6"/>
                  </a:lnTo>
                  <a:lnTo>
                    <a:pt x="3" y="0"/>
                  </a:lnTo>
                  <a:lnTo>
                    <a:pt x="0" y="11"/>
                  </a:lnTo>
                  <a:lnTo>
                    <a:pt x="2" y="15"/>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19" name="Freeform 71"/>
            <p:cNvSpPr>
              <a:spLocks/>
            </p:cNvSpPr>
            <p:nvPr/>
          </p:nvSpPr>
          <p:spPr bwMode="auto">
            <a:xfrm>
              <a:off x="1882861" y="9434895"/>
              <a:ext cx="1197061" cy="1336168"/>
            </a:xfrm>
            <a:custGeom>
              <a:avLst/>
              <a:gdLst>
                <a:gd name="T0" fmla="*/ 4 w 62"/>
                <a:gd name="T1" fmla="*/ 45 h 70"/>
                <a:gd name="T2" fmla="*/ 2 w 62"/>
                <a:gd name="T3" fmla="*/ 42 h 70"/>
                <a:gd name="T4" fmla="*/ 3 w 62"/>
                <a:gd name="T5" fmla="*/ 38 h 70"/>
                <a:gd name="T6" fmla="*/ 7 w 62"/>
                <a:gd name="T7" fmla="*/ 32 h 70"/>
                <a:gd name="T8" fmla="*/ 10 w 62"/>
                <a:gd name="T9" fmla="*/ 30 h 70"/>
                <a:gd name="T10" fmla="*/ 8 w 62"/>
                <a:gd name="T11" fmla="*/ 27 h 70"/>
                <a:gd name="T12" fmla="*/ 7 w 62"/>
                <a:gd name="T13" fmla="*/ 21 h 70"/>
                <a:gd name="T14" fmla="*/ 9 w 62"/>
                <a:gd name="T15" fmla="*/ 9 h 70"/>
                <a:gd name="T16" fmla="*/ 11 w 62"/>
                <a:gd name="T17" fmla="*/ 9 h 70"/>
                <a:gd name="T18" fmla="*/ 14 w 62"/>
                <a:gd name="T19" fmla="*/ 11 h 70"/>
                <a:gd name="T20" fmla="*/ 17 w 62"/>
                <a:gd name="T21" fmla="*/ 0 h 70"/>
                <a:gd name="T22" fmla="*/ 62 w 62"/>
                <a:gd name="T23" fmla="*/ 8 h 70"/>
                <a:gd name="T24" fmla="*/ 53 w 62"/>
                <a:gd name="T25" fmla="*/ 70 h 70"/>
                <a:gd name="T26" fmla="*/ 39 w 62"/>
                <a:gd name="T27" fmla="*/ 68 h 70"/>
                <a:gd name="T28" fmla="*/ 30 w 62"/>
                <a:gd name="T29" fmla="*/ 66 h 70"/>
                <a:gd name="T30" fmla="*/ 13 w 62"/>
                <a:gd name="T31" fmla="*/ 59 h 70"/>
                <a:gd name="T32" fmla="*/ 0 w 62"/>
                <a:gd name="T33" fmla="*/ 48 h 70"/>
                <a:gd name="T34" fmla="*/ 4 w 62"/>
                <a:gd name="T35" fmla="*/ 45 h 70"/>
                <a:gd name="T36" fmla="*/ 4 w 62"/>
                <a:gd name="T37" fmla="*/ 45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70"/>
                <a:gd name="T59" fmla="*/ 62 w 62"/>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70">
                  <a:moveTo>
                    <a:pt x="4" y="45"/>
                  </a:moveTo>
                  <a:lnTo>
                    <a:pt x="2" y="42"/>
                  </a:lnTo>
                  <a:lnTo>
                    <a:pt x="3" y="38"/>
                  </a:lnTo>
                  <a:lnTo>
                    <a:pt x="7" y="32"/>
                  </a:lnTo>
                  <a:lnTo>
                    <a:pt x="10" y="30"/>
                  </a:lnTo>
                  <a:lnTo>
                    <a:pt x="8" y="27"/>
                  </a:lnTo>
                  <a:lnTo>
                    <a:pt x="7" y="21"/>
                  </a:lnTo>
                  <a:lnTo>
                    <a:pt x="9" y="9"/>
                  </a:lnTo>
                  <a:lnTo>
                    <a:pt x="11" y="9"/>
                  </a:lnTo>
                  <a:lnTo>
                    <a:pt x="14" y="11"/>
                  </a:lnTo>
                  <a:lnTo>
                    <a:pt x="17" y="0"/>
                  </a:lnTo>
                  <a:lnTo>
                    <a:pt x="62" y="8"/>
                  </a:lnTo>
                  <a:lnTo>
                    <a:pt x="53" y="70"/>
                  </a:lnTo>
                  <a:lnTo>
                    <a:pt x="39" y="68"/>
                  </a:lnTo>
                  <a:lnTo>
                    <a:pt x="30" y="66"/>
                  </a:lnTo>
                  <a:lnTo>
                    <a:pt x="13" y="59"/>
                  </a:lnTo>
                  <a:lnTo>
                    <a:pt x="0" y="48"/>
                  </a:lnTo>
                  <a:lnTo>
                    <a:pt x="4" y="45"/>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0" name="Freeform 72"/>
            <p:cNvSpPr>
              <a:spLocks/>
            </p:cNvSpPr>
            <p:nvPr/>
          </p:nvSpPr>
          <p:spPr bwMode="auto">
            <a:xfrm>
              <a:off x="2867540" y="7831493"/>
              <a:ext cx="1235676" cy="992582"/>
            </a:xfrm>
            <a:custGeom>
              <a:avLst/>
              <a:gdLst>
                <a:gd name="T0" fmla="*/ 0 w 64"/>
                <a:gd name="T1" fmla="*/ 44 h 52"/>
                <a:gd name="T2" fmla="*/ 8 w 64"/>
                <a:gd name="T3" fmla="*/ 0 h 52"/>
                <a:gd name="T4" fmla="*/ 33 w 64"/>
                <a:gd name="T5" fmla="*/ 4 h 52"/>
                <a:gd name="T6" fmla="*/ 64 w 64"/>
                <a:gd name="T7" fmla="*/ 7 h 52"/>
                <a:gd name="T8" fmla="*/ 62 w 64"/>
                <a:gd name="T9" fmla="*/ 29 h 52"/>
                <a:gd name="T10" fmla="*/ 60 w 64"/>
                <a:gd name="T11" fmla="*/ 52 h 52"/>
                <a:gd name="T12" fmla="*/ 18 w 64"/>
                <a:gd name="T13" fmla="*/ 47 h 52"/>
                <a:gd name="T14" fmla="*/ 0 w 64"/>
                <a:gd name="T15" fmla="*/ 44 h 52"/>
                <a:gd name="T16" fmla="*/ 0 w 64"/>
                <a:gd name="T17" fmla="*/ 44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2"/>
                <a:gd name="T29" fmla="*/ 64 w 6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2">
                  <a:moveTo>
                    <a:pt x="0" y="44"/>
                  </a:moveTo>
                  <a:lnTo>
                    <a:pt x="8" y="0"/>
                  </a:lnTo>
                  <a:lnTo>
                    <a:pt x="33" y="4"/>
                  </a:lnTo>
                  <a:lnTo>
                    <a:pt x="64" y="7"/>
                  </a:lnTo>
                  <a:lnTo>
                    <a:pt x="62" y="29"/>
                  </a:lnTo>
                  <a:lnTo>
                    <a:pt x="60" y="52"/>
                  </a:lnTo>
                  <a:lnTo>
                    <a:pt x="18" y="47"/>
                  </a:lnTo>
                  <a:lnTo>
                    <a:pt x="0" y="44"/>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1" name="Freeform 73"/>
            <p:cNvSpPr>
              <a:spLocks/>
            </p:cNvSpPr>
            <p:nvPr/>
          </p:nvSpPr>
          <p:spPr bwMode="auto">
            <a:xfrm>
              <a:off x="3079922" y="8728634"/>
              <a:ext cx="1274291" cy="973494"/>
            </a:xfrm>
            <a:custGeom>
              <a:avLst/>
              <a:gdLst>
                <a:gd name="T0" fmla="*/ 7 w 66"/>
                <a:gd name="T1" fmla="*/ 0 h 51"/>
                <a:gd name="T2" fmla="*/ 49 w 66"/>
                <a:gd name="T3" fmla="*/ 5 h 51"/>
                <a:gd name="T4" fmla="*/ 66 w 66"/>
                <a:gd name="T5" fmla="*/ 6 h 51"/>
                <a:gd name="T6" fmla="*/ 66 w 66"/>
                <a:gd name="T7" fmla="*/ 17 h 51"/>
                <a:gd name="T8" fmla="*/ 63 w 66"/>
                <a:gd name="T9" fmla="*/ 51 h 51"/>
                <a:gd name="T10" fmla="*/ 55 w 66"/>
                <a:gd name="T11" fmla="*/ 50 h 51"/>
                <a:gd name="T12" fmla="*/ 27 w 66"/>
                <a:gd name="T13" fmla="*/ 48 h 51"/>
                <a:gd name="T14" fmla="*/ 0 w 66"/>
                <a:gd name="T15" fmla="*/ 45 h 51"/>
                <a:gd name="T16" fmla="*/ 7 w 66"/>
                <a:gd name="T17" fmla="*/ 0 h 51"/>
                <a:gd name="T18" fmla="*/ 7 w 66"/>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51"/>
                <a:gd name="T32" fmla="*/ 66 w 6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51">
                  <a:moveTo>
                    <a:pt x="7" y="0"/>
                  </a:moveTo>
                  <a:lnTo>
                    <a:pt x="49" y="5"/>
                  </a:lnTo>
                  <a:lnTo>
                    <a:pt x="66" y="6"/>
                  </a:lnTo>
                  <a:lnTo>
                    <a:pt x="66" y="17"/>
                  </a:lnTo>
                  <a:lnTo>
                    <a:pt x="63" y="51"/>
                  </a:lnTo>
                  <a:lnTo>
                    <a:pt x="55" y="50"/>
                  </a:lnTo>
                  <a:lnTo>
                    <a:pt x="27" y="48"/>
                  </a:lnTo>
                  <a:lnTo>
                    <a:pt x="0" y="45"/>
                  </a:lnTo>
                  <a:lnTo>
                    <a:pt x="7"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2" name="Freeform 74"/>
            <p:cNvSpPr>
              <a:spLocks/>
            </p:cNvSpPr>
            <p:nvPr/>
          </p:nvSpPr>
          <p:spPr bwMode="auto">
            <a:xfrm>
              <a:off x="2906155" y="9587599"/>
              <a:ext cx="1235676" cy="1202551"/>
            </a:xfrm>
            <a:custGeom>
              <a:avLst/>
              <a:gdLst>
                <a:gd name="T0" fmla="*/ 8 w 64"/>
                <a:gd name="T1" fmla="*/ 63 h 63"/>
                <a:gd name="T2" fmla="*/ 8 w 64"/>
                <a:gd name="T3" fmla="*/ 59 h 63"/>
                <a:gd name="T4" fmla="*/ 24 w 64"/>
                <a:gd name="T5" fmla="*/ 61 h 63"/>
                <a:gd name="T6" fmla="*/ 24 w 64"/>
                <a:gd name="T7" fmla="*/ 58 h 63"/>
                <a:gd name="T8" fmla="*/ 58 w 64"/>
                <a:gd name="T9" fmla="*/ 61 h 63"/>
                <a:gd name="T10" fmla="*/ 64 w 64"/>
                <a:gd name="T11" fmla="*/ 5 h 63"/>
                <a:gd name="T12" fmla="*/ 36 w 64"/>
                <a:gd name="T13" fmla="*/ 3 h 63"/>
                <a:gd name="T14" fmla="*/ 9 w 64"/>
                <a:gd name="T15" fmla="*/ 0 h 63"/>
                <a:gd name="T16" fmla="*/ 0 w 64"/>
                <a:gd name="T17" fmla="*/ 62 h 63"/>
                <a:gd name="T18" fmla="*/ 8 w 64"/>
                <a:gd name="T19" fmla="*/ 63 h 63"/>
                <a:gd name="T20" fmla="*/ 8 w 64"/>
                <a:gd name="T21" fmla="*/ 63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3"/>
                <a:gd name="T35" fmla="*/ 64 w 64"/>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3">
                  <a:moveTo>
                    <a:pt x="8" y="63"/>
                  </a:moveTo>
                  <a:lnTo>
                    <a:pt x="8" y="59"/>
                  </a:lnTo>
                  <a:lnTo>
                    <a:pt x="24" y="61"/>
                  </a:lnTo>
                  <a:lnTo>
                    <a:pt x="24" y="58"/>
                  </a:lnTo>
                  <a:lnTo>
                    <a:pt x="58" y="61"/>
                  </a:lnTo>
                  <a:lnTo>
                    <a:pt x="64" y="5"/>
                  </a:lnTo>
                  <a:lnTo>
                    <a:pt x="36" y="3"/>
                  </a:lnTo>
                  <a:lnTo>
                    <a:pt x="9" y="0"/>
                  </a:lnTo>
                  <a:lnTo>
                    <a:pt x="0" y="62"/>
                  </a:lnTo>
                  <a:lnTo>
                    <a:pt x="8" y="63"/>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3" name="Freeform 75"/>
            <p:cNvSpPr>
              <a:spLocks/>
            </p:cNvSpPr>
            <p:nvPr/>
          </p:nvSpPr>
          <p:spPr bwMode="auto">
            <a:xfrm>
              <a:off x="3369533" y="9797569"/>
              <a:ext cx="2452044" cy="2290573"/>
            </a:xfrm>
            <a:custGeom>
              <a:avLst/>
              <a:gdLst>
                <a:gd name="T0" fmla="*/ 0 w 127"/>
                <a:gd name="T1" fmla="*/ 47 h 120"/>
                <a:gd name="T2" fmla="*/ 34 w 127"/>
                <a:gd name="T3" fmla="*/ 50 h 120"/>
                <a:gd name="T4" fmla="*/ 39 w 127"/>
                <a:gd name="T5" fmla="*/ 0 h 120"/>
                <a:gd name="T6" fmla="*/ 67 w 127"/>
                <a:gd name="T7" fmla="*/ 2 h 120"/>
                <a:gd name="T8" fmla="*/ 66 w 127"/>
                <a:gd name="T9" fmla="*/ 23 h 120"/>
                <a:gd name="T10" fmla="*/ 68 w 127"/>
                <a:gd name="T11" fmla="*/ 26 h 120"/>
                <a:gd name="T12" fmla="*/ 71 w 127"/>
                <a:gd name="T13" fmla="*/ 26 h 120"/>
                <a:gd name="T14" fmla="*/ 73 w 127"/>
                <a:gd name="T15" fmla="*/ 28 h 120"/>
                <a:gd name="T16" fmla="*/ 77 w 127"/>
                <a:gd name="T17" fmla="*/ 29 h 120"/>
                <a:gd name="T18" fmla="*/ 85 w 127"/>
                <a:gd name="T19" fmla="*/ 32 h 120"/>
                <a:gd name="T20" fmla="*/ 87 w 127"/>
                <a:gd name="T21" fmla="*/ 31 h 120"/>
                <a:gd name="T22" fmla="*/ 92 w 127"/>
                <a:gd name="T23" fmla="*/ 34 h 120"/>
                <a:gd name="T24" fmla="*/ 99 w 127"/>
                <a:gd name="T25" fmla="*/ 34 h 120"/>
                <a:gd name="T26" fmla="*/ 104 w 127"/>
                <a:gd name="T27" fmla="*/ 32 h 120"/>
                <a:gd name="T28" fmla="*/ 111 w 127"/>
                <a:gd name="T29" fmla="*/ 31 h 120"/>
                <a:gd name="T30" fmla="*/ 117 w 127"/>
                <a:gd name="T31" fmla="*/ 34 h 120"/>
                <a:gd name="T32" fmla="*/ 118 w 127"/>
                <a:gd name="T33" fmla="*/ 35 h 120"/>
                <a:gd name="T34" fmla="*/ 122 w 127"/>
                <a:gd name="T35" fmla="*/ 35 h 120"/>
                <a:gd name="T36" fmla="*/ 122 w 127"/>
                <a:gd name="T37" fmla="*/ 53 h 120"/>
                <a:gd name="T38" fmla="*/ 127 w 127"/>
                <a:gd name="T39" fmla="*/ 62 h 120"/>
                <a:gd name="T40" fmla="*/ 125 w 127"/>
                <a:gd name="T41" fmla="*/ 69 h 120"/>
                <a:gd name="T42" fmla="*/ 126 w 127"/>
                <a:gd name="T43" fmla="*/ 74 h 120"/>
                <a:gd name="T44" fmla="*/ 123 w 127"/>
                <a:gd name="T45" fmla="*/ 77 h 120"/>
                <a:gd name="T46" fmla="*/ 124 w 127"/>
                <a:gd name="T47" fmla="*/ 78 h 120"/>
                <a:gd name="T48" fmla="*/ 119 w 127"/>
                <a:gd name="T49" fmla="*/ 80 h 120"/>
                <a:gd name="T50" fmla="*/ 115 w 127"/>
                <a:gd name="T51" fmla="*/ 80 h 120"/>
                <a:gd name="T52" fmla="*/ 116 w 127"/>
                <a:gd name="T53" fmla="*/ 77 h 120"/>
                <a:gd name="T54" fmla="*/ 113 w 127"/>
                <a:gd name="T55" fmla="*/ 79 h 120"/>
                <a:gd name="T56" fmla="*/ 114 w 127"/>
                <a:gd name="T57" fmla="*/ 83 h 120"/>
                <a:gd name="T58" fmla="*/ 111 w 127"/>
                <a:gd name="T59" fmla="*/ 86 h 120"/>
                <a:gd name="T60" fmla="*/ 96 w 127"/>
                <a:gd name="T61" fmla="*/ 94 h 120"/>
                <a:gd name="T62" fmla="*/ 91 w 127"/>
                <a:gd name="T63" fmla="*/ 99 h 120"/>
                <a:gd name="T64" fmla="*/ 87 w 127"/>
                <a:gd name="T65" fmla="*/ 109 h 120"/>
                <a:gd name="T66" fmla="*/ 90 w 127"/>
                <a:gd name="T67" fmla="*/ 120 h 120"/>
                <a:gd name="T68" fmla="*/ 87 w 127"/>
                <a:gd name="T69" fmla="*/ 120 h 120"/>
                <a:gd name="T70" fmla="*/ 70 w 127"/>
                <a:gd name="T71" fmla="*/ 115 h 120"/>
                <a:gd name="T72" fmla="*/ 69 w 127"/>
                <a:gd name="T73" fmla="*/ 110 h 120"/>
                <a:gd name="T74" fmla="*/ 67 w 127"/>
                <a:gd name="T75" fmla="*/ 108 h 120"/>
                <a:gd name="T76" fmla="*/ 66 w 127"/>
                <a:gd name="T77" fmla="*/ 101 h 120"/>
                <a:gd name="T78" fmla="*/ 63 w 127"/>
                <a:gd name="T79" fmla="*/ 99 h 120"/>
                <a:gd name="T80" fmla="*/ 55 w 127"/>
                <a:gd name="T81" fmla="*/ 82 h 120"/>
                <a:gd name="T82" fmla="*/ 50 w 127"/>
                <a:gd name="T83" fmla="*/ 79 h 120"/>
                <a:gd name="T84" fmla="*/ 49 w 127"/>
                <a:gd name="T85" fmla="*/ 77 h 120"/>
                <a:gd name="T86" fmla="*/ 36 w 127"/>
                <a:gd name="T87" fmla="*/ 76 h 120"/>
                <a:gd name="T88" fmla="*/ 29 w 127"/>
                <a:gd name="T89" fmla="*/ 84 h 120"/>
                <a:gd name="T90" fmla="*/ 18 w 127"/>
                <a:gd name="T91" fmla="*/ 76 h 120"/>
                <a:gd name="T92" fmla="*/ 14 w 127"/>
                <a:gd name="T93" fmla="*/ 64 h 120"/>
                <a:gd name="T94" fmla="*/ 3 w 127"/>
                <a:gd name="T95" fmla="*/ 54 h 120"/>
                <a:gd name="T96" fmla="*/ 2 w 127"/>
                <a:gd name="T97" fmla="*/ 50 h 120"/>
                <a:gd name="T98" fmla="*/ 0 w 127"/>
                <a:gd name="T99" fmla="*/ 50 h 120"/>
                <a:gd name="T100" fmla="*/ 0 w 127"/>
                <a:gd name="T101" fmla="*/ 47 h 120"/>
                <a:gd name="T102" fmla="*/ 0 w 127"/>
                <a:gd name="T103" fmla="*/ 47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120"/>
                <a:gd name="T158" fmla="*/ 127 w 127"/>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120">
                  <a:moveTo>
                    <a:pt x="0" y="47"/>
                  </a:moveTo>
                  <a:lnTo>
                    <a:pt x="34" y="50"/>
                  </a:lnTo>
                  <a:lnTo>
                    <a:pt x="39" y="0"/>
                  </a:lnTo>
                  <a:lnTo>
                    <a:pt x="67" y="2"/>
                  </a:lnTo>
                  <a:lnTo>
                    <a:pt x="66" y="23"/>
                  </a:lnTo>
                  <a:lnTo>
                    <a:pt x="68" y="26"/>
                  </a:lnTo>
                  <a:lnTo>
                    <a:pt x="71" y="26"/>
                  </a:lnTo>
                  <a:lnTo>
                    <a:pt x="73" y="28"/>
                  </a:lnTo>
                  <a:lnTo>
                    <a:pt x="77" y="29"/>
                  </a:lnTo>
                  <a:lnTo>
                    <a:pt x="85" y="32"/>
                  </a:lnTo>
                  <a:lnTo>
                    <a:pt x="87" y="31"/>
                  </a:lnTo>
                  <a:lnTo>
                    <a:pt x="92" y="34"/>
                  </a:lnTo>
                  <a:lnTo>
                    <a:pt x="99" y="34"/>
                  </a:lnTo>
                  <a:lnTo>
                    <a:pt x="104" y="32"/>
                  </a:lnTo>
                  <a:lnTo>
                    <a:pt x="111" y="31"/>
                  </a:lnTo>
                  <a:lnTo>
                    <a:pt x="117" y="34"/>
                  </a:lnTo>
                  <a:lnTo>
                    <a:pt x="118" y="35"/>
                  </a:lnTo>
                  <a:lnTo>
                    <a:pt x="122" y="35"/>
                  </a:lnTo>
                  <a:lnTo>
                    <a:pt x="122" y="53"/>
                  </a:lnTo>
                  <a:lnTo>
                    <a:pt x="127" y="62"/>
                  </a:lnTo>
                  <a:lnTo>
                    <a:pt x="125" y="69"/>
                  </a:lnTo>
                  <a:lnTo>
                    <a:pt x="126" y="74"/>
                  </a:lnTo>
                  <a:lnTo>
                    <a:pt x="123" y="77"/>
                  </a:lnTo>
                  <a:lnTo>
                    <a:pt x="124" y="78"/>
                  </a:lnTo>
                  <a:lnTo>
                    <a:pt x="119" y="80"/>
                  </a:lnTo>
                  <a:lnTo>
                    <a:pt x="115" y="80"/>
                  </a:lnTo>
                  <a:lnTo>
                    <a:pt x="116" y="77"/>
                  </a:lnTo>
                  <a:lnTo>
                    <a:pt x="113" y="79"/>
                  </a:lnTo>
                  <a:lnTo>
                    <a:pt x="114" y="83"/>
                  </a:lnTo>
                  <a:lnTo>
                    <a:pt x="111" y="86"/>
                  </a:lnTo>
                  <a:lnTo>
                    <a:pt x="96" y="94"/>
                  </a:lnTo>
                  <a:lnTo>
                    <a:pt x="91" y="99"/>
                  </a:lnTo>
                  <a:lnTo>
                    <a:pt x="87" y="109"/>
                  </a:lnTo>
                  <a:lnTo>
                    <a:pt x="90" y="120"/>
                  </a:lnTo>
                  <a:lnTo>
                    <a:pt x="87" y="120"/>
                  </a:lnTo>
                  <a:lnTo>
                    <a:pt x="70" y="115"/>
                  </a:lnTo>
                  <a:lnTo>
                    <a:pt x="69" y="110"/>
                  </a:lnTo>
                  <a:lnTo>
                    <a:pt x="67" y="108"/>
                  </a:lnTo>
                  <a:lnTo>
                    <a:pt x="66" y="101"/>
                  </a:lnTo>
                  <a:lnTo>
                    <a:pt x="63" y="99"/>
                  </a:lnTo>
                  <a:lnTo>
                    <a:pt x="55" y="82"/>
                  </a:lnTo>
                  <a:lnTo>
                    <a:pt x="50" y="79"/>
                  </a:lnTo>
                  <a:lnTo>
                    <a:pt x="49" y="77"/>
                  </a:lnTo>
                  <a:lnTo>
                    <a:pt x="36" y="76"/>
                  </a:lnTo>
                  <a:lnTo>
                    <a:pt x="29" y="84"/>
                  </a:lnTo>
                  <a:lnTo>
                    <a:pt x="18" y="76"/>
                  </a:lnTo>
                  <a:lnTo>
                    <a:pt x="14" y="64"/>
                  </a:lnTo>
                  <a:lnTo>
                    <a:pt x="3" y="54"/>
                  </a:lnTo>
                  <a:lnTo>
                    <a:pt x="2" y="50"/>
                  </a:lnTo>
                  <a:lnTo>
                    <a:pt x="0" y="50"/>
                  </a:lnTo>
                  <a:lnTo>
                    <a:pt x="0" y="47"/>
                  </a:lnTo>
                  <a:close/>
                </a:path>
              </a:pathLst>
            </a:custGeom>
            <a:grpFill/>
            <a:ln w="3175">
              <a:solidFill>
                <a:schemeClr val="accent5"/>
              </a:solidFill>
              <a:round/>
              <a:headEnd/>
              <a:tailEnd/>
            </a:ln>
            <a:effectLst>
              <a:reflection blurRad="6350" stA="52000" endA="300" endPos="35000" dir="5400000" sy="-100000" algn="bl" rotWithShape="0"/>
            </a:effectLst>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4" name="Freeform 76"/>
            <p:cNvSpPr>
              <a:spLocks/>
            </p:cNvSpPr>
            <p:nvPr/>
          </p:nvSpPr>
          <p:spPr bwMode="auto">
            <a:xfrm>
              <a:off x="4122523" y="7125233"/>
              <a:ext cx="1158446" cy="706260"/>
            </a:xfrm>
            <a:custGeom>
              <a:avLst/>
              <a:gdLst>
                <a:gd name="T0" fmla="*/ 4 w 60"/>
                <a:gd name="T1" fmla="*/ 0 h 37"/>
                <a:gd name="T2" fmla="*/ 56 w 60"/>
                <a:gd name="T3" fmla="*/ 3 h 37"/>
                <a:gd name="T4" fmla="*/ 56 w 60"/>
                <a:gd name="T5" fmla="*/ 12 h 37"/>
                <a:gd name="T6" fmla="*/ 58 w 60"/>
                <a:gd name="T7" fmla="*/ 19 h 37"/>
                <a:gd name="T8" fmla="*/ 59 w 60"/>
                <a:gd name="T9" fmla="*/ 29 h 37"/>
                <a:gd name="T10" fmla="*/ 60 w 60"/>
                <a:gd name="T11" fmla="*/ 37 h 37"/>
                <a:gd name="T12" fmla="*/ 29 w 60"/>
                <a:gd name="T13" fmla="*/ 36 h 37"/>
                <a:gd name="T14" fmla="*/ 0 w 60"/>
                <a:gd name="T15" fmla="*/ 34 h 37"/>
                <a:gd name="T16" fmla="*/ 4 w 60"/>
                <a:gd name="T17" fmla="*/ 0 h 37"/>
                <a:gd name="T18" fmla="*/ 4 w 60"/>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7"/>
                <a:gd name="T32" fmla="*/ 60 w 6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7">
                  <a:moveTo>
                    <a:pt x="4" y="0"/>
                  </a:moveTo>
                  <a:lnTo>
                    <a:pt x="56" y="3"/>
                  </a:lnTo>
                  <a:lnTo>
                    <a:pt x="56" y="12"/>
                  </a:lnTo>
                  <a:lnTo>
                    <a:pt x="58" y="19"/>
                  </a:lnTo>
                  <a:lnTo>
                    <a:pt x="59" y="29"/>
                  </a:lnTo>
                  <a:lnTo>
                    <a:pt x="60" y="37"/>
                  </a:lnTo>
                  <a:lnTo>
                    <a:pt x="29" y="36"/>
                  </a:lnTo>
                  <a:lnTo>
                    <a:pt x="0" y="34"/>
                  </a:lnTo>
                  <a:lnTo>
                    <a:pt x="4"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5" name="Freeform 77"/>
            <p:cNvSpPr>
              <a:spLocks/>
            </p:cNvSpPr>
            <p:nvPr/>
          </p:nvSpPr>
          <p:spPr bwMode="auto">
            <a:xfrm>
              <a:off x="4064601" y="7774229"/>
              <a:ext cx="1235676" cy="782613"/>
            </a:xfrm>
            <a:custGeom>
              <a:avLst/>
              <a:gdLst>
                <a:gd name="T0" fmla="*/ 3 w 64"/>
                <a:gd name="T1" fmla="*/ 0 h 41"/>
                <a:gd name="T2" fmla="*/ 32 w 64"/>
                <a:gd name="T3" fmla="*/ 2 h 41"/>
                <a:gd name="T4" fmla="*/ 63 w 64"/>
                <a:gd name="T5" fmla="*/ 3 h 41"/>
                <a:gd name="T6" fmla="*/ 61 w 64"/>
                <a:gd name="T7" fmla="*/ 7 h 41"/>
                <a:gd name="T8" fmla="*/ 64 w 64"/>
                <a:gd name="T9" fmla="*/ 9 h 41"/>
                <a:gd name="T10" fmla="*/ 64 w 64"/>
                <a:gd name="T11" fmla="*/ 30 h 41"/>
                <a:gd name="T12" fmla="*/ 63 w 64"/>
                <a:gd name="T13" fmla="*/ 30 h 41"/>
                <a:gd name="T14" fmla="*/ 63 w 64"/>
                <a:gd name="T15" fmla="*/ 33 h 41"/>
                <a:gd name="T16" fmla="*/ 64 w 64"/>
                <a:gd name="T17" fmla="*/ 35 h 41"/>
                <a:gd name="T18" fmla="*/ 63 w 64"/>
                <a:gd name="T19" fmla="*/ 37 h 41"/>
                <a:gd name="T20" fmla="*/ 64 w 64"/>
                <a:gd name="T21" fmla="*/ 41 h 41"/>
                <a:gd name="T22" fmla="*/ 62 w 64"/>
                <a:gd name="T23" fmla="*/ 41 h 41"/>
                <a:gd name="T24" fmla="*/ 61 w 64"/>
                <a:gd name="T25" fmla="*/ 39 h 41"/>
                <a:gd name="T26" fmla="*/ 55 w 64"/>
                <a:gd name="T27" fmla="*/ 37 h 41"/>
                <a:gd name="T28" fmla="*/ 50 w 64"/>
                <a:gd name="T29" fmla="*/ 38 h 41"/>
                <a:gd name="T30" fmla="*/ 46 w 64"/>
                <a:gd name="T31" fmla="*/ 35 h 41"/>
                <a:gd name="T32" fmla="*/ 0 w 64"/>
                <a:gd name="T33" fmla="*/ 32 h 41"/>
                <a:gd name="T34" fmla="*/ 3 w 64"/>
                <a:gd name="T35" fmla="*/ 0 h 41"/>
                <a:gd name="T36" fmla="*/ 3 w 64"/>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41"/>
                <a:gd name="T59" fmla="*/ 64 w 6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41">
                  <a:moveTo>
                    <a:pt x="3" y="0"/>
                  </a:moveTo>
                  <a:lnTo>
                    <a:pt x="32" y="2"/>
                  </a:lnTo>
                  <a:lnTo>
                    <a:pt x="63" y="3"/>
                  </a:lnTo>
                  <a:lnTo>
                    <a:pt x="61" y="7"/>
                  </a:lnTo>
                  <a:lnTo>
                    <a:pt x="64" y="9"/>
                  </a:lnTo>
                  <a:lnTo>
                    <a:pt x="64" y="30"/>
                  </a:lnTo>
                  <a:lnTo>
                    <a:pt x="63" y="30"/>
                  </a:lnTo>
                  <a:lnTo>
                    <a:pt x="63" y="33"/>
                  </a:lnTo>
                  <a:lnTo>
                    <a:pt x="64" y="35"/>
                  </a:lnTo>
                  <a:lnTo>
                    <a:pt x="63" y="37"/>
                  </a:lnTo>
                  <a:lnTo>
                    <a:pt x="64" y="41"/>
                  </a:lnTo>
                  <a:lnTo>
                    <a:pt x="62" y="41"/>
                  </a:lnTo>
                  <a:lnTo>
                    <a:pt x="61" y="39"/>
                  </a:lnTo>
                  <a:lnTo>
                    <a:pt x="55" y="37"/>
                  </a:lnTo>
                  <a:lnTo>
                    <a:pt x="50" y="38"/>
                  </a:lnTo>
                  <a:lnTo>
                    <a:pt x="46" y="35"/>
                  </a:lnTo>
                  <a:lnTo>
                    <a:pt x="0" y="32"/>
                  </a:lnTo>
                  <a:lnTo>
                    <a:pt x="3"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6" name="Freeform 78"/>
            <p:cNvSpPr>
              <a:spLocks/>
            </p:cNvSpPr>
            <p:nvPr/>
          </p:nvSpPr>
          <p:spPr bwMode="auto">
            <a:xfrm>
              <a:off x="4025986" y="8385048"/>
              <a:ext cx="1448057" cy="706260"/>
            </a:xfrm>
            <a:custGeom>
              <a:avLst/>
              <a:gdLst>
                <a:gd name="T0" fmla="*/ 2 w 75"/>
                <a:gd name="T1" fmla="*/ 0 h 37"/>
                <a:gd name="T2" fmla="*/ 48 w 75"/>
                <a:gd name="T3" fmla="*/ 3 h 37"/>
                <a:gd name="T4" fmla="*/ 52 w 75"/>
                <a:gd name="T5" fmla="*/ 6 h 37"/>
                <a:gd name="T6" fmla="*/ 57 w 75"/>
                <a:gd name="T7" fmla="*/ 5 h 37"/>
                <a:gd name="T8" fmla="*/ 63 w 75"/>
                <a:gd name="T9" fmla="*/ 7 h 37"/>
                <a:gd name="T10" fmla="*/ 64 w 75"/>
                <a:gd name="T11" fmla="*/ 9 h 37"/>
                <a:gd name="T12" fmla="*/ 66 w 75"/>
                <a:gd name="T13" fmla="*/ 9 h 37"/>
                <a:gd name="T14" fmla="*/ 68 w 75"/>
                <a:gd name="T15" fmla="*/ 16 h 37"/>
                <a:gd name="T16" fmla="*/ 68 w 75"/>
                <a:gd name="T17" fmla="*/ 19 h 37"/>
                <a:gd name="T18" fmla="*/ 70 w 75"/>
                <a:gd name="T19" fmla="*/ 22 h 37"/>
                <a:gd name="T20" fmla="*/ 71 w 75"/>
                <a:gd name="T21" fmla="*/ 27 h 37"/>
                <a:gd name="T22" fmla="*/ 70 w 75"/>
                <a:gd name="T23" fmla="*/ 29 h 37"/>
                <a:gd name="T24" fmla="*/ 72 w 75"/>
                <a:gd name="T25" fmla="*/ 30 h 37"/>
                <a:gd name="T26" fmla="*/ 75 w 75"/>
                <a:gd name="T27" fmla="*/ 37 h 37"/>
                <a:gd name="T28" fmla="*/ 42 w 75"/>
                <a:gd name="T29" fmla="*/ 37 h 37"/>
                <a:gd name="T30" fmla="*/ 17 w 75"/>
                <a:gd name="T31" fmla="*/ 35 h 37"/>
                <a:gd name="T32" fmla="*/ 17 w 75"/>
                <a:gd name="T33" fmla="*/ 24 h 37"/>
                <a:gd name="T34" fmla="*/ 0 w 75"/>
                <a:gd name="T35" fmla="*/ 23 h 37"/>
                <a:gd name="T36" fmla="*/ 2 w 75"/>
                <a:gd name="T37" fmla="*/ 0 h 37"/>
                <a:gd name="T38" fmla="*/ 2 w 75"/>
                <a:gd name="T39" fmla="*/ 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37"/>
                <a:gd name="T62" fmla="*/ 75 w 75"/>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37">
                  <a:moveTo>
                    <a:pt x="2" y="0"/>
                  </a:moveTo>
                  <a:lnTo>
                    <a:pt x="48" y="3"/>
                  </a:lnTo>
                  <a:lnTo>
                    <a:pt x="52" y="6"/>
                  </a:lnTo>
                  <a:lnTo>
                    <a:pt x="57" y="5"/>
                  </a:lnTo>
                  <a:lnTo>
                    <a:pt x="63" y="7"/>
                  </a:lnTo>
                  <a:lnTo>
                    <a:pt x="64" y="9"/>
                  </a:lnTo>
                  <a:lnTo>
                    <a:pt x="66" y="9"/>
                  </a:lnTo>
                  <a:lnTo>
                    <a:pt x="68" y="16"/>
                  </a:lnTo>
                  <a:lnTo>
                    <a:pt x="68" y="19"/>
                  </a:lnTo>
                  <a:lnTo>
                    <a:pt x="70" y="22"/>
                  </a:lnTo>
                  <a:lnTo>
                    <a:pt x="71" y="27"/>
                  </a:lnTo>
                  <a:lnTo>
                    <a:pt x="70" y="29"/>
                  </a:lnTo>
                  <a:lnTo>
                    <a:pt x="72" y="30"/>
                  </a:lnTo>
                  <a:lnTo>
                    <a:pt x="75" y="37"/>
                  </a:lnTo>
                  <a:lnTo>
                    <a:pt x="42" y="37"/>
                  </a:lnTo>
                  <a:lnTo>
                    <a:pt x="17" y="35"/>
                  </a:lnTo>
                  <a:lnTo>
                    <a:pt x="17" y="24"/>
                  </a:lnTo>
                  <a:lnTo>
                    <a:pt x="0" y="23"/>
                  </a:lnTo>
                  <a:lnTo>
                    <a:pt x="2"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7" name="Freeform 79"/>
            <p:cNvSpPr>
              <a:spLocks/>
            </p:cNvSpPr>
            <p:nvPr/>
          </p:nvSpPr>
          <p:spPr bwMode="auto">
            <a:xfrm>
              <a:off x="4296290" y="9053132"/>
              <a:ext cx="1312905" cy="687172"/>
            </a:xfrm>
            <a:custGeom>
              <a:avLst/>
              <a:gdLst>
                <a:gd name="T0" fmla="*/ 3 w 68"/>
                <a:gd name="T1" fmla="*/ 0 h 36"/>
                <a:gd name="T2" fmla="*/ 28 w 68"/>
                <a:gd name="T3" fmla="*/ 2 h 36"/>
                <a:gd name="T4" fmla="*/ 61 w 68"/>
                <a:gd name="T5" fmla="*/ 2 h 36"/>
                <a:gd name="T6" fmla="*/ 63 w 68"/>
                <a:gd name="T7" fmla="*/ 4 h 36"/>
                <a:gd name="T8" fmla="*/ 64 w 68"/>
                <a:gd name="T9" fmla="*/ 3 h 36"/>
                <a:gd name="T10" fmla="*/ 65 w 68"/>
                <a:gd name="T11" fmla="*/ 5 h 36"/>
                <a:gd name="T12" fmla="*/ 64 w 68"/>
                <a:gd name="T13" fmla="*/ 5 h 36"/>
                <a:gd name="T14" fmla="*/ 63 w 68"/>
                <a:gd name="T15" fmla="*/ 7 h 36"/>
                <a:gd name="T16" fmla="*/ 66 w 68"/>
                <a:gd name="T17" fmla="*/ 11 h 36"/>
                <a:gd name="T18" fmla="*/ 68 w 68"/>
                <a:gd name="T19" fmla="*/ 12 h 36"/>
                <a:gd name="T20" fmla="*/ 68 w 68"/>
                <a:gd name="T21" fmla="*/ 36 h 36"/>
                <a:gd name="T22" fmla="*/ 39 w 68"/>
                <a:gd name="T23" fmla="*/ 36 h 36"/>
                <a:gd name="T24" fmla="*/ 0 w 68"/>
                <a:gd name="T25" fmla="*/ 34 h 36"/>
                <a:gd name="T26" fmla="*/ 3 w 68"/>
                <a:gd name="T27" fmla="*/ 0 h 36"/>
                <a:gd name="T28" fmla="*/ 3 w 68"/>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36"/>
                <a:gd name="T47" fmla="*/ 68 w 68"/>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36">
                  <a:moveTo>
                    <a:pt x="3" y="0"/>
                  </a:moveTo>
                  <a:lnTo>
                    <a:pt x="28" y="2"/>
                  </a:lnTo>
                  <a:lnTo>
                    <a:pt x="61" y="2"/>
                  </a:lnTo>
                  <a:lnTo>
                    <a:pt x="63" y="4"/>
                  </a:lnTo>
                  <a:lnTo>
                    <a:pt x="64" y="3"/>
                  </a:lnTo>
                  <a:lnTo>
                    <a:pt x="65" y="5"/>
                  </a:lnTo>
                  <a:lnTo>
                    <a:pt x="64" y="5"/>
                  </a:lnTo>
                  <a:lnTo>
                    <a:pt x="63" y="7"/>
                  </a:lnTo>
                  <a:lnTo>
                    <a:pt x="66" y="11"/>
                  </a:lnTo>
                  <a:lnTo>
                    <a:pt x="68" y="12"/>
                  </a:lnTo>
                  <a:lnTo>
                    <a:pt x="68" y="36"/>
                  </a:lnTo>
                  <a:lnTo>
                    <a:pt x="39" y="36"/>
                  </a:lnTo>
                  <a:lnTo>
                    <a:pt x="0" y="34"/>
                  </a:lnTo>
                  <a:lnTo>
                    <a:pt x="3"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8" name="Freeform 80"/>
            <p:cNvSpPr>
              <a:spLocks/>
            </p:cNvSpPr>
            <p:nvPr/>
          </p:nvSpPr>
          <p:spPr bwMode="auto">
            <a:xfrm>
              <a:off x="4122523" y="9683040"/>
              <a:ext cx="1525287" cy="763524"/>
            </a:xfrm>
            <a:custGeom>
              <a:avLst/>
              <a:gdLst>
                <a:gd name="T0" fmla="*/ 1 w 79"/>
                <a:gd name="T1" fmla="*/ 0 h 40"/>
                <a:gd name="T2" fmla="*/ 9 w 79"/>
                <a:gd name="T3" fmla="*/ 1 h 40"/>
                <a:gd name="T4" fmla="*/ 48 w 79"/>
                <a:gd name="T5" fmla="*/ 3 h 40"/>
                <a:gd name="T6" fmla="*/ 77 w 79"/>
                <a:gd name="T7" fmla="*/ 3 h 40"/>
                <a:gd name="T8" fmla="*/ 77 w 79"/>
                <a:gd name="T9" fmla="*/ 9 h 40"/>
                <a:gd name="T10" fmla="*/ 79 w 79"/>
                <a:gd name="T11" fmla="*/ 21 h 40"/>
                <a:gd name="T12" fmla="*/ 78 w 79"/>
                <a:gd name="T13" fmla="*/ 40 h 40"/>
                <a:gd name="T14" fmla="*/ 72 w 79"/>
                <a:gd name="T15" fmla="*/ 37 h 40"/>
                <a:gd name="T16" fmla="*/ 65 w 79"/>
                <a:gd name="T17" fmla="*/ 38 h 40"/>
                <a:gd name="T18" fmla="*/ 60 w 79"/>
                <a:gd name="T19" fmla="*/ 40 h 40"/>
                <a:gd name="T20" fmla="*/ 53 w 79"/>
                <a:gd name="T21" fmla="*/ 40 h 40"/>
                <a:gd name="T22" fmla="*/ 48 w 79"/>
                <a:gd name="T23" fmla="*/ 37 h 40"/>
                <a:gd name="T24" fmla="*/ 46 w 79"/>
                <a:gd name="T25" fmla="*/ 38 h 40"/>
                <a:gd name="T26" fmla="*/ 38 w 79"/>
                <a:gd name="T27" fmla="*/ 35 h 40"/>
                <a:gd name="T28" fmla="*/ 34 w 79"/>
                <a:gd name="T29" fmla="*/ 34 h 40"/>
                <a:gd name="T30" fmla="*/ 32 w 79"/>
                <a:gd name="T31" fmla="*/ 32 h 40"/>
                <a:gd name="T32" fmla="*/ 29 w 79"/>
                <a:gd name="T33" fmla="*/ 32 h 40"/>
                <a:gd name="T34" fmla="*/ 27 w 79"/>
                <a:gd name="T35" fmla="*/ 29 h 40"/>
                <a:gd name="T36" fmla="*/ 28 w 79"/>
                <a:gd name="T37" fmla="*/ 8 h 40"/>
                <a:gd name="T38" fmla="*/ 0 w 79"/>
                <a:gd name="T39" fmla="*/ 6 h 40"/>
                <a:gd name="T40" fmla="*/ 1 w 79"/>
                <a:gd name="T41" fmla="*/ 0 h 40"/>
                <a:gd name="T42" fmla="*/ 1 w 79"/>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40"/>
                <a:gd name="T68" fmla="*/ 79 w 7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40">
                  <a:moveTo>
                    <a:pt x="1" y="0"/>
                  </a:moveTo>
                  <a:lnTo>
                    <a:pt x="9" y="1"/>
                  </a:lnTo>
                  <a:lnTo>
                    <a:pt x="48" y="3"/>
                  </a:lnTo>
                  <a:lnTo>
                    <a:pt x="77" y="3"/>
                  </a:lnTo>
                  <a:lnTo>
                    <a:pt x="77" y="9"/>
                  </a:lnTo>
                  <a:lnTo>
                    <a:pt x="79" y="21"/>
                  </a:lnTo>
                  <a:lnTo>
                    <a:pt x="78" y="40"/>
                  </a:lnTo>
                  <a:lnTo>
                    <a:pt x="72" y="37"/>
                  </a:lnTo>
                  <a:lnTo>
                    <a:pt x="65" y="38"/>
                  </a:lnTo>
                  <a:lnTo>
                    <a:pt x="60" y="40"/>
                  </a:lnTo>
                  <a:lnTo>
                    <a:pt x="53" y="40"/>
                  </a:lnTo>
                  <a:lnTo>
                    <a:pt x="48" y="37"/>
                  </a:lnTo>
                  <a:lnTo>
                    <a:pt x="46" y="38"/>
                  </a:lnTo>
                  <a:lnTo>
                    <a:pt x="38" y="35"/>
                  </a:lnTo>
                  <a:lnTo>
                    <a:pt x="34" y="34"/>
                  </a:lnTo>
                  <a:lnTo>
                    <a:pt x="32" y="32"/>
                  </a:lnTo>
                  <a:lnTo>
                    <a:pt x="29" y="32"/>
                  </a:lnTo>
                  <a:lnTo>
                    <a:pt x="27" y="29"/>
                  </a:lnTo>
                  <a:lnTo>
                    <a:pt x="28" y="8"/>
                  </a:lnTo>
                  <a:lnTo>
                    <a:pt x="0" y="6"/>
                  </a:lnTo>
                  <a:lnTo>
                    <a:pt x="1"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29" name="Freeform 81"/>
            <p:cNvSpPr>
              <a:spLocks/>
            </p:cNvSpPr>
            <p:nvPr/>
          </p:nvSpPr>
          <p:spPr bwMode="auto">
            <a:xfrm>
              <a:off x="5203739" y="7125233"/>
              <a:ext cx="1139139" cy="1221639"/>
            </a:xfrm>
            <a:custGeom>
              <a:avLst/>
              <a:gdLst>
                <a:gd name="T0" fmla="*/ 0 w 59"/>
                <a:gd name="T1" fmla="*/ 12 h 64"/>
                <a:gd name="T2" fmla="*/ 2 w 59"/>
                <a:gd name="T3" fmla="*/ 19 h 64"/>
                <a:gd name="T4" fmla="*/ 3 w 59"/>
                <a:gd name="T5" fmla="*/ 29 h 64"/>
                <a:gd name="T6" fmla="*/ 4 w 59"/>
                <a:gd name="T7" fmla="*/ 37 h 64"/>
                <a:gd name="T8" fmla="*/ 2 w 59"/>
                <a:gd name="T9" fmla="*/ 41 h 64"/>
                <a:gd name="T10" fmla="*/ 5 w 59"/>
                <a:gd name="T11" fmla="*/ 43 h 64"/>
                <a:gd name="T12" fmla="*/ 5 w 59"/>
                <a:gd name="T13" fmla="*/ 64 h 64"/>
                <a:gd name="T14" fmla="*/ 48 w 59"/>
                <a:gd name="T15" fmla="*/ 63 h 64"/>
                <a:gd name="T16" fmla="*/ 48 w 59"/>
                <a:gd name="T17" fmla="*/ 59 h 64"/>
                <a:gd name="T18" fmla="*/ 43 w 59"/>
                <a:gd name="T19" fmla="*/ 56 h 64"/>
                <a:gd name="T20" fmla="*/ 41 w 59"/>
                <a:gd name="T21" fmla="*/ 53 h 64"/>
                <a:gd name="T22" fmla="*/ 35 w 59"/>
                <a:gd name="T23" fmla="*/ 50 h 64"/>
                <a:gd name="T24" fmla="*/ 35 w 59"/>
                <a:gd name="T25" fmla="*/ 44 h 64"/>
                <a:gd name="T26" fmla="*/ 34 w 59"/>
                <a:gd name="T27" fmla="*/ 40 h 64"/>
                <a:gd name="T28" fmla="*/ 38 w 59"/>
                <a:gd name="T29" fmla="*/ 34 h 64"/>
                <a:gd name="T30" fmla="*/ 38 w 59"/>
                <a:gd name="T31" fmla="*/ 28 h 64"/>
                <a:gd name="T32" fmla="*/ 46 w 59"/>
                <a:gd name="T33" fmla="*/ 22 h 64"/>
                <a:gd name="T34" fmla="*/ 48 w 59"/>
                <a:gd name="T35" fmla="*/ 19 h 64"/>
                <a:gd name="T36" fmla="*/ 59 w 59"/>
                <a:gd name="T37" fmla="*/ 13 h 64"/>
                <a:gd name="T38" fmla="*/ 54 w 59"/>
                <a:gd name="T39" fmla="*/ 11 h 64"/>
                <a:gd name="T40" fmla="*/ 50 w 59"/>
                <a:gd name="T41" fmla="*/ 12 h 64"/>
                <a:gd name="T42" fmla="*/ 49 w 59"/>
                <a:gd name="T43" fmla="*/ 10 h 64"/>
                <a:gd name="T44" fmla="*/ 41 w 59"/>
                <a:gd name="T45" fmla="*/ 10 h 64"/>
                <a:gd name="T46" fmla="*/ 36 w 59"/>
                <a:gd name="T47" fmla="*/ 8 h 64"/>
                <a:gd name="T48" fmla="*/ 25 w 59"/>
                <a:gd name="T49" fmla="*/ 7 h 64"/>
                <a:gd name="T50" fmla="*/ 23 w 59"/>
                <a:gd name="T51" fmla="*/ 5 h 64"/>
                <a:gd name="T52" fmla="*/ 19 w 59"/>
                <a:gd name="T53" fmla="*/ 4 h 64"/>
                <a:gd name="T54" fmla="*/ 18 w 59"/>
                <a:gd name="T55" fmla="*/ 0 h 64"/>
                <a:gd name="T56" fmla="*/ 15 w 59"/>
                <a:gd name="T57" fmla="*/ 0 h 64"/>
                <a:gd name="T58" fmla="*/ 15 w 59"/>
                <a:gd name="T59" fmla="*/ 3 h 64"/>
                <a:gd name="T60" fmla="*/ 0 w 59"/>
                <a:gd name="T61" fmla="*/ 3 h 64"/>
                <a:gd name="T62" fmla="*/ 0 w 59"/>
                <a:gd name="T63" fmla="*/ 12 h 64"/>
                <a:gd name="T64" fmla="*/ 0 w 59"/>
                <a:gd name="T65" fmla="*/ 12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64"/>
                <a:gd name="T101" fmla="*/ 59 w 59"/>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64">
                  <a:moveTo>
                    <a:pt x="0" y="12"/>
                  </a:moveTo>
                  <a:lnTo>
                    <a:pt x="2" y="19"/>
                  </a:lnTo>
                  <a:lnTo>
                    <a:pt x="3" y="29"/>
                  </a:lnTo>
                  <a:lnTo>
                    <a:pt x="4" y="37"/>
                  </a:lnTo>
                  <a:lnTo>
                    <a:pt x="2" y="41"/>
                  </a:lnTo>
                  <a:lnTo>
                    <a:pt x="5" y="43"/>
                  </a:lnTo>
                  <a:lnTo>
                    <a:pt x="5" y="64"/>
                  </a:lnTo>
                  <a:lnTo>
                    <a:pt x="48" y="63"/>
                  </a:lnTo>
                  <a:lnTo>
                    <a:pt x="48" y="59"/>
                  </a:lnTo>
                  <a:lnTo>
                    <a:pt x="43" y="56"/>
                  </a:lnTo>
                  <a:lnTo>
                    <a:pt x="41" y="53"/>
                  </a:lnTo>
                  <a:lnTo>
                    <a:pt x="35" y="50"/>
                  </a:lnTo>
                  <a:lnTo>
                    <a:pt x="35" y="44"/>
                  </a:lnTo>
                  <a:lnTo>
                    <a:pt x="34" y="40"/>
                  </a:lnTo>
                  <a:lnTo>
                    <a:pt x="38" y="34"/>
                  </a:lnTo>
                  <a:lnTo>
                    <a:pt x="38" y="28"/>
                  </a:lnTo>
                  <a:lnTo>
                    <a:pt x="46" y="22"/>
                  </a:lnTo>
                  <a:lnTo>
                    <a:pt x="48" y="19"/>
                  </a:lnTo>
                  <a:lnTo>
                    <a:pt x="59" y="13"/>
                  </a:lnTo>
                  <a:lnTo>
                    <a:pt x="54" y="11"/>
                  </a:lnTo>
                  <a:lnTo>
                    <a:pt x="50" y="12"/>
                  </a:lnTo>
                  <a:lnTo>
                    <a:pt x="49" y="10"/>
                  </a:lnTo>
                  <a:lnTo>
                    <a:pt x="41" y="10"/>
                  </a:lnTo>
                  <a:lnTo>
                    <a:pt x="36" y="8"/>
                  </a:lnTo>
                  <a:lnTo>
                    <a:pt x="25" y="7"/>
                  </a:lnTo>
                  <a:lnTo>
                    <a:pt x="23" y="5"/>
                  </a:lnTo>
                  <a:lnTo>
                    <a:pt x="19" y="4"/>
                  </a:lnTo>
                  <a:lnTo>
                    <a:pt x="18" y="0"/>
                  </a:lnTo>
                  <a:lnTo>
                    <a:pt x="15" y="0"/>
                  </a:lnTo>
                  <a:lnTo>
                    <a:pt x="15" y="3"/>
                  </a:lnTo>
                  <a:lnTo>
                    <a:pt x="0" y="3"/>
                  </a:lnTo>
                  <a:lnTo>
                    <a:pt x="0" y="12"/>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0" name="Freeform 82"/>
            <p:cNvSpPr>
              <a:spLocks/>
            </p:cNvSpPr>
            <p:nvPr/>
          </p:nvSpPr>
          <p:spPr bwMode="auto">
            <a:xfrm>
              <a:off x="5280969" y="8327784"/>
              <a:ext cx="1042601" cy="668084"/>
            </a:xfrm>
            <a:custGeom>
              <a:avLst/>
              <a:gdLst>
                <a:gd name="T0" fmla="*/ 0 w 54"/>
                <a:gd name="T1" fmla="*/ 4 h 35"/>
                <a:gd name="T2" fmla="*/ 1 w 54"/>
                <a:gd name="T3" fmla="*/ 6 h 35"/>
                <a:gd name="T4" fmla="*/ 0 w 54"/>
                <a:gd name="T5" fmla="*/ 8 h 35"/>
                <a:gd name="T6" fmla="*/ 1 w 54"/>
                <a:gd name="T7" fmla="*/ 12 h 35"/>
                <a:gd name="T8" fmla="*/ 3 w 54"/>
                <a:gd name="T9" fmla="*/ 19 h 35"/>
                <a:gd name="T10" fmla="*/ 3 w 54"/>
                <a:gd name="T11" fmla="*/ 22 h 35"/>
                <a:gd name="T12" fmla="*/ 5 w 54"/>
                <a:gd name="T13" fmla="*/ 25 h 35"/>
                <a:gd name="T14" fmla="*/ 6 w 54"/>
                <a:gd name="T15" fmla="*/ 30 h 35"/>
                <a:gd name="T16" fmla="*/ 5 w 54"/>
                <a:gd name="T17" fmla="*/ 32 h 35"/>
                <a:gd name="T18" fmla="*/ 7 w 54"/>
                <a:gd name="T19" fmla="*/ 33 h 35"/>
                <a:gd name="T20" fmla="*/ 42 w 54"/>
                <a:gd name="T21" fmla="*/ 33 h 35"/>
                <a:gd name="T22" fmla="*/ 44 w 54"/>
                <a:gd name="T23" fmla="*/ 35 h 35"/>
                <a:gd name="T24" fmla="*/ 48 w 54"/>
                <a:gd name="T25" fmla="*/ 27 h 35"/>
                <a:gd name="T26" fmla="*/ 47 w 54"/>
                <a:gd name="T27" fmla="*/ 24 h 35"/>
                <a:gd name="T28" fmla="*/ 53 w 54"/>
                <a:gd name="T29" fmla="*/ 20 h 35"/>
                <a:gd name="T30" fmla="*/ 54 w 54"/>
                <a:gd name="T31" fmla="*/ 16 h 35"/>
                <a:gd name="T32" fmla="*/ 50 w 54"/>
                <a:gd name="T33" fmla="*/ 11 h 35"/>
                <a:gd name="T34" fmla="*/ 45 w 54"/>
                <a:gd name="T35" fmla="*/ 6 h 35"/>
                <a:gd name="T36" fmla="*/ 44 w 54"/>
                <a:gd name="T37" fmla="*/ 0 h 35"/>
                <a:gd name="T38" fmla="*/ 1 w 54"/>
                <a:gd name="T39" fmla="*/ 1 h 35"/>
                <a:gd name="T40" fmla="*/ 0 w 54"/>
                <a:gd name="T41" fmla="*/ 1 h 35"/>
                <a:gd name="T42" fmla="*/ 0 w 54"/>
                <a:gd name="T43" fmla="*/ 4 h 35"/>
                <a:gd name="T44" fmla="*/ 0 w 54"/>
                <a:gd name="T45" fmla="*/ 4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35"/>
                <a:gd name="T71" fmla="*/ 54 w 54"/>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35">
                  <a:moveTo>
                    <a:pt x="0" y="4"/>
                  </a:moveTo>
                  <a:lnTo>
                    <a:pt x="1" y="6"/>
                  </a:lnTo>
                  <a:lnTo>
                    <a:pt x="0" y="8"/>
                  </a:lnTo>
                  <a:lnTo>
                    <a:pt x="1" y="12"/>
                  </a:lnTo>
                  <a:lnTo>
                    <a:pt x="3" y="19"/>
                  </a:lnTo>
                  <a:lnTo>
                    <a:pt x="3" y="22"/>
                  </a:lnTo>
                  <a:lnTo>
                    <a:pt x="5" y="25"/>
                  </a:lnTo>
                  <a:lnTo>
                    <a:pt x="6" y="30"/>
                  </a:lnTo>
                  <a:lnTo>
                    <a:pt x="5" y="32"/>
                  </a:lnTo>
                  <a:lnTo>
                    <a:pt x="7" y="33"/>
                  </a:lnTo>
                  <a:lnTo>
                    <a:pt x="42" y="33"/>
                  </a:lnTo>
                  <a:lnTo>
                    <a:pt x="44" y="35"/>
                  </a:lnTo>
                  <a:lnTo>
                    <a:pt x="48" y="27"/>
                  </a:lnTo>
                  <a:lnTo>
                    <a:pt x="47" y="24"/>
                  </a:lnTo>
                  <a:lnTo>
                    <a:pt x="53" y="20"/>
                  </a:lnTo>
                  <a:lnTo>
                    <a:pt x="54" y="16"/>
                  </a:lnTo>
                  <a:lnTo>
                    <a:pt x="50" y="11"/>
                  </a:lnTo>
                  <a:lnTo>
                    <a:pt x="45" y="6"/>
                  </a:lnTo>
                  <a:lnTo>
                    <a:pt x="44" y="0"/>
                  </a:lnTo>
                  <a:lnTo>
                    <a:pt x="1" y="1"/>
                  </a:lnTo>
                  <a:lnTo>
                    <a:pt x="0" y="1"/>
                  </a:lnTo>
                  <a:lnTo>
                    <a:pt x="0" y="4"/>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1" name="Freeform 83"/>
            <p:cNvSpPr>
              <a:spLocks/>
            </p:cNvSpPr>
            <p:nvPr/>
          </p:nvSpPr>
          <p:spPr bwMode="auto">
            <a:xfrm>
              <a:off x="5416122" y="8957692"/>
              <a:ext cx="1158447" cy="973494"/>
            </a:xfrm>
            <a:custGeom>
              <a:avLst/>
              <a:gdLst>
                <a:gd name="T0" fmla="*/ 3 w 60"/>
                <a:gd name="T1" fmla="*/ 7 h 51"/>
                <a:gd name="T2" fmla="*/ 5 w 60"/>
                <a:gd name="T3" fmla="*/ 9 h 51"/>
                <a:gd name="T4" fmla="*/ 6 w 60"/>
                <a:gd name="T5" fmla="*/ 8 h 51"/>
                <a:gd name="T6" fmla="*/ 7 w 60"/>
                <a:gd name="T7" fmla="*/ 10 h 51"/>
                <a:gd name="T8" fmla="*/ 6 w 60"/>
                <a:gd name="T9" fmla="*/ 10 h 51"/>
                <a:gd name="T10" fmla="*/ 5 w 60"/>
                <a:gd name="T11" fmla="*/ 12 h 51"/>
                <a:gd name="T12" fmla="*/ 8 w 60"/>
                <a:gd name="T13" fmla="*/ 16 h 51"/>
                <a:gd name="T14" fmla="*/ 10 w 60"/>
                <a:gd name="T15" fmla="*/ 17 h 51"/>
                <a:gd name="T16" fmla="*/ 10 w 60"/>
                <a:gd name="T17" fmla="*/ 41 h 51"/>
                <a:gd name="T18" fmla="*/ 10 w 60"/>
                <a:gd name="T19" fmla="*/ 47 h 51"/>
                <a:gd name="T20" fmla="*/ 50 w 60"/>
                <a:gd name="T21" fmla="*/ 45 h 51"/>
                <a:gd name="T22" fmla="*/ 51 w 60"/>
                <a:gd name="T23" fmla="*/ 49 h 51"/>
                <a:gd name="T24" fmla="*/ 49 w 60"/>
                <a:gd name="T25" fmla="*/ 51 h 51"/>
                <a:gd name="T26" fmla="*/ 55 w 60"/>
                <a:gd name="T27" fmla="*/ 51 h 51"/>
                <a:gd name="T28" fmla="*/ 56 w 60"/>
                <a:gd name="T29" fmla="*/ 49 h 51"/>
                <a:gd name="T30" fmla="*/ 56 w 60"/>
                <a:gd name="T31" fmla="*/ 47 h 51"/>
                <a:gd name="T32" fmla="*/ 58 w 60"/>
                <a:gd name="T33" fmla="*/ 45 h 51"/>
                <a:gd name="T34" fmla="*/ 58 w 60"/>
                <a:gd name="T35" fmla="*/ 43 h 51"/>
                <a:gd name="T36" fmla="*/ 60 w 60"/>
                <a:gd name="T37" fmla="*/ 43 h 51"/>
                <a:gd name="T38" fmla="*/ 60 w 60"/>
                <a:gd name="T39" fmla="*/ 40 h 51"/>
                <a:gd name="T40" fmla="*/ 58 w 60"/>
                <a:gd name="T41" fmla="*/ 39 h 51"/>
                <a:gd name="T42" fmla="*/ 56 w 60"/>
                <a:gd name="T43" fmla="*/ 37 h 51"/>
                <a:gd name="T44" fmla="*/ 54 w 60"/>
                <a:gd name="T45" fmla="*/ 30 h 51"/>
                <a:gd name="T46" fmla="*/ 52 w 60"/>
                <a:gd name="T47" fmla="*/ 30 h 51"/>
                <a:gd name="T48" fmla="*/ 49 w 60"/>
                <a:gd name="T49" fmla="*/ 27 h 51"/>
                <a:gd name="T50" fmla="*/ 48 w 60"/>
                <a:gd name="T51" fmla="*/ 24 h 51"/>
                <a:gd name="T52" fmla="*/ 49 w 60"/>
                <a:gd name="T53" fmla="*/ 19 h 51"/>
                <a:gd name="T54" fmla="*/ 48 w 60"/>
                <a:gd name="T55" fmla="*/ 18 h 51"/>
                <a:gd name="T56" fmla="*/ 45 w 60"/>
                <a:gd name="T57" fmla="*/ 18 h 51"/>
                <a:gd name="T58" fmla="*/ 44 w 60"/>
                <a:gd name="T59" fmla="*/ 15 h 51"/>
                <a:gd name="T60" fmla="*/ 38 w 60"/>
                <a:gd name="T61" fmla="*/ 9 h 51"/>
                <a:gd name="T62" fmla="*/ 37 w 60"/>
                <a:gd name="T63" fmla="*/ 4 h 51"/>
                <a:gd name="T64" fmla="*/ 37 w 60"/>
                <a:gd name="T65" fmla="*/ 2 h 51"/>
                <a:gd name="T66" fmla="*/ 35 w 60"/>
                <a:gd name="T67" fmla="*/ 0 h 51"/>
                <a:gd name="T68" fmla="*/ 0 w 60"/>
                <a:gd name="T69" fmla="*/ 0 h 51"/>
                <a:gd name="T70" fmla="*/ 3 w 60"/>
                <a:gd name="T71" fmla="*/ 7 h 51"/>
                <a:gd name="T72" fmla="*/ 3 w 60"/>
                <a:gd name="T73" fmla="*/ 7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51"/>
                <a:gd name="T113" fmla="*/ 60 w 60"/>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51">
                  <a:moveTo>
                    <a:pt x="3" y="7"/>
                  </a:moveTo>
                  <a:lnTo>
                    <a:pt x="5" y="9"/>
                  </a:lnTo>
                  <a:lnTo>
                    <a:pt x="6" y="8"/>
                  </a:lnTo>
                  <a:lnTo>
                    <a:pt x="7" y="10"/>
                  </a:lnTo>
                  <a:lnTo>
                    <a:pt x="6" y="10"/>
                  </a:lnTo>
                  <a:lnTo>
                    <a:pt x="5" y="12"/>
                  </a:lnTo>
                  <a:lnTo>
                    <a:pt x="8" y="16"/>
                  </a:lnTo>
                  <a:lnTo>
                    <a:pt x="10" y="17"/>
                  </a:lnTo>
                  <a:lnTo>
                    <a:pt x="10" y="41"/>
                  </a:lnTo>
                  <a:lnTo>
                    <a:pt x="10" y="47"/>
                  </a:lnTo>
                  <a:lnTo>
                    <a:pt x="50" y="45"/>
                  </a:lnTo>
                  <a:lnTo>
                    <a:pt x="51" y="49"/>
                  </a:lnTo>
                  <a:lnTo>
                    <a:pt x="49" y="51"/>
                  </a:lnTo>
                  <a:lnTo>
                    <a:pt x="55" y="51"/>
                  </a:lnTo>
                  <a:lnTo>
                    <a:pt x="56" y="49"/>
                  </a:lnTo>
                  <a:lnTo>
                    <a:pt x="56" y="47"/>
                  </a:lnTo>
                  <a:lnTo>
                    <a:pt x="58" y="45"/>
                  </a:lnTo>
                  <a:lnTo>
                    <a:pt x="58" y="43"/>
                  </a:lnTo>
                  <a:lnTo>
                    <a:pt x="60" y="43"/>
                  </a:lnTo>
                  <a:lnTo>
                    <a:pt x="60" y="40"/>
                  </a:lnTo>
                  <a:lnTo>
                    <a:pt x="58" y="39"/>
                  </a:lnTo>
                  <a:lnTo>
                    <a:pt x="56" y="37"/>
                  </a:lnTo>
                  <a:lnTo>
                    <a:pt x="54" y="30"/>
                  </a:lnTo>
                  <a:lnTo>
                    <a:pt x="52" y="30"/>
                  </a:lnTo>
                  <a:lnTo>
                    <a:pt x="49" y="27"/>
                  </a:lnTo>
                  <a:lnTo>
                    <a:pt x="48" y="24"/>
                  </a:lnTo>
                  <a:lnTo>
                    <a:pt x="49" y="19"/>
                  </a:lnTo>
                  <a:lnTo>
                    <a:pt x="48" y="18"/>
                  </a:lnTo>
                  <a:lnTo>
                    <a:pt x="45" y="18"/>
                  </a:lnTo>
                  <a:lnTo>
                    <a:pt x="44" y="15"/>
                  </a:lnTo>
                  <a:lnTo>
                    <a:pt x="38" y="9"/>
                  </a:lnTo>
                  <a:lnTo>
                    <a:pt x="37" y="4"/>
                  </a:lnTo>
                  <a:lnTo>
                    <a:pt x="37" y="2"/>
                  </a:lnTo>
                  <a:lnTo>
                    <a:pt x="35" y="0"/>
                  </a:lnTo>
                  <a:lnTo>
                    <a:pt x="0" y="0"/>
                  </a:lnTo>
                  <a:lnTo>
                    <a:pt x="3" y="7"/>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2" name="Freeform 84"/>
            <p:cNvSpPr>
              <a:spLocks/>
            </p:cNvSpPr>
            <p:nvPr/>
          </p:nvSpPr>
          <p:spPr bwMode="auto">
            <a:xfrm>
              <a:off x="5609195" y="9816657"/>
              <a:ext cx="888142" cy="763524"/>
            </a:xfrm>
            <a:custGeom>
              <a:avLst/>
              <a:gdLst>
                <a:gd name="T0" fmla="*/ 2 w 46"/>
                <a:gd name="T1" fmla="*/ 14 h 40"/>
                <a:gd name="T2" fmla="*/ 1 w 46"/>
                <a:gd name="T3" fmla="*/ 33 h 40"/>
                <a:gd name="T4" fmla="*/ 2 w 46"/>
                <a:gd name="T5" fmla="*/ 34 h 40"/>
                <a:gd name="T6" fmla="*/ 6 w 46"/>
                <a:gd name="T7" fmla="*/ 34 h 40"/>
                <a:gd name="T8" fmla="*/ 6 w 46"/>
                <a:gd name="T9" fmla="*/ 40 h 40"/>
                <a:gd name="T10" fmla="*/ 33 w 46"/>
                <a:gd name="T11" fmla="*/ 40 h 40"/>
                <a:gd name="T12" fmla="*/ 32 w 46"/>
                <a:gd name="T13" fmla="*/ 34 h 40"/>
                <a:gd name="T14" fmla="*/ 35 w 46"/>
                <a:gd name="T15" fmla="*/ 27 h 40"/>
                <a:gd name="T16" fmla="*/ 38 w 46"/>
                <a:gd name="T17" fmla="*/ 23 h 40"/>
                <a:gd name="T18" fmla="*/ 38 w 46"/>
                <a:gd name="T19" fmla="*/ 22 h 40"/>
                <a:gd name="T20" fmla="*/ 40 w 46"/>
                <a:gd name="T21" fmla="*/ 17 h 40"/>
                <a:gd name="T22" fmla="*/ 42 w 46"/>
                <a:gd name="T23" fmla="*/ 13 h 40"/>
                <a:gd name="T24" fmla="*/ 41 w 46"/>
                <a:gd name="T25" fmla="*/ 12 h 40"/>
                <a:gd name="T26" fmla="*/ 44 w 46"/>
                <a:gd name="T27" fmla="*/ 11 h 40"/>
                <a:gd name="T28" fmla="*/ 46 w 46"/>
                <a:gd name="T29" fmla="*/ 7 h 40"/>
                <a:gd name="T30" fmla="*/ 45 w 46"/>
                <a:gd name="T31" fmla="*/ 6 h 40"/>
                <a:gd name="T32" fmla="*/ 39 w 46"/>
                <a:gd name="T33" fmla="*/ 6 h 40"/>
                <a:gd name="T34" fmla="*/ 41 w 46"/>
                <a:gd name="T35" fmla="*/ 4 h 40"/>
                <a:gd name="T36" fmla="*/ 40 w 46"/>
                <a:gd name="T37" fmla="*/ 0 h 40"/>
                <a:gd name="T38" fmla="*/ 0 w 46"/>
                <a:gd name="T39" fmla="*/ 2 h 40"/>
                <a:gd name="T40" fmla="*/ 2 w 46"/>
                <a:gd name="T41" fmla="*/ 14 h 40"/>
                <a:gd name="T42" fmla="*/ 2 w 46"/>
                <a:gd name="T43" fmla="*/ 14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40"/>
                <a:gd name="T68" fmla="*/ 46 w 46"/>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40">
                  <a:moveTo>
                    <a:pt x="2" y="14"/>
                  </a:moveTo>
                  <a:lnTo>
                    <a:pt x="1" y="33"/>
                  </a:lnTo>
                  <a:lnTo>
                    <a:pt x="2" y="34"/>
                  </a:lnTo>
                  <a:lnTo>
                    <a:pt x="6" y="34"/>
                  </a:lnTo>
                  <a:lnTo>
                    <a:pt x="6" y="40"/>
                  </a:lnTo>
                  <a:lnTo>
                    <a:pt x="33" y="40"/>
                  </a:lnTo>
                  <a:lnTo>
                    <a:pt x="32" y="34"/>
                  </a:lnTo>
                  <a:lnTo>
                    <a:pt x="35" y="27"/>
                  </a:lnTo>
                  <a:lnTo>
                    <a:pt x="38" y="23"/>
                  </a:lnTo>
                  <a:lnTo>
                    <a:pt x="38" y="22"/>
                  </a:lnTo>
                  <a:lnTo>
                    <a:pt x="40" y="17"/>
                  </a:lnTo>
                  <a:lnTo>
                    <a:pt x="42" y="13"/>
                  </a:lnTo>
                  <a:lnTo>
                    <a:pt x="41" y="12"/>
                  </a:lnTo>
                  <a:lnTo>
                    <a:pt x="44" y="11"/>
                  </a:lnTo>
                  <a:lnTo>
                    <a:pt x="46" y="7"/>
                  </a:lnTo>
                  <a:lnTo>
                    <a:pt x="45" y="6"/>
                  </a:lnTo>
                  <a:lnTo>
                    <a:pt x="39" y="6"/>
                  </a:lnTo>
                  <a:lnTo>
                    <a:pt x="41" y="4"/>
                  </a:lnTo>
                  <a:lnTo>
                    <a:pt x="40" y="0"/>
                  </a:lnTo>
                  <a:lnTo>
                    <a:pt x="0" y="2"/>
                  </a:lnTo>
                  <a:lnTo>
                    <a:pt x="2" y="14"/>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3" name="Freeform 85"/>
            <p:cNvSpPr>
              <a:spLocks/>
            </p:cNvSpPr>
            <p:nvPr/>
          </p:nvSpPr>
          <p:spPr bwMode="auto">
            <a:xfrm>
              <a:off x="5725040" y="10580181"/>
              <a:ext cx="1003986" cy="839877"/>
            </a:xfrm>
            <a:custGeom>
              <a:avLst/>
              <a:gdLst>
                <a:gd name="T0" fmla="*/ 0 w 52"/>
                <a:gd name="T1" fmla="*/ 0 h 44"/>
                <a:gd name="T2" fmla="*/ 0 w 52"/>
                <a:gd name="T3" fmla="*/ 12 h 44"/>
                <a:gd name="T4" fmla="*/ 5 w 52"/>
                <a:gd name="T5" fmla="*/ 21 h 44"/>
                <a:gd name="T6" fmla="*/ 3 w 52"/>
                <a:gd name="T7" fmla="*/ 28 h 44"/>
                <a:gd name="T8" fmla="*/ 4 w 52"/>
                <a:gd name="T9" fmla="*/ 33 h 44"/>
                <a:gd name="T10" fmla="*/ 1 w 52"/>
                <a:gd name="T11" fmla="*/ 36 h 44"/>
                <a:gd name="T12" fmla="*/ 2 w 52"/>
                <a:gd name="T13" fmla="*/ 37 h 44"/>
                <a:gd name="T14" fmla="*/ 9 w 52"/>
                <a:gd name="T15" fmla="*/ 36 h 44"/>
                <a:gd name="T16" fmla="*/ 18 w 52"/>
                <a:gd name="T17" fmla="*/ 39 h 44"/>
                <a:gd name="T18" fmla="*/ 21 w 52"/>
                <a:gd name="T19" fmla="*/ 36 h 44"/>
                <a:gd name="T20" fmla="*/ 29 w 52"/>
                <a:gd name="T21" fmla="*/ 40 h 44"/>
                <a:gd name="T22" fmla="*/ 30 w 52"/>
                <a:gd name="T23" fmla="*/ 42 h 44"/>
                <a:gd name="T24" fmla="*/ 33 w 52"/>
                <a:gd name="T25" fmla="*/ 43 h 44"/>
                <a:gd name="T26" fmla="*/ 35 w 52"/>
                <a:gd name="T27" fmla="*/ 42 h 44"/>
                <a:gd name="T28" fmla="*/ 39 w 52"/>
                <a:gd name="T29" fmla="*/ 43 h 44"/>
                <a:gd name="T30" fmla="*/ 41 w 52"/>
                <a:gd name="T31" fmla="*/ 42 h 44"/>
                <a:gd name="T32" fmla="*/ 41 w 52"/>
                <a:gd name="T33" fmla="*/ 39 h 44"/>
                <a:gd name="T34" fmla="*/ 47 w 52"/>
                <a:gd name="T35" fmla="*/ 42 h 44"/>
                <a:gd name="T36" fmla="*/ 47 w 52"/>
                <a:gd name="T37" fmla="*/ 44 h 44"/>
                <a:gd name="T38" fmla="*/ 52 w 52"/>
                <a:gd name="T39" fmla="*/ 41 h 44"/>
                <a:gd name="T40" fmla="*/ 48 w 52"/>
                <a:gd name="T41" fmla="*/ 40 h 44"/>
                <a:gd name="T42" fmla="*/ 45 w 52"/>
                <a:gd name="T43" fmla="*/ 37 h 44"/>
                <a:gd name="T44" fmla="*/ 48 w 52"/>
                <a:gd name="T45" fmla="*/ 33 h 44"/>
                <a:gd name="T46" fmla="*/ 48 w 52"/>
                <a:gd name="T47" fmla="*/ 31 h 44"/>
                <a:gd name="T48" fmla="*/ 44 w 52"/>
                <a:gd name="T49" fmla="*/ 34 h 44"/>
                <a:gd name="T50" fmla="*/ 42 w 52"/>
                <a:gd name="T51" fmla="*/ 33 h 44"/>
                <a:gd name="T52" fmla="*/ 44 w 52"/>
                <a:gd name="T53" fmla="*/ 31 h 44"/>
                <a:gd name="T54" fmla="*/ 39 w 52"/>
                <a:gd name="T55" fmla="*/ 33 h 44"/>
                <a:gd name="T56" fmla="*/ 36 w 52"/>
                <a:gd name="T57" fmla="*/ 31 h 44"/>
                <a:gd name="T58" fmla="*/ 37 w 52"/>
                <a:gd name="T59" fmla="*/ 29 h 44"/>
                <a:gd name="T60" fmla="*/ 45 w 52"/>
                <a:gd name="T61" fmla="*/ 31 h 44"/>
                <a:gd name="T62" fmla="*/ 42 w 52"/>
                <a:gd name="T63" fmla="*/ 25 h 44"/>
                <a:gd name="T64" fmla="*/ 42 w 52"/>
                <a:gd name="T65" fmla="*/ 22 h 44"/>
                <a:gd name="T66" fmla="*/ 24 w 52"/>
                <a:gd name="T67" fmla="*/ 22 h 44"/>
                <a:gd name="T68" fmla="*/ 26 w 52"/>
                <a:gd name="T69" fmla="*/ 14 h 44"/>
                <a:gd name="T70" fmla="*/ 29 w 52"/>
                <a:gd name="T71" fmla="*/ 10 h 44"/>
                <a:gd name="T72" fmla="*/ 28 w 52"/>
                <a:gd name="T73" fmla="*/ 9 h 44"/>
                <a:gd name="T74" fmla="*/ 27 w 52"/>
                <a:gd name="T75" fmla="*/ 0 h 44"/>
                <a:gd name="T76" fmla="*/ 0 w 52"/>
                <a:gd name="T77" fmla="*/ 0 h 44"/>
                <a:gd name="T78" fmla="*/ 0 w 52"/>
                <a:gd name="T79" fmla="*/ 0 h 44"/>
                <a:gd name="T80" fmla="*/ 0 w 52"/>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4"/>
                <a:gd name="T125" fmla="*/ 52 w 52"/>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4">
                  <a:moveTo>
                    <a:pt x="0" y="0"/>
                  </a:moveTo>
                  <a:lnTo>
                    <a:pt x="0" y="12"/>
                  </a:lnTo>
                  <a:lnTo>
                    <a:pt x="5" y="21"/>
                  </a:lnTo>
                  <a:lnTo>
                    <a:pt x="3" y="28"/>
                  </a:lnTo>
                  <a:lnTo>
                    <a:pt x="4" y="33"/>
                  </a:lnTo>
                  <a:lnTo>
                    <a:pt x="1" y="36"/>
                  </a:lnTo>
                  <a:lnTo>
                    <a:pt x="2" y="37"/>
                  </a:lnTo>
                  <a:lnTo>
                    <a:pt x="9" y="36"/>
                  </a:lnTo>
                  <a:lnTo>
                    <a:pt x="18" y="39"/>
                  </a:lnTo>
                  <a:lnTo>
                    <a:pt x="21" y="36"/>
                  </a:lnTo>
                  <a:lnTo>
                    <a:pt x="29" y="40"/>
                  </a:lnTo>
                  <a:lnTo>
                    <a:pt x="30" y="42"/>
                  </a:lnTo>
                  <a:lnTo>
                    <a:pt x="33" y="43"/>
                  </a:lnTo>
                  <a:lnTo>
                    <a:pt x="35" y="42"/>
                  </a:lnTo>
                  <a:lnTo>
                    <a:pt x="39" y="43"/>
                  </a:lnTo>
                  <a:lnTo>
                    <a:pt x="41" y="42"/>
                  </a:lnTo>
                  <a:lnTo>
                    <a:pt x="41" y="39"/>
                  </a:lnTo>
                  <a:lnTo>
                    <a:pt x="47" y="42"/>
                  </a:lnTo>
                  <a:lnTo>
                    <a:pt x="47" y="44"/>
                  </a:lnTo>
                  <a:lnTo>
                    <a:pt x="52" y="41"/>
                  </a:lnTo>
                  <a:lnTo>
                    <a:pt x="48" y="40"/>
                  </a:lnTo>
                  <a:lnTo>
                    <a:pt x="45" y="37"/>
                  </a:lnTo>
                  <a:lnTo>
                    <a:pt x="48" y="33"/>
                  </a:lnTo>
                  <a:lnTo>
                    <a:pt x="48" y="31"/>
                  </a:lnTo>
                  <a:lnTo>
                    <a:pt x="44" y="34"/>
                  </a:lnTo>
                  <a:lnTo>
                    <a:pt x="42" y="33"/>
                  </a:lnTo>
                  <a:lnTo>
                    <a:pt x="44" y="31"/>
                  </a:lnTo>
                  <a:lnTo>
                    <a:pt x="39" y="33"/>
                  </a:lnTo>
                  <a:lnTo>
                    <a:pt x="36" y="31"/>
                  </a:lnTo>
                  <a:lnTo>
                    <a:pt x="37" y="29"/>
                  </a:lnTo>
                  <a:lnTo>
                    <a:pt x="45" y="31"/>
                  </a:lnTo>
                  <a:lnTo>
                    <a:pt x="42" y="25"/>
                  </a:lnTo>
                  <a:lnTo>
                    <a:pt x="42" y="22"/>
                  </a:lnTo>
                  <a:lnTo>
                    <a:pt x="24" y="22"/>
                  </a:lnTo>
                  <a:lnTo>
                    <a:pt x="26" y="14"/>
                  </a:lnTo>
                  <a:lnTo>
                    <a:pt x="29" y="10"/>
                  </a:lnTo>
                  <a:lnTo>
                    <a:pt x="28" y="9"/>
                  </a:lnTo>
                  <a:lnTo>
                    <a:pt x="27" y="0"/>
                  </a:lnTo>
                  <a:lnTo>
                    <a:pt x="0" y="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4" name="Freeform 86"/>
            <p:cNvSpPr>
              <a:spLocks/>
            </p:cNvSpPr>
            <p:nvPr/>
          </p:nvSpPr>
          <p:spPr bwMode="auto">
            <a:xfrm>
              <a:off x="6227033" y="7468819"/>
              <a:ext cx="1003986" cy="477203"/>
            </a:xfrm>
            <a:custGeom>
              <a:avLst/>
              <a:gdLst>
                <a:gd name="T0" fmla="*/ 19 w 52"/>
                <a:gd name="T1" fmla="*/ 17 h 25"/>
                <a:gd name="T2" fmla="*/ 19 w 52"/>
                <a:gd name="T3" fmla="*/ 18 h 25"/>
                <a:gd name="T4" fmla="*/ 21 w 52"/>
                <a:gd name="T5" fmla="*/ 19 h 25"/>
                <a:gd name="T6" fmla="*/ 24 w 52"/>
                <a:gd name="T7" fmla="*/ 25 h 25"/>
                <a:gd name="T8" fmla="*/ 28 w 52"/>
                <a:gd name="T9" fmla="*/ 16 h 25"/>
                <a:gd name="T10" fmla="*/ 31 w 52"/>
                <a:gd name="T11" fmla="*/ 16 h 25"/>
                <a:gd name="T12" fmla="*/ 34 w 52"/>
                <a:gd name="T13" fmla="*/ 15 h 25"/>
                <a:gd name="T14" fmla="*/ 39 w 52"/>
                <a:gd name="T15" fmla="*/ 15 h 25"/>
                <a:gd name="T16" fmla="*/ 40 w 52"/>
                <a:gd name="T17" fmla="*/ 13 h 25"/>
                <a:gd name="T18" fmla="*/ 50 w 52"/>
                <a:gd name="T19" fmla="*/ 13 h 25"/>
                <a:gd name="T20" fmla="*/ 52 w 52"/>
                <a:gd name="T21" fmla="*/ 12 h 25"/>
                <a:gd name="T22" fmla="*/ 49 w 52"/>
                <a:gd name="T23" fmla="*/ 8 h 25"/>
                <a:gd name="T24" fmla="*/ 43 w 52"/>
                <a:gd name="T25" fmla="*/ 8 h 25"/>
                <a:gd name="T26" fmla="*/ 38 w 52"/>
                <a:gd name="T27" fmla="*/ 8 h 25"/>
                <a:gd name="T28" fmla="*/ 32 w 52"/>
                <a:gd name="T29" fmla="*/ 8 h 25"/>
                <a:gd name="T30" fmla="*/ 30 w 52"/>
                <a:gd name="T31" fmla="*/ 11 h 25"/>
                <a:gd name="T32" fmla="*/ 27 w 52"/>
                <a:gd name="T33" fmla="*/ 9 h 25"/>
                <a:gd name="T34" fmla="*/ 24 w 52"/>
                <a:gd name="T35" fmla="*/ 9 h 25"/>
                <a:gd name="T36" fmla="*/ 23 w 52"/>
                <a:gd name="T37" fmla="*/ 6 h 25"/>
                <a:gd name="T38" fmla="*/ 16 w 52"/>
                <a:gd name="T39" fmla="*/ 6 h 25"/>
                <a:gd name="T40" fmla="*/ 15 w 52"/>
                <a:gd name="T41" fmla="*/ 4 h 25"/>
                <a:gd name="T42" fmla="*/ 18 w 52"/>
                <a:gd name="T43" fmla="*/ 1 h 25"/>
                <a:gd name="T44" fmla="*/ 21 w 52"/>
                <a:gd name="T45" fmla="*/ 1 h 25"/>
                <a:gd name="T46" fmla="*/ 18 w 52"/>
                <a:gd name="T47" fmla="*/ 0 h 25"/>
                <a:gd name="T48" fmla="*/ 14 w 52"/>
                <a:gd name="T49" fmla="*/ 1 h 25"/>
                <a:gd name="T50" fmla="*/ 8 w 52"/>
                <a:gd name="T51" fmla="*/ 7 h 25"/>
                <a:gd name="T52" fmla="*/ 5 w 52"/>
                <a:gd name="T53" fmla="*/ 8 h 25"/>
                <a:gd name="T54" fmla="*/ 0 w 52"/>
                <a:gd name="T55" fmla="*/ 11 h 25"/>
                <a:gd name="T56" fmla="*/ 19 w 52"/>
                <a:gd name="T57" fmla="*/ 17 h 25"/>
                <a:gd name="T58" fmla="*/ 19 w 52"/>
                <a:gd name="T59" fmla="*/ 17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25"/>
                <a:gd name="T92" fmla="*/ 52 w 52"/>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25">
                  <a:moveTo>
                    <a:pt x="19" y="17"/>
                  </a:moveTo>
                  <a:lnTo>
                    <a:pt x="19" y="18"/>
                  </a:lnTo>
                  <a:lnTo>
                    <a:pt x="21" y="19"/>
                  </a:lnTo>
                  <a:lnTo>
                    <a:pt x="24" y="25"/>
                  </a:lnTo>
                  <a:lnTo>
                    <a:pt x="28" y="16"/>
                  </a:lnTo>
                  <a:lnTo>
                    <a:pt x="31" y="16"/>
                  </a:lnTo>
                  <a:lnTo>
                    <a:pt x="34" y="15"/>
                  </a:lnTo>
                  <a:lnTo>
                    <a:pt x="39" y="15"/>
                  </a:lnTo>
                  <a:lnTo>
                    <a:pt x="40" y="13"/>
                  </a:lnTo>
                  <a:lnTo>
                    <a:pt x="50" y="13"/>
                  </a:lnTo>
                  <a:lnTo>
                    <a:pt x="52" y="12"/>
                  </a:lnTo>
                  <a:lnTo>
                    <a:pt x="49" y="8"/>
                  </a:lnTo>
                  <a:lnTo>
                    <a:pt x="43" y="8"/>
                  </a:lnTo>
                  <a:lnTo>
                    <a:pt x="38" y="8"/>
                  </a:lnTo>
                  <a:lnTo>
                    <a:pt x="32" y="8"/>
                  </a:lnTo>
                  <a:lnTo>
                    <a:pt x="30" y="11"/>
                  </a:lnTo>
                  <a:lnTo>
                    <a:pt x="27" y="9"/>
                  </a:lnTo>
                  <a:lnTo>
                    <a:pt x="24" y="9"/>
                  </a:lnTo>
                  <a:lnTo>
                    <a:pt x="23" y="6"/>
                  </a:lnTo>
                  <a:lnTo>
                    <a:pt x="16" y="6"/>
                  </a:lnTo>
                  <a:lnTo>
                    <a:pt x="15" y="4"/>
                  </a:lnTo>
                  <a:lnTo>
                    <a:pt x="18" y="1"/>
                  </a:lnTo>
                  <a:lnTo>
                    <a:pt x="21" y="1"/>
                  </a:lnTo>
                  <a:lnTo>
                    <a:pt x="18" y="0"/>
                  </a:lnTo>
                  <a:lnTo>
                    <a:pt x="14" y="1"/>
                  </a:lnTo>
                  <a:lnTo>
                    <a:pt x="8" y="7"/>
                  </a:lnTo>
                  <a:lnTo>
                    <a:pt x="5" y="8"/>
                  </a:lnTo>
                  <a:lnTo>
                    <a:pt x="0" y="11"/>
                  </a:lnTo>
                  <a:lnTo>
                    <a:pt x="19" y="17"/>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5" name="Freeform 87"/>
            <p:cNvSpPr>
              <a:spLocks/>
            </p:cNvSpPr>
            <p:nvPr/>
          </p:nvSpPr>
          <p:spPr bwMode="auto">
            <a:xfrm>
              <a:off x="6883486" y="7774229"/>
              <a:ext cx="675760" cy="878053"/>
            </a:xfrm>
            <a:custGeom>
              <a:avLst/>
              <a:gdLst>
                <a:gd name="T0" fmla="*/ 4 w 35"/>
                <a:gd name="T1" fmla="*/ 38 h 46"/>
                <a:gd name="T2" fmla="*/ 3 w 35"/>
                <a:gd name="T3" fmla="*/ 31 h 46"/>
                <a:gd name="T4" fmla="*/ 0 w 35"/>
                <a:gd name="T5" fmla="*/ 25 h 46"/>
                <a:gd name="T6" fmla="*/ 1 w 35"/>
                <a:gd name="T7" fmla="*/ 13 h 46"/>
                <a:gd name="T8" fmla="*/ 6 w 35"/>
                <a:gd name="T9" fmla="*/ 7 h 46"/>
                <a:gd name="T10" fmla="*/ 6 w 35"/>
                <a:gd name="T11" fmla="*/ 11 h 46"/>
                <a:gd name="T12" fmla="*/ 8 w 35"/>
                <a:gd name="T13" fmla="*/ 10 h 46"/>
                <a:gd name="T14" fmla="*/ 8 w 35"/>
                <a:gd name="T15" fmla="*/ 7 h 46"/>
                <a:gd name="T16" fmla="*/ 10 w 35"/>
                <a:gd name="T17" fmla="*/ 4 h 46"/>
                <a:gd name="T18" fmla="*/ 10 w 35"/>
                <a:gd name="T19" fmla="*/ 0 h 46"/>
                <a:gd name="T20" fmla="*/ 12 w 35"/>
                <a:gd name="T21" fmla="*/ 0 h 46"/>
                <a:gd name="T22" fmla="*/ 23 w 35"/>
                <a:gd name="T23" fmla="*/ 3 h 46"/>
                <a:gd name="T24" fmla="*/ 24 w 35"/>
                <a:gd name="T25" fmla="*/ 6 h 46"/>
                <a:gd name="T26" fmla="*/ 25 w 35"/>
                <a:gd name="T27" fmla="*/ 9 h 46"/>
                <a:gd name="T28" fmla="*/ 25 w 35"/>
                <a:gd name="T29" fmla="*/ 14 h 46"/>
                <a:gd name="T30" fmla="*/ 22 w 35"/>
                <a:gd name="T31" fmla="*/ 19 h 46"/>
                <a:gd name="T32" fmla="*/ 21 w 35"/>
                <a:gd name="T33" fmla="*/ 22 h 46"/>
                <a:gd name="T34" fmla="*/ 24 w 35"/>
                <a:gd name="T35" fmla="*/ 23 h 46"/>
                <a:gd name="T36" fmla="*/ 26 w 35"/>
                <a:gd name="T37" fmla="*/ 19 h 46"/>
                <a:gd name="T38" fmla="*/ 29 w 35"/>
                <a:gd name="T39" fmla="*/ 17 h 46"/>
                <a:gd name="T40" fmla="*/ 31 w 35"/>
                <a:gd name="T41" fmla="*/ 18 h 46"/>
                <a:gd name="T42" fmla="*/ 35 w 35"/>
                <a:gd name="T43" fmla="*/ 28 h 46"/>
                <a:gd name="T44" fmla="*/ 32 w 35"/>
                <a:gd name="T45" fmla="*/ 33 h 46"/>
                <a:gd name="T46" fmla="*/ 32 w 35"/>
                <a:gd name="T47" fmla="*/ 36 h 46"/>
                <a:gd name="T48" fmla="*/ 30 w 35"/>
                <a:gd name="T49" fmla="*/ 37 h 46"/>
                <a:gd name="T50" fmla="*/ 30 w 35"/>
                <a:gd name="T51" fmla="*/ 40 h 46"/>
                <a:gd name="T52" fmla="*/ 28 w 35"/>
                <a:gd name="T53" fmla="*/ 43 h 46"/>
                <a:gd name="T54" fmla="*/ 17 w 35"/>
                <a:gd name="T55" fmla="*/ 45 h 46"/>
                <a:gd name="T56" fmla="*/ 16 w 35"/>
                <a:gd name="T57" fmla="*/ 44 h 46"/>
                <a:gd name="T58" fmla="*/ 0 w 35"/>
                <a:gd name="T59" fmla="*/ 46 h 46"/>
                <a:gd name="T60" fmla="*/ 4 w 35"/>
                <a:gd name="T61" fmla="*/ 38 h 46"/>
                <a:gd name="T62" fmla="*/ 4 w 35"/>
                <a:gd name="T63" fmla="*/ 38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46"/>
                <a:gd name="T98" fmla="*/ 35 w 3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46">
                  <a:moveTo>
                    <a:pt x="4" y="38"/>
                  </a:moveTo>
                  <a:lnTo>
                    <a:pt x="3" y="31"/>
                  </a:lnTo>
                  <a:lnTo>
                    <a:pt x="0" y="25"/>
                  </a:lnTo>
                  <a:lnTo>
                    <a:pt x="1" y="13"/>
                  </a:lnTo>
                  <a:lnTo>
                    <a:pt x="6" y="7"/>
                  </a:lnTo>
                  <a:lnTo>
                    <a:pt x="6" y="11"/>
                  </a:lnTo>
                  <a:lnTo>
                    <a:pt x="8" y="10"/>
                  </a:lnTo>
                  <a:lnTo>
                    <a:pt x="8" y="7"/>
                  </a:lnTo>
                  <a:lnTo>
                    <a:pt x="10" y="4"/>
                  </a:lnTo>
                  <a:lnTo>
                    <a:pt x="10" y="0"/>
                  </a:lnTo>
                  <a:lnTo>
                    <a:pt x="12" y="0"/>
                  </a:lnTo>
                  <a:lnTo>
                    <a:pt x="23" y="3"/>
                  </a:lnTo>
                  <a:lnTo>
                    <a:pt x="24" y="6"/>
                  </a:lnTo>
                  <a:lnTo>
                    <a:pt x="25" y="9"/>
                  </a:lnTo>
                  <a:lnTo>
                    <a:pt x="25" y="14"/>
                  </a:lnTo>
                  <a:lnTo>
                    <a:pt x="22" y="19"/>
                  </a:lnTo>
                  <a:lnTo>
                    <a:pt x="21" y="22"/>
                  </a:lnTo>
                  <a:lnTo>
                    <a:pt x="24" y="23"/>
                  </a:lnTo>
                  <a:lnTo>
                    <a:pt x="26" y="19"/>
                  </a:lnTo>
                  <a:lnTo>
                    <a:pt x="29" y="17"/>
                  </a:lnTo>
                  <a:lnTo>
                    <a:pt x="31" y="18"/>
                  </a:lnTo>
                  <a:lnTo>
                    <a:pt x="35" y="28"/>
                  </a:lnTo>
                  <a:lnTo>
                    <a:pt x="32" y="33"/>
                  </a:lnTo>
                  <a:lnTo>
                    <a:pt x="32" y="36"/>
                  </a:lnTo>
                  <a:lnTo>
                    <a:pt x="30" y="37"/>
                  </a:lnTo>
                  <a:lnTo>
                    <a:pt x="30" y="40"/>
                  </a:lnTo>
                  <a:lnTo>
                    <a:pt x="28" y="43"/>
                  </a:lnTo>
                  <a:lnTo>
                    <a:pt x="17" y="45"/>
                  </a:lnTo>
                  <a:lnTo>
                    <a:pt x="16" y="44"/>
                  </a:lnTo>
                  <a:lnTo>
                    <a:pt x="0" y="46"/>
                  </a:lnTo>
                  <a:lnTo>
                    <a:pt x="4" y="38"/>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6" name="Freeform 88"/>
            <p:cNvSpPr>
              <a:spLocks/>
            </p:cNvSpPr>
            <p:nvPr/>
          </p:nvSpPr>
          <p:spPr bwMode="auto">
            <a:xfrm>
              <a:off x="5860192" y="7602436"/>
              <a:ext cx="926757" cy="935317"/>
            </a:xfrm>
            <a:custGeom>
              <a:avLst/>
              <a:gdLst>
                <a:gd name="T0" fmla="*/ 1 w 48"/>
                <a:gd name="T1" fmla="*/ 19 h 49"/>
                <a:gd name="T2" fmla="*/ 1 w 48"/>
                <a:gd name="T3" fmla="*/ 25 h 49"/>
                <a:gd name="T4" fmla="*/ 7 w 48"/>
                <a:gd name="T5" fmla="*/ 28 h 49"/>
                <a:gd name="T6" fmla="*/ 9 w 48"/>
                <a:gd name="T7" fmla="*/ 31 h 49"/>
                <a:gd name="T8" fmla="*/ 14 w 48"/>
                <a:gd name="T9" fmla="*/ 34 h 49"/>
                <a:gd name="T10" fmla="*/ 14 w 48"/>
                <a:gd name="T11" fmla="*/ 38 h 49"/>
                <a:gd name="T12" fmla="*/ 15 w 48"/>
                <a:gd name="T13" fmla="*/ 44 h 49"/>
                <a:gd name="T14" fmla="*/ 20 w 48"/>
                <a:gd name="T15" fmla="*/ 49 h 49"/>
                <a:gd name="T16" fmla="*/ 44 w 48"/>
                <a:gd name="T17" fmla="*/ 48 h 49"/>
                <a:gd name="T18" fmla="*/ 42 w 48"/>
                <a:gd name="T19" fmla="*/ 40 h 49"/>
                <a:gd name="T20" fmla="*/ 44 w 48"/>
                <a:gd name="T21" fmla="*/ 28 h 49"/>
                <a:gd name="T22" fmla="*/ 44 w 48"/>
                <a:gd name="T23" fmla="*/ 25 h 49"/>
                <a:gd name="T24" fmla="*/ 48 w 48"/>
                <a:gd name="T25" fmla="*/ 16 h 49"/>
                <a:gd name="T26" fmla="*/ 47 w 48"/>
                <a:gd name="T27" fmla="*/ 16 h 49"/>
                <a:gd name="T28" fmla="*/ 45 w 48"/>
                <a:gd name="T29" fmla="*/ 21 h 49"/>
                <a:gd name="T30" fmla="*/ 43 w 48"/>
                <a:gd name="T31" fmla="*/ 21 h 49"/>
                <a:gd name="T32" fmla="*/ 42 w 48"/>
                <a:gd name="T33" fmla="*/ 24 h 49"/>
                <a:gd name="T34" fmla="*/ 40 w 48"/>
                <a:gd name="T35" fmla="*/ 25 h 49"/>
                <a:gd name="T36" fmla="*/ 41 w 48"/>
                <a:gd name="T37" fmla="*/ 20 h 49"/>
                <a:gd name="T38" fmla="*/ 43 w 48"/>
                <a:gd name="T39" fmla="*/ 18 h 49"/>
                <a:gd name="T40" fmla="*/ 40 w 48"/>
                <a:gd name="T41" fmla="*/ 12 h 49"/>
                <a:gd name="T42" fmla="*/ 38 w 48"/>
                <a:gd name="T43" fmla="*/ 11 h 49"/>
                <a:gd name="T44" fmla="*/ 38 w 48"/>
                <a:gd name="T45" fmla="*/ 10 h 49"/>
                <a:gd name="T46" fmla="*/ 19 w 48"/>
                <a:gd name="T47" fmla="*/ 4 h 49"/>
                <a:gd name="T48" fmla="*/ 17 w 48"/>
                <a:gd name="T49" fmla="*/ 3 h 49"/>
                <a:gd name="T50" fmla="*/ 16 w 48"/>
                <a:gd name="T51" fmla="*/ 4 h 49"/>
                <a:gd name="T52" fmla="*/ 15 w 48"/>
                <a:gd name="T53" fmla="*/ 3 h 49"/>
                <a:gd name="T54" fmla="*/ 16 w 48"/>
                <a:gd name="T55" fmla="*/ 1 h 49"/>
                <a:gd name="T56" fmla="*/ 16 w 48"/>
                <a:gd name="T57" fmla="*/ 0 h 49"/>
                <a:gd name="T58" fmla="*/ 16 w 48"/>
                <a:gd name="T59" fmla="*/ 0 h 49"/>
                <a:gd name="T60" fmla="*/ 8 w 48"/>
                <a:gd name="T61" fmla="*/ 3 h 49"/>
                <a:gd name="T62" fmla="*/ 7 w 48"/>
                <a:gd name="T63" fmla="*/ 3 h 49"/>
                <a:gd name="T64" fmla="*/ 6 w 48"/>
                <a:gd name="T65" fmla="*/ 2 h 49"/>
                <a:gd name="T66" fmla="*/ 4 w 48"/>
                <a:gd name="T67" fmla="*/ 3 h 49"/>
                <a:gd name="T68" fmla="*/ 4 w 48"/>
                <a:gd name="T69" fmla="*/ 9 h 49"/>
                <a:gd name="T70" fmla="*/ 0 w 48"/>
                <a:gd name="T71" fmla="*/ 15 h 49"/>
                <a:gd name="T72" fmla="*/ 1 w 48"/>
                <a:gd name="T73" fmla="*/ 19 h 49"/>
                <a:gd name="T74" fmla="*/ 1 w 48"/>
                <a:gd name="T75" fmla="*/ 19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1" y="19"/>
                  </a:moveTo>
                  <a:lnTo>
                    <a:pt x="1" y="25"/>
                  </a:lnTo>
                  <a:lnTo>
                    <a:pt x="7" y="28"/>
                  </a:lnTo>
                  <a:lnTo>
                    <a:pt x="9" y="31"/>
                  </a:lnTo>
                  <a:lnTo>
                    <a:pt x="14" y="34"/>
                  </a:lnTo>
                  <a:lnTo>
                    <a:pt x="14" y="38"/>
                  </a:lnTo>
                  <a:lnTo>
                    <a:pt x="15" y="44"/>
                  </a:lnTo>
                  <a:lnTo>
                    <a:pt x="20" y="49"/>
                  </a:lnTo>
                  <a:lnTo>
                    <a:pt x="44" y="48"/>
                  </a:lnTo>
                  <a:lnTo>
                    <a:pt x="42" y="40"/>
                  </a:lnTo>
                  <a:lnTo>
                    <a:pt x="44" y="28"/>
                  </a:lnTo>
                  <a:lnTo>
                    <a:pt x="44" y="25"/>
                  </a:lnTo>
                  <a:lnTo>
                    <a:pt x="48" y="16"/>
                  </a:lnTo>
                  <a:lnTo>
                    <a:pt x="47" y="16"/>
                  </a:lnTo>
                  <a:lnTo>
                    <a:pt x="45" y="21"/>
                  </a:lnTo>
                  <a:lnTo>
                    <a:pt x="43" y="21"/>
                  </a:lnTo>
                  <a:lnTo>
                    <a:pt x="42" y="24"/>
                  </a:lnTo>
                  <a:lnTo>
                    <a:pt x="40" y="25"/>
                  </a:lnTo>
                  <a:lnTo>
                    <a:pt x="41" y="20"/>
                  </a:lnTo>
                  <a:lnTo>
                    <a:pt x="43" y="18"/>
                  </a:lnTo>
                  <a:lnTo>
                    <a:pt x="40" y="12"/>
                  </a:lnTo>
                  <a:lnTo>
                    <a:pt x="38" y="11"/>
                  </a:lnTo>
                  <a:lnTo>
                    <a:pt x="38" y="10"/>
                  </a:lnTo>
                  <a:lnTo>
                    <a:pt x="19" y="4"/>
                  </a:lnTo>
                  <a:lnTo>
                    <a:pt x="17" y="3"/>
                  </a:lnTo>
                  <a:lnTo>
                    <a:pt x="16" y="4"/>
                  </a:lnTo>
                  <a:lnTo>
                    <a:pt x="15" y="3"/>
                  </a:lnTo>
                  <a:lnTo>
                    <a:pt x="16" y="1"/>
                  </a:lnTo>
                  <a:lnTo>
                    <a:pt x="16" y="0"/>
                  </a:lnTo>
                  <a:lnTo>
                    <a:pt x="8" y="3"/>
                  </a:lnTo>
                  <a:lnTo>
                    <a:pt x="7" y="3"/>
                  </a:lnTo>
                  <a:lnTo>
                    <a:pt x="6" y="2"/>
                  </a:lnTo>
                  <a:lnTo>
                    <a:pt x="4" y="3"/>
                  </a:lnTo>
                  <a:lnTo>
                    <a:pt x="4" y="9"/>
                  </a:lnTo>
                  <a:lnTo>
                    <a:pt x="0" y="15"/>
                  </a:lnTo>
                  <a:lnTo>
                    <a:pt x="1" y="19"/>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7" name="Freeform 89"/>
            <p:cNvSpPr>
              <a:spLocks/>
            </p:cNvSpPr>
            <p:nvPr/>
          </p:nvSpPr>
          <p:spPr bwMode="auto">
            <a:xfrm>
              <a:off x="6130496" y="8518665"/>
              <a:ext cx="675760" cy="1183463"/>
            </a:xfrm>
            <a:custGeom>
              <a:avLst/>
              <a:gdLst>
                <a:gd name="T0" fmla="*/ 0 w 35"/>
                <a:gd name="T1" fmla="*/ 25 h 62"/>
                <a:gd name="T2" fmla="*/ 4 w 35"/>
                <a:gd name="T3" fmla="*/ 17 h 62"/>
                <a:gd name="T4" fmla="*/ 3 w 35"/>
                <a:gd name="T5" fmla="*/ 14 h 62"/>
                <a:gd name="T6" fmla="*/ 9 w 35"/>
                <a:gd name="T7" fmla="*/ 10 h 62"/>
                <a:gd name="T8" fmla="*/ 10 w 35"/>
                <a:gd name="T9" fmla="*/ 6 h 62"/>
                <a:gd name="T10" fmla="*/ 6 w 35"/>
                <a:gd name="T11" fmla="*/ 1 h 62"/>
                <a:gd name="T12" fmla="*/ 30 w 35"/>
                <a:gd name="T13" fmla="*/ 0 h 62"/>
                <a:gd name="T14" fmla="*/ 30 w 35"/>
                <a:gd name="T15" fmla="*/ 3 h 62"/>
                <a:gd name="T16" fmla="*/ 33 w 35"/>
                <a:gd name="T17" fmla="*/ 8 h 62"/>
                <a:gd name="T18" fmla="*/ 35 w 35"/>
                <a:gd name="T19" fmla="*/ 32 h 62"/>
                <a:gd name="T20" fmla="*/ 34 w 35"/>
                <a:gd name="T21" fmla="*/ 37 h 62"/>
                <a:gd name="T22" fmla="*/ 35 w 35"/>
                <a:gd name="T23" fmla="*/ 40 h 62"/>
                <a:gd name="T24" fmla="*/ 34 w 35"/>
                <a:gd name="T25" fmla="*/ 45 h 62"/>
                <a:gd name="T26" fmla="*/ 32 w 35"/>
                <a:gd name="T27" fmla="*/ 48 h 62"/>
                <a:gd name="T28" fmla="*/ 31 w 35"/>
                <a:gd name="T29" fmla="*/ 51 h 62"/>
                <a:gd name="T30" fmla="*/ 32 w 35"/>
                <a:gd name="T31" fmla="*/ 53 h 62"/>
                <a:gd name="T32" fmla="*/ 31 w 35"/>
                <a:gd name="T33" fmla="*/ 55 h 62"/>
                <a:gd name="T34" fmla="*/ 32 w 35"/>
                <a:gd name="T35" fmla="*/ 56 h 62"/>
                <a:gd name="T36" fmla="*/ 29 w 35"/>
                <a:gd name="T37" fmla="*/ 57 h 62"/>
                <a:gd name="T38" fmla="*/ 28 w 35"/>
                <a:gd name="T39" fmla="*/ 61 h 62"/>
                <a:gd name="T40" fmla="*/ 24 w 35"/>
                <a:gd name="T41" fmla="*/ 60 h 62"/>
                <a:gd name="T42" fmla="*/ 22 w 35"/>
                <a:gd name="T43" fmla="*/ 62 h 62"/>
                <a:gd name="T44" fmla="*/ 21 w 35"/>
                <a:gd name="T45" fmla="*/ 62 h 62"/>
                <a:gd name="T46" fmla="*/ 19 w 35"/>
                <a:gd name="T47" fmla="*/ 60 h 62"/>
                <a:gd name="T48" fmla="*/ 17 w 35"/>
                <a:gd name="T49" fmla="*/ 53 h 62"/>
                <a:gd name="T50" fmla="*/ 12 w 35"/>
                <a:gd name="T51" fmla="*/ 50 h 62"/>
                <a:gd name="T52" fmla="*/ 11 w 35"/>
                <a:gd name="T53" fmla="*/ 47 h 62"/>
                <a:gd name="T54" fmla="*/ 12 w 35"/>
                <a:gd name="T55" fmla="*/ 42 h 62"/>
                <a:gd name="T56" fmla="*/ 11 w 35"/>
                <a:gd name="T57" fmla="*/ 41 h 62"/>
                <a:gd name="T58" fmla="*/ 8 w 35"/>
                <a:gd name="T59" fmla="*/ 41 h 62"/>
                <a:gd name="T60" fmla="*/ 7 w 35"/>
                <a:gd name="T61" fmla="*/ 38 h 62"/>
                <a:gd name="T62" fmla="*/ 1 w 35"/>
                <a:gd name="T63" fmla="*/ 32 h 62"/>
                <a:gd name="T64" fmla="*/ 0 w 35"/>
                <a:gd name="T65" fmla="*/ 27 h 62"/>
                <a:gd name="T66" fmla="*/ 0 w 35"/>
                <a:gd name="T67" fmla="*/ 25 h 62"/>
                <a:gd name="T68" fmla="*/ 0 w 35"/>
                <a:gd name="T69" fmla="*/ 25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62"/>
                <a:gd name="T107" fmla="*/ 35 w 35"/>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62">
                  <a:moveTo>
                    <a:pt x="0" y="25"/>
                  </a:moveTo>
                  <a:lnTo>
                    <a:pt x="4" y="17"/>
                  </a:lnTo>
                  <a:lnTo>
                    <a:pt x="3" y="14"/>
                  </a:lnTo>
                  <a:lnTo>
                    <a:pt x="9" y="10"/>
                  </a:lnTo>
                  <a:lnTo>
                    <a:pt x="10" y="6"/>
                  </a:lnTo>
                  <a:lnTo>
                    <a:pt x="6" y="1"/>
                  </a:lnTo>
                  <a:lnTo>
                    <a:pt x="30" y="0"/>
                  </a:lnTo>
                  <a:lnTo>
                    <a:pt x="30" y="3"/>
                  </a:lnTo>
                  <a:lnTo>
                    <a:pt x="33" y="8"/>
                  </a:lnTo>
                  <a:lnTo>
                    <a:pt x="35" y="32"/>
                  </a:lnTo>
                  <a:lnTo>
                    <a:pt x="34" y="37"/>
                  </a:lnTo>
                  <a:lnTo>
                    <a:pt x="35" y="40"/>
                  </a:lnTo>
                  <a:lnTo>
                    <a:pt x="34" y="45"/>
                  </a:lnTo>
                  <a:lnTo>
                    <a:pt x="32" y="48"/>
                  </a:lnTo>
                  <a:lnTo>
                    <a:pt x="31" y="51"/>
                  </a:lnTo>
                  <a:lnTo>
                    <a:pt x="32" y="53"/>
                  </a:lnTo>
                  <a:lnTo>
                    <a:pt x="31" y="55"/>
                  </a:lnTo>
                  <a:lnTo>
                    <a:pt x="32" y="56"/>
                  </a:lnTo>
                  <a:lnTo>
                    <a:pt x="29" y="57"/>
                  </a:lnTo>
                  <a:lnTo>
                    <a:pt x="28" y="61"/>
                  </a:lnTo>
                  <a:lnTo>
                    <a:pt x="24" y="60"/>
                  </a:lnTo>
                  <a:lnTo>
                    <a:pt x="22" y="62"/>
                  </a:lnTo>
                  <a:lnTo>
                    <a:pt x="21" y="62"/>
                  </a:lnTo>
                  <a:lnTo>
                    <a:pt x="19" y="60"/>
                  </a:lnTo>
                  <a:lnTo>
                    <a:pt x="17" y="53"/>
                  </a:lnTo>
                  <a:lnTo>
                    <a:pt x="12" y="50"/>
                  </a:lnTo>
                  <a:lnTo>
                    <a:pt x="11" y="47"/>
                  </a:lnTo>
                  <a:lnTo>
                    <a:pt x="12" y="42"/>
                  </a:lnTo>
                  <a:lnTo>
                    <a:pt x="11" y="41"/>
                  </a:lnTo>
                  <a:lnTo>
                    <a:pt x="8" y="41"/>
                  </a:lnTo>
                  <a:lnTo>
                    <a:pt x="7" y="38"/>
                  </a:lnTo>
                  <a:lnTo>
                    <a:pt x="1" y="32"/>
                  </a:lnTo>
                  <a:lnTo>
                    <a:pt x="0" y="27"/>
                  </a:lnTo>
                  <a:lnTo>
                    <a:pt x="0" y="25"/>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8" name="Freeform 90"/>
            <p:cNvSpPr>
              <a:spLocks/>
            </p:cNvSpPr>
            <p:nvPr/>
          </p:nvSpPr>
          <p:spPr bwMode="auto">
            <a:xfrm>
              <a:off x="6729026" y="8614106"/>
              <a:ext cx="540608" cy="916229"/>
            </a:xfrm>
            <a:custGeom>
              <a:avLst/>
              <a:gdLst>
                <a:gd name="T0" fmla="*/ 1 w 28"/>
                <a:gd name="T1" fmla="*/ 48 h 48"/>
                <a:gd name="T2" fmla="*/ 2 w 28"/>
                <a:gd name="T3" fmla="*/ 46 h 48"/>
                <a:gd name="T4" fmla="*/ 7 w 28"/>
                <a:gd name="T5" fmla="*/ 46 h 48"/>
                <a:gd name="T6" fmla="*/ 12 w 28"/>
                <a:gd name="T7" fmla="*/ 44 h 48"/>
                <a:gd name="T8" fmla="*/ 16 w 28"/>
                <a:gd name="T9" fmla="*/ 42 h 48"/>
                <a:gd name="T10" fmla="*/ 20 w 28"/>
                <a:gd name="T11" fmla="*/ 42 h 48"/>
                <a:gd name="T12" fmla="*/ 24 w 28"/>
                <a:gd name="T13" fmla="*/ 35 h 48"/>
                <a:gd name="T14" fmla="*/ 25 w 28"/>
                <a:gd name="T15" fmla="*/ 35 h 48"/>
                <a:gd name="T16" fmla="*/ 28 w 28"/>
                <a:gd name="T17" fmla="*/ 33 h 48"/>
                <a:gd name="T18" fmla="*/ 28 w 28"/>
                <a:gd name="T19" fmla="*/ 31 h 48"/>
                <a:gd name="T20" fmla="*/ 28 w 28"/>
                <a:gd name="T21" fmla="*/ 30 h 48"/>
                <a:gd name="T22" fmla="*/ 25 w 28"/>
                <a:gd name="T23" fmla="*/ 1 h 48"/>
                <a:gd name="T24" fmla="*/ 24 w 28"/>
                <a:gd name="T25" fmla="*/ 0 h 48"/>
                <a:gd name="T26" fmla="*/ 8 w 28"/>
                <a:gd name="T27" fmla="*/ 2 h 48"/>
                <a:gd name="T28" fmla="*/ 4 w 28"/>
                <a:gd name="T29" fmla="*/ 4 h 48"/>
                <a:gd name="T30" fmla="*/ 2 w 28"/>
                <a:gd name="T31" fmla="*/ 3 h 48"/>
                <a:gd name="T32" fmla="*/ 4 w 28"/>
                <a:gd name="T33" fmla="*/ 27 h 48"/>
                <a:gd name="T34" fmla="*/ 3 w 28"/>
                <a:gd name="T35" fmla="*/ 32 h 48"/>
                <a:gd name="T36" fmla="*/ 4 w 28"/>
                <a:gd name="T37" fmla="*/ 35 h 48"/>
                <a:gd name="T38" fmla="*/ 3 w 28"/>
                <a:gd name="T39" fmla="*/ 40 h 48"/>
                <a:gd name="T40" fmla="*/ 1 w 28"/>
                <a:gd name="T41" fmla="*/ 43 h 48"/>
                <a:gd name="T42" fmla="*/ 0 w 28"/>
                <a:gd name="T43" fmla="*/ 46 h 48"/>
                <a:gd name="T44" fmla="*/ 1 w 28"/>
                <a:gd name="T45" fmla="*/ 48 h 48"/>
                <a:gd name="T46" fmla="*/ 1 w 28"/>
                <a:gd name="T47" fmla="*/ 48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8"/>
                <a:gd name="T74" fmla="*/ 28 w 2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8">
                  <a:moveTo>
                    <a:pt x="1" y="48"/>
                  </a:moveTo>
                  <a:lnTo>
                    <a:pt x="2" y="46"/>
                  </a:lnTo>
                  <a:lnTo>
                    <a:pt x="7" y="46"/>
                  </a:lnTo>
                  <a:lnTo>
                    <a:pt x="12" y="44"/>
                  </a:lnTo>
                  <a:lnTo>
                    <a:pt x="16" y="42"/>
                  </a:lnTo>
                  <a:lnTo>
                    <a:pt x="20" y="42"/>
                  </a:lnTo>
                  <a:lnTo>
                    <a:pt x="24" y="35"/>
                  </a:lnTo>
                  <a:lnTo>
                    <a:pt x="25" y="35"/>
                  </a:lnTo>
                  <a:lnTo>
                    <a:pt x="28" y="33"/>
                  </a:lnTo>
                  <a:lnTo>
                    <a:pt x="28" y="31"/>
                  </a:lnTo>
                  <a:lnTo>
                    <a:pt x="28" y="30"/>
                  </a:lnTo>
                  <a:lnTo>
                    <a:pt x="25" y="1"/>
                  </a:lnTo>
                  <a:lnTo>
                    <a:pt x="24" y="0"/>
                  </a:lnTo>
                  <a:lnTo>
                    <a:pt x="8" y="2"/>
                  </a:lnTo>
                  <a:lnTo>
                    <a:pt x="4" y="4"/>
                  </a:lnTo>
                  <a:lnTo>
                    <a:pt x="2" y="3"/>
                  </a:lnTo>
                  <a:lnTo>
                    <a:pt x="4" y="27"/>
                  </a:lnTo>
                  <a:lnTo>
                    <a:pt x="3" y="32"/>
                  </a:lnTo>
                  <a:lnTo>
                    <a:pt x="4" y="35"/>
                  </a:lnTo>
                  <a:lnTo>
                    <a:pt x="3" y="40"/>
                  </a:lnTo>
                  <a:lnTo>
                    <a:pt x="1" y="43"/>
                  </a:lnTo>
                  <a:lnTo>
                    <a:pt x="0" y="46"/>
                  </a:lnTo>
                  <a:lnTo>
                    <a:pt x="1" y="48"/>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39" name="Freeform 91"/>
            <p:cNvSpPr>
              <a:spLocks/>
            </p:cNvSpPr>
            <p:nvPr/>
          </p:nvSpPr>
          <p:spPr bwMode="auto">
            <a:xfrm>
              <a:off x="6535952" y="9186749"/>
              <a:ext cx="1274291" cy="629908"/>
            </a:xfrm>
            <a:custGeom>
              <a:avLst/>
              <a:gdLst>
                <a:gd name="T0" fmla="*/ 0 w 66"/>
                <a:gd name="T1" fmla="*/ 31 h 33"/>
                <a:gd name="T2" fmla="*/ 2 w 66"/>
                <a:gd name="T3" fmla="*/ 31 h 33"/>
                <a:gd name="T4" fmla="*/ 2 w 66"/>
                <a:gd name="T5" fmla="*/ 28 h 33"/>
                <a:gd name="T6" fmla="*/ 1 w 66"/>
                <a:gd name="T7" fmla="*/ 27 h 33"/>
                <a:gd name="T8" fmla="*/ 3 w 66"/>
                <a:gd name="T9" fmla="*/ 25 h 33"/>
                <a:gd name="T10" fmla="*/ 7 w 66"/>
                <a:gd name="T11" fmla="*/ 26 h 33"/>
                <a:gd name="T12" fmla="*/ 8 w 66"/>
                <a:gd name="T13" fmla="*/ 22 h 33"/>
                <a:gd name="T14" fmla="*/ 11 w 66"/>
                <a:gd name="T15" fmla="*/ 21 h 33"/>
                <a:gd name="T16" fmla="*/ 10 w 66"/>
                <a:gd name="T17" fmla="*/ 20 h 33"/>
                <a:gd name="T18" fmla="*/ 12 w 66"/>
                <a:gd name="T19" fmla="*/ 16 h 33"/>
                <a:gd name="T20" fmla="*/ 17 w 66"/>
                <a:gd name="T21" fmla="*/ 16 h 33"/>
                <a:gd name="T22" fmla="*/ 22 w 66"/>
                <a:gd name="T23" fmla="*/ 14 h 33"/>
                <a:gd name="T24" fmla="*/ 25 w 66"/>
                <a:gd name="T25" fmla="*/ 13 h 33"/>
                <a:gd name="T26" fmla="*/ 26 w 66"/>
                <a:gd name="T27" fmla="*/ 12 h 33"/>
                <a:gd name="T28" fmla="*/ 30 w 66"/>
                <a:gd name="T29" fmla="*/ 12 h 33"/>
                <a:gd name="T30" fmla="*/ 34 w 66"/>
                <a:gd name="T31" fmla="*/ 5 h 33"/>
                <a:gd name="T32" fmla="*/ 35 w 66"/>
                <a:gd name="T33" fmla="*/ 5 h 33"/>
                <a:gd name="T34" fmla="*/ 38 w 66"/>
                <a:gd name="T35" fmla="*/ 3 h 33"/>
                <a:gd name="T36" fmla="*/ 38 w 66"/>
                <a:gd name="T37" fmla="*/ 1 h 33"/>
                <a:gd name="T38" fmla="*/ 38 w 66"/>
                <a:gd name="T39" fmla="*/ 0 h 33"/>
                <a:gd name="T40" fmla="*/ 41 w 66"/>
                <a:gd name="T41" fmla="*/ 0 h 33"/>
                <a:gd name="T42" fmla="*/ 43 w 66"/>
                <a:gd name="T43" fmla="*/ 1 h 33"/>
                <a:gd name="T44" fmla="*/ 48 w 66"/>
                <a:gd name="T45" fmla="*/ 4 h 33"/>
                <a:gd name="T46" fmla="*/ 52 w 66"/>
                <a:gd name="T47" fmla="*/ 4 h 33"/>
                <a:gd name="T48" fmla="*/ 54 w 66"/>
                <a:gd name="T49" fmla="*/ 3 h 33"/>
                <a:gd name="T50" fmla="*/ 59 w 66"/>
                <a:gd name="T51" fmla="*/ 5 h 33"/>
                <a:gd name="T52" fmla="*/ 60 w 66"/>
                <a:gd name="T53" fmla="*/ 11 h 33"/>
                <a:gd name="T54" fmla="*/ 66 w 66"/>
                <a:gd name="T55" fmla="*/ 15 h 33"/>
                <a:gd name="T56" fmla="*/ 63 w 66"/>
                <a:gd name="T57" fmla="*/ 18 h 33"/>
                <a:gd name="T58" fmla="*/ 59 w 66"/>
                <a:gd name="T59" fmla="*/ 22 h 33"/>
                <a:gd name="T60" fmla="*/ 58 w 66"/>
                <a:gd name="T61" fmla="*/ 23 h 33"/>
                <a:gd name="T62" fmla="*/ 52 w 66"/>
                <a:gd name="T63" fmla="*/ 27 h 33"/>
                <a:gd name="T64" fmla="*/ 16 w 66"/>
                <a:gd name="T65" fmla="*/ 30 h 33"/>
                <a:gd name="T66" fmla="*/ 12 w 66"/>
                <a:gd name="T67" fmla="*/ 30 h 33"/>
                <a:gd name="T68" fmla="*/ 12 w 66"/>
                <a:gd name="T69" fmla="*/ 32 h 33"/>
                <a:gd name="T70" fmla="*/ 0 w 66"/>
                <a:gd name="T71" fmla="*/ 33 h 33"/>
                <a:gd name="T72" fmla="*/ 0 w 66"/>
                <a:gd name="T73" fmla="*/ 31 h 33"/>
                <a:gd name="T74" fmla="*/ 0 w 66"/>
                <a:gd name="T75" fmla="*/ 31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33"/>
                <a:gd name="T116" fmla="*/ 66 w 66"/>
                <a:gd name="T117" fmla="*/ 33 h 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33">
                  <a:moveTo>
                    <a:pt x="0" y="31"/>
                  </a:moveTo>
                  <a:lnTo>
                    <a:pt x="2" y="31"/>
                  </a:lnTo>
                  <a:lnTo>
                    <a:pt x="2" y="28"/>
                  </a:lnTo>
                  <a:lnTo>
                    <a:pt x="1" y="27"/>
                  </a:lnTo>
                  <a:lnTo>
                    <a:pt x="3" y="25"/>
                  </a:lnTo>
                  <a:lnTo>
                    <a:pt x="7" y="26"/>
                  </a:lnTo>
                  <a:lnTo>
                    <a:pt x="8" y="22"/>
                  </a:lnTo>
                  <a:lnTo>
                    <a:pt x="11" y="21"/>
                  </a:lnTo>
                  <a:lnTo>
                    <a:pt x="10" y="20"/>
                  </a:lnTo>
                  <a:lnTo>
                    <a:pt x="12" y="16"/>
                  </a:lnTo>
                  <a:lnTo>
                    <a:pt x="17" y="16"/>
                  </a:lnTo>
                  <a:lnTo>
                    <a:pt x="22" y="14"/>
                  </a:lnTo>
                  <a:lnTo>
                    <a:pt x="25" y="13"/>
                  </a:lnTo>
                  <a:lnTo>
                    <a:pt x="26" y="12"/>
                  </a:lnTo>
                  <a:lnTo>
                    <a:pt x="30" y="12"/>
                  </a:lnTo>
                  <a:lnTo>
                    <a:pt x="34" y="5"/>
                  </a:lnTo>
                  <a:lnTo>
                    <a:pt x="35" y="5"/>
                  </a:lnTo>
                  <a:lnTo>
                    <a:pt x="38" y="3"/>
                  </a:lnTo>
                  <a:lnTo>
                    <a:pt x="38" y="1"/>
                  </a:lnTo>
                  <a:lnTo>
                    <a:pt x="38" y="0"/>
                  </a:lnTo>
                  <a:lnTo>
                    <a:pt x="41" y="0"/>
                  </a:lnTo>
                  <a:lnTo>
                    <a:pt x="43" y="1"/>
                  </a:lnTo>
                  <a:lnTo>
                    <a:pt x="48" y="4"/>
                  </a:lnTo>
                  <a:lnTo>
                    <a:pt x="52" y="4"/>
                  </a:lnTo>
                  <a:lnTo>
                    <a:pt x="54" y="3"/>
                  </a:lnTo>
                  <a:lnTo>
                    <a:pt x="59" y="5"/>
                  </a:lnTo>
                  <a:lnTo>
                    <a:pt x="60" y="11"/>
                  </a:lnTo>
                  <a:lnTo>
                    <a:pt x="66" y="15"/>
                  </a:lnTo>
                  <a:lnTo>
                    <a:pt x="63" y="18"/>
                  </a:lnTo>
                  <a:lnTo>
                    <a:pt x="59" y="22"/>
                  </a:lnTo>
                  <a:lnTo>
                    <a:pt x="58" y="23"/>
                  </a:lnTo>
                  <a:lnTo>
                    <a:pt x="52" y="27"/>
                  </a:lnTo>
                  <a:lnTo>
                    <a:pt x="16" y="30"/>
                  </a:lnTo>
                  <a:lnTo>
                    <a:pt x="12" y="30"/>
                  </a:lnTo>
                  <a:lnTo>
                    <a:pt x="12" y="32"/>
                  </a:lnTo>
                  <a:lnTo>
                    <a:pt x="0" y="33"/>
                  </a:lnTo>
                  <a:lnTo>
                    <a:pt x="0" y="31"/>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0" name="Freeform 92"/>
            <p:cNvSpPr>
              <a:spLocks/>
            </p:cNvSpPr>
            <p:nvPr/>
          </p:nvSpPr>
          <p:spPr bwMode="auto">
            <a:xfrm>
              <a:off x="6381493" y="9663952"/>
              <a:ext cx="1505980" cy="477203"/>
            </a:xfrm>
            <a:custGeom>
              <a:avLst/>
              <a:gdLst>
                <a:gd name="T0" fmla="*/ 2 w 78"/>
                <a:gd name="T1" fmla="*/ 21 h 25"/>
                <a:gd name="T2" fmla="*/ 1 w 78"/>
                <a:gd name="T3" fmla="*/ 20 h 25"/>
                <a:gd name="T4" fmla="*/ 4 w 78"/>
                <a:gd name="T5" fmla="*/ 19 h 25"/>
                <a:gd name="T6" fmla="*/ 6 w 78"/>
                <a:gd name="T7" fmla="*/ 15 h 25"/>
                <a:gd name="T8" fmla="*/ 5 w 78"/>
                <a:gd name="T9" fmla="*/ 14 h 25"/>
                <a:gd name="T10" fmla="*/ 6 w 78"/>
                <a:gd name="T11" fmla="*/ 12 h 25"/>
                <a:gd name="T12" fmla="*/ 6 w 78"/>
                <a:gd name="T13" fmla="*/ 10 h 25"/>
                <a:gd name="T14" fmla="*/ 8 w 78"/>
                <a:gd name="T15" fmla="*/ 8 h 25"/>
                <a:gd name="T16" fmla="*/ 20 w 78"/>
                <a:gd name="T17" fmla="*/ 7 h 25"/>
                <a:gd name="T18" fmla="*/ 20 w 78"/>
                <a:gd name="T19" fmla="*/ 5 h 25"/>
                <a:gd name="T20" fmla="*/ 24 w 78"/>
                <a:gd name="T21" fmla="*/ 5 h 25"/>
                <a:gd name="T22" fmla="*/ 60 w 78"/>
                <a:gd name="T23" fmla="*/ 2 h 25"/>
                <a:gd name="T24" fmla="*/ 78 w 78"/>
                <a:gd name="T25" fmla="*/ 0 h 25"/>
                <a:gd name="T26" fmla="*/ 75 w 78"/>
                <a:gd name="T27" fmla="*/ 6 h 25"/>
                <a:gd name="T28" fmla="*/ 70 w 78"/>
                <a:gd name="T29" fmla="*/ 7 h 25"/>
                <a:gd name="T30" fmla="*/ 68 w 78"/>
                <a:gd name="T31" fmla="*/ 10 h 25"/>
                <a:gd name="T32" fmla="*/ 59 w 78"/>
                <a:gd name="T33" fmla="*/ 15 h 25"/>
                <a:gd name="T34" fmla="*/ 58 w 78"/>
                <a:gd name="T35" fmla="*/ 17 h 25"/>
                <a:gd name="T36" fmla="*/ 56 w 78"/>
                <a:gd name="T37" fmla="*/ 18 h 25"/>
                <a:gd name="T38" fmla="*/ 56 w 78"/>
                <a:gd name="T39" fmla="*/ 21 h 25"/>
                <a:gd name="T40" fmla="*/ 44 w 78"/>
                <a:gd name="T41" fmla="*/ 22 h 25"/>
                <a:gd name="T42" fmla="*/ 20 w 78"/>
                <a:gd name="T43" fmla="*/ 24 h 25"/>
                <a:gd name="T44" fmla="*/ 0 w 78"/>
                <a:gd name="T45" fmla="*/ 25 h 25"/>
                <a:gd name="T46" fmla="*/ 2 w 78"/>
                <a:gd name="T47" fmla="*/ 21 h 25"/>
                <a:gd name="T48" fmla="*/ 2 w 78"/>
                <a:gd name="T49" fmla="*/ 21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25"/>
                <a:gd name="T77" fmla="*/ 78 w 78"/>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25">
                  <a:moveTo>
                    <a:pt x="2" y="21"/>
                  </a:moveTo>
                  <a:lnTo>
                    <a:pt x="1" y="20"/>
                  </a:lnTo>
                  <a:lnTo>
                    <a:pt x="4" y="19"/>
                  </a:lnTo>
                  <a:lnTo>
                    <a:pt x="6" y="15"/>
                  </a:lnTo>
                  <a:lnTo>
                    <a:pt x="5" y="14"/>
                  </a:lnTo>
                  <a:lnTo>
                    <a:pt x="6" y="12"/>
                  </a:lnTo>
                  <a:lnTo>
                    <a:pt x="6" y="10"/>
                  </a:lnTo>
                  <a:lnTo>
                    <a:pt x="8" y="8"/>
                  </a:lnTo>
                  <a:lnTo>
                    <a:pt x="20" y="7"/>
                  </a:lnTo>
                  <a:lnTo>
                    <a:pt x="20" y="5"/>
                  </a:lnTo>
                  <a:lnTo>
                    <a:pt x="24" y="5"/>
                  </a:lnTo>
                  <a:lnTo>
                    <a:pt x="60" y="2"/>
                  </a:lnTo>
                  <a:lnTo>
                    <a:pt x="78" y="0"/>
                  </a:lnTo>
                  <a:lnTo>
                    <a:pt x="75" y="6"/>
                  </a:lnTo>
                  <a:lnTo>
                    <a:pt x="70" y="7"/>
                  </a:lnTo>
                  <a:lnTo>
                    <a:pt x="68" y="10"/>
                  </a:lnTo>
                  <a:lnTo>
                    <a:pt x="59" y="15"/>
                  </a:lnTo>
                  <a:lnTo>
                    <a:pt x="58" y="17"/>
                  </a:lnTo>
                  <a:lnTo>
                    <a:pt x="56" y="18"/>
                  </a:lnTo>
                  <a:lnTo>
                    <a:pt x="56" y="21"/>
                  </a:lnTo>
                  <a:lnTo>
                    <a:pt x="44" y="22"/>
                  </a:lnTo>
                  <a:lnTo>
                    <a:pt x="20" y="24"/>
                  </a:lnTo>
                  <a:lnTo>
                    <a:pt x="0" y="25"/>
                  </a:lnTo>
                  <a:lnTo>
                    <a:pt x="2" y="21"/>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1" name="Freeform 93"/>
            <p:cNvSpPr>
              <a:spLocks/>
            </p:cNvSpPr>
            <p:nvPr/>
          </p:nvSpPr>
          <p:spPr bwMode="auto">
            <a:xfrm>
              <a:off x="6188418" y="10122066"/>
              <a:ext cx="617838" cy="1049846"/>
            </a:xfrm>
            <a:custGeom>
              <a:avLst/>
              <a:gdLst>
                <a:gd name="T0" fmla="*/ 2 w 32"/>
                <a:gd name="T1" fmla="*/ 38 h 55"/>
                <a:gd name="T2" fmla="*/ 5 w 32"/>
                <a:gd name="T3" fmla="*/ 34 h 55"/>
                <a:gd name="T4" fmla="*/ 4 w 32"/>
                <a:gd name="T5" fmla="*/ 33 h 55"/>
                <a:gd name="T6" fmla="*/ 3 w 32"/>
                <a:gd name="T7" fmla="*/ 24 h 55"/>
                <a:gd name="T8" fmla="*/ 2 w 32"/>
                <a:gd name="T9" fmla="*/ 18 h 55"/>
                <a:gd name="T10" fmla="*/ 5 w 32"/>
                <a:gd name="T11" fmla="*/ 11 h 55"/>
                <a:gd name="T12" fmla="*/ 8 w 32"/>
                <a:gd name="T13" fmla="*/ 7 h 55"/>
                <a:gd name="T14" fmla="*/ 8 w 32"/>
                <a:gd name="T15" fmla="*/ 6 h 55"/>
                <a:gd name="T16" fmla="*/ 10 w 32"/>
                <a:gd name="T17" fmla="*/ 1 h 55"/>
                <a:gd name="T18" fmla="*/ 30 w 32"/>
                <a:gd name="T19" fmla="*/ 0 h 55"/>
                <a:gd name="T20" fmla="*/ 31 w 32"/>
                <a:gd name="T21" fmla="*/ 1 h 55"/>
                <a:gd name="T22" fmla="*/ 30 w 32"/>
                <a:gd name="T23" fmla="*/ 35 h 55"/>
                <a:gd name="T24" fmla="*/ 32 w 32"/>
                <a:gd name="T25" fmla="*/ 51 h 55"/>
                <a:gd name="T26" fmla="*/ 31 w 32"/>
                <a:gd name="T27" fmla="*/ 52 h 55"/>
                <a:gd name="T28" fmla="*/ 27 w 32"/>
                <a:gd name="T29" fmla="*/ 51 h 55"/>
                <a:gd name="T30" fmla="*/ 21 w 32"/>
                <a:gd name="T31" fmla="*/ 55 h 55"/>
                <a:gd name="T32" fmla="*/ 18 w 32"/>
                <a:gd name="T33" fmla="*/ 49 h 55"/>
                <a:gd name="T34" fmla="*/ 18 w 32"/>
                <a:gd name="T35" fmla="*/ 46 h 55"/>
                <a:gd name="T36" fmla="*/ 0 w 32"/>
                <a:gd name="T37" fmla="*/ 46 h 55"/>
                <a:gd name="T38" fmla="*/ 2 w 32"/>
                <a:gd name="T39" fmla="*/ 38 h 55"/>
                <a:gd name="T40" fmla="*/ 2 w 32"/>
                <a:gd name="T41" fmla="*/ 3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5"/>
                <a:gd name="T65" fmla="*/ 32 w 3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5">
                  <a:moveTo>
                    <a:pt x="2" y="38"/>
                  </a:moveTo>
                  <a:lnTo>
                    <a:pt x="5" y="34"/>
                  </a:lnTo>
                  <a:lnTo>
                    <a:pt x="4" y="33"/>
                  </a:lnTo>
                  <a:lnTo>
                    <a:pt x="3" y="24"/>
                  </a:lnTo>
                  <a:lnTo>
                    <a:pt x="2" y="18"/>
                  </a:lnTo>
                  <a:lnTo>
                    <a:pt x="5" y="11"/>
                  </a:lnTo>
                  <a:lnTo>
                    <a:pt x="8" y="7"/>
                  </a:lnTo>
                  <a:lnTo>
                    <a:pt x="8" y="6"/>
                  </a:lnTo>
                  <a:lnTo>
                    <a:pt x="10" y="1"/>
                  </a:lnTo>
                  <a:lnTo>
                    <a:pt x="30" y="0"/>
                  </a:lnTo>
                  <a:lnTo>
                    <a:pt x="31" y="1"/>
                  </a:lnTo>
                  <a:lnTo>
                    <a:pt x="30" y="35"/>
                  </a:lnTo>
                  <a:lnTo>
                    <a:pt x="32" y="51"/>
                  </a:lnTo>
                  <a:lnTo>
                    <a:pt x="31" y="52"/>
                  </a:lnTo>
                  <a:lnTo>
                    <a:pt x="27" y="51"/>
                  </a:lnTo>
                  <a:lnTo>
                    <a:pt x="21" y="55"/>
                  </a:lnTo>
                  <a:lnTo>
                    <a:pt x="18" y="49"/>
                  </a:lnTo>
                  <a:lnTo>
                    <a:pt x="18" y="46"/>
                  </a:lnTo>
                  <a:lnTo>
                    <a:pt x="0" y="46"/>
                  </a:lnTo>
                  <a:lnTo>
                    <a:pt x="2" y="38"/>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2" name="Freeform 94"/>
            <p:cNvSpPr>
              <a:spLocks/>
            </p:cNvSpPr>
            <p:nvPr/>
          </p:nvSpPr>
          <p:spPr bwMode="auto">
            <a:xfrm>
              <a:off x="6767641" y="10077154"/>
              <a:ext cx="675760" cy="1049846"/>
            </a:xfrm>
            <a:custGeom>
              <a:avLst/>
              <a:gdLst>
                <a:gd name="T0" fmla="*/ 1 w 35"/>
                <a:gd name="T1" fmla="*/ 3 h 55"/>
                <a:gd name="T2" fmla="*/ 0 w 35"/>
                <a:gd name="T3" fmla="*/ 37 h 55"/>
                <a:gd name="T4" fmla="*/ 2 w 35"/>
                <a:gd name="T5" fmla="*/ 53 h 55"/>
                <a:gd name="T6" fmla="*/ 4 w 35"/>
                <a:gd name="T7" fmla="*/ 54 h 55"/>
                <a:gd name="T8" fmla="*/ 7 w 35"/>
                <a:gd name="T9" fmla="*/ 53 h 55"/>
                <a:gd name="T10" fmla="*/ 8 w 35"/>
                <a:gd name="T11" fmla="*/ 54 h 55"/>
                <a:gd name="T12" fmla="*/ 6 w 35"/>
                <a:gd name="T13" fmla="*/ 55 h 55"/>
                <a:gd name="T14" fmla="*/ 11 w 35"/>
                <a:gd name="T15" fmla="*/ 54 h 55"/>
                <a:gd name="T16" fmla="*/ 12 w 35"/>
                <a:gd name="T17" fmla="*/ 52 h 55"/>
                <a:gd name="T18" fmla="*/ 11 w 35"/>
                <a:gd name="T19" fmla="*/ 51 h 55"/>
                <a:gd name="T20" fmla="*/ 11 w 35"/>
                <a:gd name="T21" fmla="*/ 50 h 55"/>
                <a:gd name="T22" fmla="*/ 9 w 35"/>
                <a:gd name="T23" fmla="*/ 48 h 55"/>
                <a:gd name="T24" fmla="*/ 9 w 35"/>
                <a:gd name="T25" fmla="*/ 46 h 55"/>
                <a:gd name="T26" fmla="*/ 35 w 35"/>
                <a:gd name="T27" fmla="*/ 44 h 55"/>
                <a:gd name="T28" fmla="*/ 33 w 35"/>
                <a:gd name="T29" fmla="*/ 35 h 55"/>
                <a:gd name="T30" fmla="*/ 34 w 35"/>
                <a:gd name="T31" fmla="*/ 30 h 55"/>
                <a:gd name="T32" fmla="*/ 31 w 35"/>
                <a:gd name="T33" fmla="*/ 23 h 55"/>
                <a:gd name="T34" fmla="*/ 24 w 35"/>
                <a:gd name="T35" fmla="*/ 0 h 55"/>
                <a:gd name="T36" fmla="*/ 0 w 35"/>
                <a:gd name="T37" fmla="*/ 2 h 55"/>
                <a:gd name="T38" fmla="*/ 1 w 35"/>
                <a:gd name="T39" fmla="*/ 3 h 55"/>
                <a:gd name="T40" fmla="*/ 1 w 35"/>
                <a:gd name="T41" fmla="*/ 3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55"/>
                <a:gd name="T65" fmla="*/ 35 w 35"/>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55">
                  <a:moveTo>
                    <a:pt x="1" y="3"/>
                  </a:moveTo>
                  <a:lnTo>
                    <a:pt x="0" y="37"/>
                  </a:lnTo>
                  <a:lnTo>
                    <a:pt x="2" y="53"/>
                  </a:lnTo>
                  <a:lnTo>
                    <a:pt x="4" y="54"/>
                  </a:lnTo>
                  <a:lnTo>
                    <a:pt x="7" y="53"/>
                  </a:lnTo>
                  <a:lnTo>
                    <a:pt x="8" y="54"/>
                  </a:lnTo>
                  <a:lnTo>
                    <a:pt x="6" y="55"/>
                  </a:lnTo>
                  <a:lnTo>
                    <a:pt x="11" y="54"/>
                  </a:lnTo>
                  <a:lnTo>
                    <a:pt x="12" y="52"/>
                  </a:lnTo>
                  <a:lnTo>
                    <a:pt x="11" y="51"/>
                  </a:lnTo>
                  <a:lnTo>
                    <a:pt x="11" y="50"/>
                  </a:lnTo>
                  <a:lnTo>
                    <a:pt x="9" y="48"/>
                  </a:lnTo>
                  <a:lnTo>
                    <a:pt x="9" y="46"/>
                  </a:lnTo>
                  <a:lnTo>
                    <a:pt x="35" y="44"/>
                  </a:lnTo>
                  <a:lnTo>
                    <a:pt x="33" y="35"/>
                  </a:lnTo>
                  <a:lnTo>
                    <a:pt x="34" y="30"/>
                  </a:lnTo>
                  <a:lnTo>
                    <a:pt x="31" y="23"/>
                  </a:lnTo>
                  <a:lnTo>
                    <a:pt x="24" y="0"/>
                  </a:lnTo>
                  <a:lnTo>
                    <a:pt x="0" y="2"/>
                  </a:lnTo>
                  <a:lnTo>
                    <a:pt x="1" y="3"/>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3" name="Freeform 95"/>
            <p:cNvSpPr>
              <a:spLocks/>
            </p:cNvSpPr>
            <p:nvPr/>
          </p:nvSpPr>
          <p:spPr bwMode="auto">
            <a:xfrm>
              <a:off x="7231020" y="10019890"/>
              <a:ext cx="946064" cy="954406"/>
            </a:xfrm>
            <a:custGeom>
              <a:avLst/>
              <a:gdLst>
                <a:gd name="T0" fmla="*/ 7 w 49"/>
                <a:gd name="T1" fmla="*/ 26 h 50"/>
                <a:gd name="T2" fmla="*/ 10 w 49"/>
                <a:gd name="T3" fmla="*/ 33 h 50"/>
                <a:gd name="T4" fmla="*/ 9 w 49"/>
                <a:gd name="T5" fmla="*/ 38 h 50"/>
                <a:gd name="T6" fmla="*/ 11 w 49"/>
                <a:gd name="T7" fmla="*/ 47 h 50"/>
                <a:gd name="T8" fmla="*/ 12 w 49"/>
                <a:gd name="T9" fmla="*/ 50 h 50"/>
                <a:gd name="T10" fmla="*/ 39 w 49"/>
                <a:gd name="T11" fmla="*/ 48 h 50"/>
                <a:gd name="T12" fmla="*/ 39 w 49"/>
                <a:gd name="T13" fmla="*/ 50 h 50"/>
                <a:gd name="T14" fmla="*/ 41 w 49"/>
                <a:gd name="T15" fmla="*/ 50 h 50"/>
                <a:gd name="T16" fmla="*/ 40 w 49"/>
                <a:gd name="T17" fmla="*/ 46 h 50"/>
                <a:gd name="T18" fmla="*/ 41 w 49"/>
                <a:gd name="T19" fmla="*/ 45 h 50"/>
                <a:gd name="T20" fmla="*/ 45 w 49"/>
                <a:gd name="T21" fmla="*/ 46 h 50"/>
                <a:gd name="T22" fmla="*/ 45 w 49"/>
                <a:gd name="T23" fmla="*/ 43 h 50"/>
                <a:gd name="T24" fmla="*/ 45 w 49"/>
                <a:gd name="T25" fmla="*/ 39 h 50"/>
                <a:gd name="T26" fmla="*/ 47 w 49"/>
                <a:gd name="T27" fmla="*/ 38 h 50"/>
                <a:gd name="T28" fmla="*/ 49 w 49"/>
                <a:gd name="T29" fmla="*/ 30 h 50"/>
                <a:gd name="T30" fmla="*/ 47 w 49"/>
                <a:gd name="T31" fmla="*/ 30 h 50"/>
                <a:gd name="T32" fmla="*/ 41 w 49"/>
                <a:gd name="T33" fmla="*/ 20 h 50"/>
                <a:gd name="T34" fmla="*/ 27 w 49"/>
                <a:gd name="T35" fmla="*/ 8 h 50"/>
                <a:gd name="T36" fmla="*/ 21 w 49"/>
                <a:gd name="T37" fmla="*/ 4 h 50"/>
                <a:gd name="T38" fmla="*/ 23 w 49"/>
                <a:gd name="T39" fmla="*/ 0 h 50"/>
                <a:gd name="T40" fmla="*/ 12 w 49"/>
                <a:gd name="T41" fmla="*/ 2 h 50"/>
                <a:gd name="T42" fmla="*/ 0 w 49"/>
                <a:gd name="T43" fmla="*/ 3 h 50"/>
                <a:gd name="T44" fmla="*/ 7 w 49"/>
                <a:gd name="T45" fmla="*/ 26 h 50"/>
                <a:gd name="T46" fmla="*/ 7 w 49"/>
                <a:gd name="T47" fmla="*/ 26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50"/>
                <a:gd name="T74" fmla="*/ 49 w 49"/>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50">
                  <a:moveTo>
                    <a:pt x="7" y="26"/>
                  </a:moveTo>
                  <a:lnTo>
                    <a:pt x="10" y="33"/>
                  </a:lnTo>
                  <a:lnTo>
                    <a:pt x="9" y="38"/>
                  </a:lnTo>
                  <a:lnTo>
                    <a:pt x="11" y="47"/>
                  </a:lnTo>
                  <a:lnTo>
                    <a:pt x="12" y="50"/>
                  </a:lnTo>
                  <a:lnTo>
                    <a:pt x="39" y="48"/>
                  </a:lnTo>
                  <a:lnTo>
                    <a:pt x="39" y="50"/>
                  </a:lnTo>
                  <a:lnTo>
                    <a:pt x="41" y="50"/>
                  </a:lnTo>
                  <a:lnTo>
                    <a:pt x="40" y="46"/>
                  </a:lnTo>
                  <a:lnTo>
                    <a:pt x="41" y="45"/>
                  </a:lnTo>
                  <a:lnTo>
                    <a:pt x="45" y="46"/>
                  </a:lnTo>
                  <a:lnTo>
                    <a:pt x="45" y="43"/>
                  </a:lnTo>
                  <a:lnTo>
                    <a:pt x="45" y="39"/>
                  </a:lnTo>
                  <a:lnTo>
                    <a:pt x="47" y="38"/>
                  </a:lnTo>
                  <a:lnTo>
                    <a:pt x="49" y="30"/>
                  </a:lnTo>
                  <a:lnTo>
                    <a:pt x="47" y="30"/>
                  </a:lnTo>
                  <a:lnTo>
                    <a:pt x="41" y="20"/>
                  </a:lnTo>
                  <a:lnTo>
                    <a:pt x="27" y="8"/>
                  </a:lnTo>
                  <a:lnTo>
                    <a:pt x="21" y="4"/>
                  </a:lnTo>
                  <a:lnTo>
                    <a:pt x="23" y="0"/>
                  </a:lnTo>
                  <a:lnTo>
                    <a:pt x="12" y="2"/>
                  </a:lnTo>
                  <a:lnTo>
                    <a:pt x="0" y="3"/>
                  </a:lnTo>
                  <a:lnTo>
                    <a:pt x="7" y="26"/>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4" name="Freeform 96"/>
            <p:cNvSpPr>
              <a:spLocks/>
            </p:cNvSpPr>
            <p:nvPr/>
          </p:nvSpPr>
          <p:spPr bwMode="auto">
            <a:xfrm>
              <a:off x="6941408" y="10878855"/>
              <a:ext cx="1602517" cy="1164375"/>
            </a:xfrm>
            <a:custGeom>
              <a:avLst/>
              <a:gdLst>
                <a:gd name="T0" fmla="*/ 0 w 83"/>
                <a:gd name="T1" fmla="*/ 6 h 61"/>
                <a:gd name="T2" fmla="*/ 2 w 83"/>
                <a:gd name="T3" fmla="*/ 8 h 61"/>
                <a:gd name="T4" fmla="*/ 2 w 83"/>
                <a:gd name="T5" fmla="*/ 9 h 61"/>
                <a:gd name="T6" fmla="*/ 3 w 83"/>
                <a:gd name="T7" fmla="*/ 10 h 61"/>
                <a:gd name="T8" fmla="*/ 2 w 83"/>
                <a:gd name="T9" fmla="*/ 12 h 61"/>
                <a:gd name="T10" fmla="*/ 11 w 83"/>
                <a:gd name="T11" fmla="*/ 8 h 61"/>
                <a:gd name="T12" fmla="*/ 24 w 83"/>
                <a:gd name="T13" fmla="*/ 16 h 61"/>
                <a:gd name="T14" fmla="*/ 34 w 83"/>
                <a:gd name="T15" fmla="*/ 11 h 61"/>
                <a:gd name="T16" fmla="*/ 40 w 83"/>
                <a:gd name="T17" fmla="*/ 12 h 61"/>
                <a:gd name="T18" fmla="*/ 47 w 83"/>
                <a:gd name="T19" fmla="*/ 19 h 61"/>
                <a:gd name="T20" fmla="*/ 50 w 83"/>
                <a:gd name="T21" fmla="*/ 19 h 61"/>
                <a:gd name="T22" fmla="*/ 52 w 83"/>
                <a:gd name="T23" fmla="*/ 24 h 61"/>
                <a:gd name="T24" fmla="*/ 52 w 83"/>
                <a:gd name="T25" fmla="*/ 34 h 61"/>
                <a:gd name="T26" fmla="*/ 53 w 83"/>
                <a:gd name="T27" fmla="*/ 35 h 61"/>
                <a:gd name="T28" fmla="*/ 54 w 83"/>
                <a:gd name="T29" fmla="*/ 33 h 61"/>
                <a:gd name="T30" fmla="*/ 56 w 83"/>
                <a:gd name="T31" fmla="*/ 33 h 61"/>
                <a:gd name="T32" fmla="*/ 54 w 83"/>
                <a:gd name="T33" fmla="*/ 38 h 61"/>
                <a:gd name="T34" fmla="*/ 60 w 83"/>
                <a:gd name="T35" fmla="*/ 44 h 61"/>
                <a:gd name="T36" fmla="*/ 61 w 83"/>
                <a:gd name="T37" fmla="*/ 43 h 61"/>
                <a:gd name="T38" fmla="*/ 62 w 83"/>
                <a:gd name="T39" fmla="*/ 47 h 61"/>
                <a:gd name="T40" fmla="*/ 64 w 83"/>
                <a:gd name="T41" fmla="*/ 48 h 61"/>
                <a:gd name="T42" fmla="*/ 66 w 83"/>
                <a:gd name="T43" fmla="*/ 53 h 61"/>
                <a:gd name="T44" fmla="*/ 68 w 83"/>
                <a:gd name="T45" fmla="*/ 53 h 61"/>
                <a:gd name="T46" fmla="*/ 73 w 83"/>
                <a:gd name="T47" fmla="*/ 59 h 61"/>
                <a:gd name="T48" fmla="*/ 75 w 83"/>
                <a:gd name="T49" fmla="*/ 59 h 61"/>
                <a:gd name="T50" fmla="*/ 75 w 83"/>
                <a:gd name="T51" fmla="*/ 60 h 61"/>
                <a:gd name="T52" fmla="*/ 74 w 83"/>
                <a:gd name="T53" fmla="*/ 61 h 61"/>
                <a:gd name="T54" fmla="*/ 78 w 83"/>
                <a:gd name="T55" fmla="*/ 60 h 61"/>
                <a:gd name="T56" fmla="*/ 81 w 83"/>
                <a:gd name="T57" fmla="*/ 59 h 61"/>
                <a:gd name="T58" fmla="*/ 82 w 83"/>
                <a:gd name="T59" fmla="*/ 52 h 61"/>
                <a:gd name="T60" fmla="*/ 83 w 83"/>
                <a:gd name="T61" fmla="*/ 53 h 61"/>
                <a:gd name="T62" fmla="*/ 82 w 83"/>
                <a:gd name="T63" fmla="*/ 43 h 61"/>
                <a:gd name="T64" fmla="*/ 81 w 83"/>
                <a:gd name="T65" fmla="*/ 40 h 61"/>
                <a:gd name="T66" fmla="*/ 72 w 83"/>
                <a:gd name="T67" fmla="*/ 26 h 61"/>
                <a:gd name="T68" fmla="*/ 65 w 83"/>
                <a:gd name="T69" fmla="*/ 12 h 61"/>
                <a:gd name="T70" fmla="*/ 61 w 83"/>
                <a:gd name="T71" fmla="*/ 1 h 61"/>
                <a:gd name="T72" fmla="*/ 60 w 83"/>
                <a:gd name="T73" fmla="*/ 1 h 61"/>
                <a:gd name="T74" fmla="*/ 56 w 83"/>
                <a:gd name="T75" fmla="*/ 0 h 61"/>
                <a:gd name="T76" fmla="*/ 55 w 83"/>
                <a:gd name="T77" fmla="*/ 1 h 61"/>
                <a:gd name="T78" fmla="*/ 56 w 83"/>
                <a:gd name="T79" fmla="*/ 5 h 61"/>
                <a:gd name="T80" fmla="*/ 54 w 83"/>
                <a:gd name="T81" fmla="*/ 5 h 61"/>
                <a:gd name="T82" fmla="*/ 54 w 83"/>
                <a:gd name="T83" fmla="*/ 3 h 61"/>
                <a:gd name="T84" fmla="*/ 27 w 83"/>
                <a:gd name="T85" fmla="*/ 5 h 61"/>
                <a:gd name="T86" fmla="*/ 26 w 83"/>
                <a:gd name="T87" fmla="*/ 2 h 61"/>
                <a:gd name="T88" fmla="*/ 0 w 83"/>
                <a:gd name="T89" fmla="*/ 4 h 61"/>
                <a:gd name="T90" fmla="*/ 0 w 83"/>
                <a:gd name="T91" fmla="*/ 6 h 61"/>
                <a:gd name="T92" fmla="*/ 0 w 83"/>
                <a:gd name="T93" fmla="*/ 6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61"/>
                <a:gd name="T143" fmla="*/ 83 w 83"/>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61">
                  <a:moveTo>
                    <a:pt x="0" y="6"/>
                  </a:moveTo>
                  <a:lnTo>
                    <a:pt x="2" y="8"/>
                  </a:lnTo>
                  <a:lnTo>
                    <a:pt x="2" y="9"/>
                  </a:lnTo>
                  <a:lnTo>
                    <a:pt x="3" y="10"/>
                  </a:lnTo>
                  <a:lnTo>
                    <a:pt x="2" y="12"/>
                  </a:lnTo>
                  <a:lnTo>
                    <a:pt x="11" y="8"/>
                  </a:lnTo>
                  <a:lnTo>
                    <a:pt x="24" y="16"/>
                  </a:lnTo>
                  <a:lnTo>
                    <a:pt x="34" y="11"/>
                  </a:lnTo>
                  <a:lnTo>
                    <a:pt x="40" y="12"/>
                  </a:lnTo>
                  <a:lnTo>
                    <a:pt x="47" y="19"/>
                  </a:lnTo>
                  <a:lnTo>
                    <a:pt x="50" y="19"/>
                  </a:lnTo>
                  <a:lnTo>
                    <a:pt x="52" y="24"/>
                  </a:lnTo>
                  <a:lnTo>
                    <a:pt x="52" y="34"/>
                  </a:lnTo>
                  <a:lnTo>
                    <a:pt x="53" y="35"/>
                  </a:lnTo>
                  <a:lnTo>
                    <a:pt x="54" y="33"/>
                  </a:lnTo>
                  <a:lnTo>
                    <a:pt x="56" y="33"/>
                  </a:lnTo>
                  <a:lnTo>
                    <a:pt x="54" y="38"/>
                  </a:lnTo>
                  <a:lnTo>
                    <a:pt x="60" y="44"/>
                  </a:lnTo>
                  <a:lnTo>
                    <a:pt x="61" y="43"/>
                  </a:lnTo>
                  <a:lnTo>
                    <a:pt x="62" y="47"/>
                  </a:lnTo>
                  <a:lnTo>
                    <a:pt x="64" y="48"/>
                  </a:lnTo>
                  <a:lnTo>
                    <a:pt x="66" y="53"/>
                  </a:lnTo>
                  <a:lnTo>
                    <a:pt x="68" y="53"/>
                  </a:lnTo>
                  <a:lnTo>
                    <a:pt x="73" y="59"/>
                  </a:lnTo>
                  <a:lnTo>
                    <a:pt x="75" y="59"/>
                  </a:lnTo>
                  <a:lnTo>
                    <a:pt x="75" y="60"/>
                  </a:lnTo>
                  <a:lnTo>
                    <a:pt x="74" y="61"/>
                  </a:lnTo>
                  <a:lnTo>
                    <a:pt x="78" y="60"/>
                  </a:lnTo>
                  <a:lnTo>
                    <a:pt x="81" y="59"/>
                  </a:lnTo>
                  <a:lnTo>
                    <a:pt x="82" y="52"/>
                  </a:lnTo>
                  <a:lnTo>
                    <a:pt x="83" y="53"/>
                  </a:lnTo>
                  <a:lnTo>
                    <a:pt x="82" y="43"/>
                  </a:lnTo>
                  <a:lnTo>
                    <a:pt x="81" y="40"/>
                  </a:lnTo>
                  <a:lnTo>
                    <a:pt x="72" y="26"/>
                  </a:lnTo>
                  <a:lnTo>
                    <a:pt x="65" y="12"/>
                  </a:lnTo>
                  <a:lnTo>
                    <a:pt x="61" y="1"/>
                  </a:lnTo>
                  <a:lnTo>
                    <a:pt x="60" y="1"/>
                  </a:lnTo>
                  <a:lnTo>
                    <a:pt x="56" y="0"/>
                  </a:lnTo>
                  <a:lnTo>
                    <a:pt x="55" y="1"/>
                  </a:lnTo>
                  <a:lnTo>
                    <a:pt x="56" y="5"/>
                  </a:lnTo>
                  <a:lnTo>
                    <a:pt x="54" y="5"/>
                  </a:lnTo>
                  <a:lnTo>
                    <a:pt x="54" y="3"/>
                  </a:lnTo>
                  <a:lnTo>
                    <a:pt x="27" y="5"/>
                  </a:lnTo>
                  <a:lnTo>
                    <a:pt x="26" y="2"/>
                  </a:lnTo>
                  <a:lnTo>
                    <a:pt x="0" y="4"/>
                  </a:lnTo>
                  <a:lnTo>
                    <a:pt x="0" y="6"/>
                  </a:lnTo>
                  <a:close/>
                </a:path>
              </a:pathLst>
            </a:custGeom>
            <a:grpFill/>
            <a:ln w="3175">
              <a:solidFill>
                <a:schemeClr val="accent5"/>
              </a:solidFill>
              <a:round/>
              <a:headEnd/>
              <a:tailEnd/>
            </a:ln>
            <a:effectLst>
              <a:reflection blurRad="6350" stA="52000" endA="300" endPos="35000" dir="5400000" sy="-100000" algn="bl" rotWithShape="0"/>
            </a:effectLst>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5" name="Freeform 100"/>
            <p:cNvSpPr>
              <a:spLocks/>
            </p:cNvSpPr>
            <p:nvPr/>
          </p:nvSpPr>
          <p:spPr bwMode="auto">
            <a:xfrm>
              <a:off x="7211712" y="8473753"/>
              <a:ext cx="733682" cy="801701"/>
            </a:xfrm>
            <a:custGeom>
              <a:avLst/>
              <a:gdLst>
                <a:gd name="T0" fmla="*/ 0 w 38"/>
                <a:gd name="T1" fmla="*/ 8 h 42"/>
                <a:gd name="T2" fmla="*/ 3 w 38"/>
                <a:gd name="T3" fmla="*/ 37 h 42"/>
                <a:gd name="T4" fmla="*/ 8 w 38"/>
                <a:gd name="T5" fmla="*/ 38 h 42"/>
                <a:gd name="T6" fmla="*/ 13 w 38"/>
                <a:gd name="T7" fmla="*/ 41 h 42"/>
                <a:gd name="T8" fmla="*/ 17 w 38"/>
                <a:gd name="T9" fmla="*/ 41 h 42"/>
                <a:gd name="T10" fmla="*/ 19 w 38"/>
                <a:gd name="T11" fmla="*/ 40 h 42"/>
                <a:gd name="T12" fmla="*/ 24 w 38"/>
                <a:gd name="T13" fmla="*/ 42 h 42"/>
                <a:gd name="T14" fmla="*/ 27 w 38"/>
                <a:gd name="T15" fmla="*/ 40 h 42"/>
                <a:gd name="T16" fmla="*/ 27 w 38"/>
                <a:gd name="T17" fmla="*/ 35 h 42"/>
                <a:gd name="T18" fmla="*/ 29 w 38"/>
                <a:gd name="T19" fmla="*/ 36 h 42"/>
                <a:gd name="T20" fmla="*/ 30 w 38"/>
                <a:gd name="T21" fmla="*/ 33 h 42"/>
                <a:gd name="T22" fmla="*/ 36 w 38"/>
                <a:gd name="T23" fmla="*/ 27 h 42"/>
                <a:gd name="T24" fmla="*/ 37 w 38"/>
                <a:gd name="T25" fmla="*/ 18 h 42"/>
                <a:gd name="T26" fmla="*/ 37 w 38"/>
                <a:gd name="T27" fmla="*/ 16 h 42"/>
                <a:gd name="T28" fmla="*/ 38 w 38"/>
                <a:gd name="T29" fmla="*/ 15 h 42"/>
                <a:gd name="T30" fmla="*/ 35 w 38"/>
                <a:gd name="T31" fmla="*/ 0 h 42"/>
                <a:gd name="T32" fmla="*/ 29 w 38"/>
                <a:gd name="T33" fmla="*/ 4 h 42"/>
                <a:gd name="T34" fmla="*/ 26 w 38"/>
                <a:gd name="T35" fmla="*/ 7 h 42"/>
                <a:gd name="T36" fmla="*/ 23 w 38"/>
                <a:gd name="T37" fmla="*/ 7 h 42"/>
                <a:gd name="T38" fmla="*/ 20 w 38"/>
                <a:gd name="T39" fmla="*/ 9 h 42"/>
                <a:gd name="T40" fmla="*/ 11 w 38"/>
                <a:gd name="T41" fmla="*/ 6 h 42"/>
                <a:gd name="T42" fmla="*/ 0 w 38"/>
                <a:gd name="T43" fmla="*/ 8 h 42"/>
                <a:gd name="T44" fmla="*/ 0 w 38"/>
                <a:gd name="T45" fmla="*/ 8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0" y="8"/>
                  </a:moveTo>
                  <a:lnTo>
                    <a:pt x="3" y="37"/>
                  </a:lnTo>
                  <a:lnTo>
                    <a:pt x="8" y="38"/>
                  </a:lnTo>
                  <a:lnTo>
                    <a:pt x="13" y="41"/>
                  </a:lnTo>
                  <a:lnTo>
                    <a:pt x="17" y="41"/>
                  </a:lnTo>
                  <a:lnTo>
                    <a:pt x="19" y="40"/>
                  </a:lnTo>
                  <a:lnTo>
                    <a:pt x="24" y="42"/>
                  </a:lnTo>
                  <a:lnTo>
                    <a:pt x="27" y="40"/>
                  </a:lnTo>
                  <a:lnTo>
                    <a:pt x="27" y="35"/>
                  </a:lnTo>
                  <a:lnTo>
                    <a:pt x="29" y="36"/>
                  </a:lnTo>
                  <a:lnTo>
                    <a:pt x="30" y="33"/>
                  </a:lnTo>
                  <a:lnTo>
                    <a:pt x="36" y="27"/>
                  </a:lnTo>
                  <a:lnTo>
                    <a:pt x="37" y="18"/>
                  </a:lnTo>
                  <a:lnTo>
                    <a:pt x="37" y="16"/>
                  </a:lnTo>
                  <a:lnTo>
                    <a:pt x="38" y="15"/>
                  </a:lnTo>
                  <a:lnTo>
                    <a:pt x="35" y="0"/>
                  </a:lnTo>
                  <a:lnTo>
                    <a:pt x="29" y="4"/>
                  </a:lnTo>
                  <a:lnTo>
                    <a:pt x="26" y="7"/>
                  </a:lnTo>
                  <a:lnTo>
                    <a:pt x="23" y="7"/>
                  </a:lnTo>
                  <a:lnTo>
                    <a:pt x="20" y="9"/>
                  </a:lnTo>
                  <a:lnTo>
                    <a:pt x="11" y="6"/>
                  </a:lnTo>
                  <a:lnTo>
                    <a:pt x="0" y="8"/>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6" name="Freeform 101"/>
            <p:cNvSpPr>
              <a:spLocks/>
            </p:cNvSpPr>
            <p:nvPr/>
          </p:nvSpPr>
          <p:spPr bwMode="auto">
            <a:xfrm>
              <a:off x="7675091" y="8760075"/>
              <a:ext cx="791605" cy="763524"/>
            </a:xfrm>
            <a:custGeom>
              <a:avLst/>
              <a:gdLst>
                <a:gd name="T0" fmla="*/ 0 w 41"/>
                <a:gd name="T1" fmla="*/ 27 h 40"/>
                <a:gd name="T2" fmla="*/ 1 w 41"/>
                <a:gd name="T3" fmla="*/ 33 h 40"/>
                <a:gd name="T4" fmla="*/ 7 w 41"/>
                <a:gd name="T5" fmla="*/ 37 h 40"/>
                <a:gd name="T6" fmla="*/ 9 w 41"/>
                <a:gd name="T7" fmla="*/ 40 h 40"/>
                <a:gd name="T8" fmla="*/ 17 w 41"/>
                <a:gd name="T9" fmla="*/ 36 h 40"/>
                <a:gd name="T10" fmla="*/ 20 w 41"/>
                <a:gd name="T11" fmla="*/ 36 h 40"/>
                <a:gd name="T12" fmla="*/ 22 w 41"/>
                <a:gd name="T13" fmla="*/ 34 h 40"/>
                <a:gd name="T14" fmla="*/ 25 w 41"/>
                <a:gd name="T15" fmla="*/ 22 h 40"/>
                <a:gd name="T16" fmla="*/ 29 w 41"/>
                <a:gd name="T17" fmla="*/ 23 h 40"/>
                <a:gd name="T18" fmla="*/ 35 w 41"/>
                <a:gd name="T19" fmla="*/ 10 h 40"/>
                <a:gd name="T20" fmla="*/ 40 w 41"/>
                <a:gd name="T21" fmla="*/ 13 h 40"/>
                <a:gd name="T22" fmla="*/ 41 w 41"/>
                <a:gd name="T23" fmla="*/ 11 h 40"/>
                <a:gd name="T24" fmla="*/ 37 w 41"/>
                <a:gd name="T25" fmla="*/ 8 h 40"/>
                <a:gd name="T26" fmla="*/ 34 w 41"/>
                <a:gd name="T27" fmla="*/ 8 h 40"/>
                <a:gd name="T28" fmla="*/ 34 w 41"/>
                <a:gd name="T29" fmla="*/ 10 h 40"/>
                <a:gd name="T30" fmla="*/ 29 w 41"/>
                <a:gd name="T31" fmla="*/ 11 h 40"/>
                <a:gd name="T32" fmla="*/ 25 w 41"/>
                <a:gd name="T33" fmla="*/ 15 h 40"/>
                <a:gd name="T34" fmla="*/ 24 w 41"/>
                <a:gd name="T35" fmla="*/ 9 h 40"/>
                <a:gd name="T36" fmla="*/ 16 w 41"/>
                <a:gd name="T37" fmla="*/ 10 h 40"/>
                <a:gd name="T38" fmla="*/ 14 w 41"/>
                <a:gd name="T39" fmla="*/ 0 h 40"/>
                <a:gd name="T40" fmla="*/ 13 w 41"/>
                <a:gd name="T41" fmla="*/ 1 h 40"/>
                <a:gd name="T42" fmla="*/ 13 w 41"/>
                <a:gd name="T43" fmla="*/ 3 h 40"/>
                <a:gd name="T44" fmla="*/ 12 w 41"/>
                <a:gd name="T45" fmla="*/ 12 h 40"/>
                <a:gd name="T46" fmla="*/ 6 w 41"/>
                <a:gd name="T47" fmla="*/ 18 h 40"/>
                <a:gd name="T48" fmla="*/ 5 w 41"/>
                <a:gd name="T49" fmla="*/ 21 h 40"/>
                <a:gd name="T50" fmla="*/ 3 w 41"/>
                <a:gd name="T51" fmla="*/ 20 h 40"/>
                <a:gd name="T52" fmla="*/ 3 w 41"/>
                <a:gd name="T53" fmla="*/ 25 h 40"/>
                <a:gd name="T54" fmla="*/ 0 w 41"/>
                <a:gd name="T55" fmla="*/ 27 h 40"/>
                <a:gd name="T56" fmla="*/ 0 w 41"/>
                <a:gd name="T57" fmla="*/ 27 h 40"/>
                <a:gd name="T58" fmla="*/ 0 w 41"/>
                <a:gd name="T59" fmla="*/ 27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40"/>
                <a:gd name="T92" fmla="*/ 41 w 41"/>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40">
                  <a:moveTo>
                    <a:pt x="0" y="27"/>
                  </a:moveTo>
                  <a:lnTo>
                    <a:pt x="1" y="33"/>
                  </a:lnTo>
                  <a:lnTo>
                    <a:pt x="7" y="37"/>
                  </a:lnTo>
                  <a:lnTo>
                    <a:pt x="9" y="40"/>
                  </a:lnTo>
                  <a:lnTo>
                    <a:pt x="17" y="36"/>
                  </a:lnTo>
                  <a:lnTo>
                    <a:pt x="20" y="36"/>
                  </a:lnTo>
                  <a:lnTo>
                    <a:pt x="22" y="34"/>
                  </a:lnTo>
                  <a:lnTo>
                    <a:pt x="25" y="22"/>
                  </a:lnTo>
                  <a:lnTo>
                    <a:pt x="29" y="23"/>
                  </a:lnTo>
                  <a:lnTo>
                    <a:pt x="35" y="10"/>
                  </a:lnTo>
                  <a:lnTo>
                    <a:pt x="40" y="13"/>
                  </a:lnTo>
                  <a:lnTo>
                    <a:pt x="41" y="11"/>
                  </a:lnTo>
                  <a:lnTo>
                    <a:pt x="37" y="8"/>
                  </a:lnTo>
                  <a:lnTo>
                    <a:pt x="34" y="8"/>
                  </a:lnTo>
                  <a:lnTo>
                    <a:pt x="34" y="10"/>
                  </a:lnTo>
                  <a:lnTo>
                    <a:pt x="29" y="11"/>
                  </a:lnTo>
                  <a:lnTo>
                    <a:pt x="25" y="15"/>
                  </a:lnTo>
                  <a:lnTo>
                    <a:pt x="24" y="9"/>
                  </a:lnTo>
                  <a:lnTo>
                    <a:pt x="16" y="10"/>
                  </a:lnTo>
                  <a:lnTo>
                    <a:pt x="14" y="0"/>
                  </a:lnTo>
                  <a:lnTo>
                    <a:pt x="13" y="1"/>
                  </a:lnTo>
                  <a:lnTo>
                    <a:pt x="13" y="3"/>
                  </a:lnTo>
                  <a:lnTo>
                    <a:pt x="12" y="12"/>
                  </a:lnTo>
                  <a:lnTo>
                    <a:pt x="6" y="18"/>
                  </a:lnTo>
                  <a:lnTo>
                    <a:pt x="5" y="21"/>
                  </a:lnTo>
                  <a:lnTo>
                    <a:pt x="3" y="20"/>
                  </a:lnTo>
                  <a:lnTo>
                    <a:pt x="3" y="25"/>
                  </a:lnTo>
                  <a:lnTo>
                    <a:pt x="0" y="27"/>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7" name="Freeform 102"/>
            <p:cNvSpPr>
              <a:spLocks/>
            </p:cNvSpPr>
            <p:nvPr/>
          </p:nvSpPr>
          <p:spPr bwMode="auto">
            <a:xfrm>
              <a:off x="8138469" y="8817339"/>
              <a:ext cx="810912" cy="381762"/>
            </a:xfrm>
            <a:custGeom>
              <a:avLst/>
              <a:gdLst>
                <a:gd name="T0" fmla="*/ 0 w 42"/>
                <a:gd name="T1" fmla="*/ 6 h 20"/>
                <a:gd name="T2" fmla="*/ 1 w 42"/>
                <a:gd name="T3" fmla="*/ 12 h 20"/>
                <a:gd name="T4" fmla="*/ 5 w 42"/>
                <a:gd name="T5" fmla="*/ 8 h 20"/>
                <a:gd name="T6" fmla="*/ 10 w 42"/>
                <a:gd name="T7" fmla="*/ 7 h 20"/>
                <a:gd name="T8" fmla="*/ 10 w 42"/>
                <a:gd name="T9" fmla="*/ 5 h 20"/>
                <a:gd name="T10" fmla="*/ 13 w 42"/>
                <a:gd name="T11" fmla="*/ 5 h 20"/>
                <a:gd name="T12" fmla="*/ 17 w 42"/>
                <a:gd name="T13" fmla="*/ 8 h 20"/>
                <a:gd name="T14" fmla="*/ 19 w 42"/>
                <a:gd name="T15" fmla="*/ 8 h 20"/>
                <a:gd name="T16" fmla="*/ 23 w 42"/>
                <a:gd name="T17" fmla="*/ 12 h 20"/>
                <a:gd name="T18" fmla="*/ 22 w 42"/>
                <a:gd name="T19" fmla="*/ 16 h 20"/>
                <a:gd name="T20" fmla="*/ 22 w 42"/>
                <a:gd name="T21" fmla="*/ 18 h 20"/>
                <a:gd name="T22" fmla="*/ 24 w 42"/>
                <a:gd name="T23" fmla="*/ 17 h 20"/>
                <a:gd name="T24" fmla="*/ 26 w 42"/>
                <a:gd name="T25" fmla="*/ 17 h 20"/>
                <a:gd name="T26" fmla="*/ 27 w 42"/>
                <a:gd name="T27" fmla="*/ 18 h 20"/>
                <a:gd name="T28" fmla="*/ 29 w 42"/>
                <a:gd name="T29" fmla="*/ 18 h 20"/>
                <a:gd name="T30" fmla="*/ 30 w 42"/>
                <a:gd name="T31" fmla="*/ 18 h 20"/>
                <a:gd name="T32" fmla="*/ 29 w 42"/>
                <a:gd name="T33" fmla="*/ 14 h 20"/>
                <a:gd name="T34" fmla="*/ 28 w 42"/>
                <a:gd name="T35" fmla="*/ 8 h 20"/>
                <a:gd name="T36" fmla="*/ 27 w 42"/>
                <a:gd name="T37" fmla="*/ 7 h 20"/>
                <a:gd name="T38" fmla="*/ 30 w 42"/>
                <a:gd name="T39" fmla="*/ 4 h 20"/>
                <a:gd name="T40" fmla="*/ 30 w 42"/>
                <a:gd name="T41" fmla="*/ 2 h 20"/>
                <a:gd name="T42" fmla="*/ 32 w 42"/>
                <a:gd name="T43" fmla="*/ 3 h 20"/>
                <a:gd name="T44" fmla="*/ 30 w 42"/>
                <a:gd name="T45" fmla="*/ 6 h 20"/>
                <a:gd name="T46" fmla="*/ 31 w 42"/>
                <a:gd name="T47" fmla="*/ 11 h 20"/>
                <a:gd name="T48" fmla="*/ 32 w 42"/>
                <a:gd name="T49" fmla="*/ 12 h 20"/>
                <a:gd name="T50" fmla="*/ 33 w 42"/>
                <a:gd name="T51" fmla="*/ 13 h 20"/>
                <a:gd name="T52" fmla="*/ 31 w 42"/>
                <a:gd name="T53" fmla="*/ 13 h 20"/>
                <a:gd name="T54" fmla="*/ 31 w 42"/>
                <a:gd name="T55" fmla="*/ 16 h 20"/>
                <a:gd name="T56" fmla="*/ 35 w 42"/>
                <a:gd name="T57" fmla="*/ 18 h 20"/>
                <a:gd name="T58" fmla="*/ 35 w 42"/>
                <a:gd name="T59" fmla="*/ 18 h 20"/>
                <a:gd name="T60" fmla="*/ 36 w 42"/>
                <a:gd name="T61" fmla="*/ 18 h 20"/>
                <a:gd name="T62" fmla="*/ 36 w 42"/>
                <a:gd name="T63" fmla="*/ 20 h 20"/>
                <a:gd name="T64" fmla="*/ 40 w 42"/>
                <a:gd name="T65" fmla="*/ 18 h 20"/>
                <a:gd name="T66" fmla="*/ 41 w 42"/>
                <a:gd name="T67" fmla="*/ 15 h 20"/>
                <a:gd name="T68" fmla="*/ 42 w 42"/>
                <a:gd name="T69" fmla="*/ 13 h 20"/>
                <a:gd name="T70" fmla="*/ 36 w 42"/>
                <a:gd name="T71" fmla="*/ 14 h 20"/>
                <a:gd name="T72" fmla="*/ 32 w 42"/>
                <a:gd name="T73" fmla="*/ 0 h 20"/>
                <a:gd name="T74" fmla="*/ 0 w 42"/>
                <a:gd name="T75" fmla="*/ 6 h 20"/>
                <a:gd name="T76" fmla="*/ 0 w 42"/>
                <a:gd name="T77" fmla="*/ 6 h 20"/>
                <a:gd name="T78" fmla="*/ 0 w 42"/>
                <a:gd name="T79" fmla="*/ 6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20"/>
                <a:gd name="T122" fmla="*/ 42 w 42"/>
                <a:gd name="T123" fmla="*/ 20 h 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20">
                  <a:moveTo>
                    <a:pt x="0" y="6"/>
                  </a:moveTo>
                  <a:lnTo>
                    <a:pt x="1" y="12"/>
                  </a:lnTo>
                  <a:lnTo>
                    <a:pt x="5" y="8"/>
                  </a:lnTo>
                  <a:lnTo>
                    <a:pt x="10" y="7"/>
                  </a:lnTo>
                  <a:lnTo>
                    <a:pt x="10" y="5"/>
                  </a:lnTo>
                  <a:lnTo>
                    <a:pt x="13" y="5"/>
                  </a:lnTo>
                  <a:lnTo>
                    <a:pt x="17" y="8"/>
                  </a:lnTo>
                  <a:lnTo>
                    <a:pt x="19" y="8"/>
                  </a:lnTo>
                  <a:lnTo>
                    <a:pt x="23" y="12"/>
                  </a:lnTo>
                  <a:lnTo>
                    <a:pt x="22" y="16"/>
                  </a:lnTo>
                  <a:lnTo>
                    <a:pt x="22" y="18"/>
                  </a:lnTo>
                  <a:lnTo>
                    <a:pt x="24" y="17"/>
                  </a:lnTo>
                  <a:lnTo>
                    <a:pt x="26" y="17"/>
                  </a:lnTo>
                  <a:lnTo>
                    <a:pt x="27" y="18"/>
                  </a:lnTo>
                  <a:lnTo>
                    <a:pt x="29" y="18"/>
                  </a:lnTo>
                  <a:lnTo>
                    <a:pt x="30" y="18"/>
                  </a:lnTo>
                  <a:lnTo>
                    <a:pt x="29" y="14"/>
                  </a:lnTo>
                  <a:lnTo>
                    <a:pt x="28" y="8"/>
                  </a:lnTo>
                  <a:lnTo>
                    <a:pt x="27" y="7"/>
                  </a:lnTo>
                  <a:lnTo>
                    <a:pt x="30" y="4"/>
                  </a:lnTo>
                  <a:lnTo>
                    <a:pt x="30" y="2"/>
                  </a:lnTo>
                  <a:lnTo>
                    <a:pt x="32" y="3"/>
                  </a:lnTo>
                  <a:lnTo>
                    <a:pt x="30" y="6"/>
                  </a:lnTo>
                  <a:lnTo>
                    <a:pt x="31" y="11"/>
                  </a:lnTo>
                  <a:lnTo>
                    <a:pt x="32" y="12"/>
                  </a:lnTo>
                  <a:lnTo>
                    <a:pt x="33" y="13"/>
                  </a:lnTo>
                  <a:lnTo>
                    <a:pt x="31" y="13"/>
                  </a:lnTo>
                  <a:lnTo>
                    <a:pt x="31" y="16"/>
                  </a:lnTo>
                  <a:lnTo>
                    <a:pt x="35" y="18"/>
                  </a:lnTo>
                  <a:lnTo>
                    <a:pt x="36" y="18"/>
                  </a:lnTo>
                  <a:lnTo>
                    <a:pt x="36" y="20"/>
                  </a:lnTo>
                  <a:lnTo>
                    <a:pt x="40" y="18"/>
                  </a:lnTo>
                  <a:lnTo>
                    <a:pt x="41" y="15"/>
                  </a:lnTo>
                  <a:lnTo>
                    <a:pt x="42" y="13"/>
                  </a:lnTo>
                  <a:lnTo>
                    <a:pt x="36" y="14"/>
                  </a:lnTo>
                  <a:lnTo>
                    <a:pt x="32" y="0"/>
                  </a:lnTo>
                  <a:lnTo>
                    <a:pt x="0" y="6"/>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8" name="Freeform 103"/>
            <p:cNvSpPr>
              <a:spLocks/>
            </p:cNvSpPr>
            <p:nvPr/>
          </p:nvSpPr>
          <p:spPr bwMode="auto">
            <a:xfrm>
              <a:off x="7539939" y="8950956"/>
              <a:ext cx="1351520" cy="744436"/>
            </a:xfrm>
            <a:custGeom>
              <a:avLst/>
              <a:gdLst>
                <a:gd name="T0" fmla="*/ 6 w 70"/>
                <a:gd name="T1" fmla="*/ 35 h 39"/>
                <a:gd name="T2" fmla="*/ 7 w 70"/>
                <a:gd name="T3" fmla="*/ 34 h 39"/>
                <a:gd name="T4" fmla="*/ 11 w 70"/>
                <a:gd name="T5" fmla="*/ 30 h 39"/>
                <a:gd name="T6" fmla="*/ 14 w 70"/>
                <a:gd name="T7" fmla="*/ 27 h 39"/>
                <a:gd name="T8" fmla="*/ 16 w 70"/>
                <a:gd name="T9" fmla="*/ 30 h 39"/>
                <a:gd name="T10" fmla="*/ 24 w 70"/>
                <a:gd name="T11" fmla="*/ 26 h 39"/>
                <a:gd name="T12" fmla="*/ 27 w 70"/>
                <a:gd name="T13" fmla="*/ 26 h 39"/>
                <a:gd name="T14" fmla="*/ 29 w 70"/>
                <a:gd name="T15" fmla="*/ 24 h 39"/>
                <a:gd name="T16" fmla="*/ 32 w 70"/>
                <a:gd name="T17" fmla="*/ 12 h 39"/>
                <a:gd name="T18" fmla="*/ 36 w 70"/>
                <a:gd name="T19" fmla="*/ 13 h 39"/>
                <a:gd name="T20" fmla="*/ 42 w 70"/>
                <a:gd name="T21" fmla="*/ 0 h 39"/>
                <a:gd name="T22" fmla="*/ 47 w 70"/>
                <a:gd name="T23" fmla="*/ 3 h 39"/>
                <a:gd name="T24" fmla="*/ 48 w 70"/>
                <a:gd name="T25" fmla="*/ 1 h 39"/>
                <a:gd name="T26" fmla="*/ 50 w 70"/>
                <a:gd name="T27" fmla="*/ 1 h 39"/>
                <a:gd name="T28" fmla="*/ 54 w 70"/>
                <a:gd name="T29" fmla="*/ 5 h 39"/>
                <a:gd name="T30" fmla="*/ 53 w 70"/>
                <a:gd name="T31" fmla="*/ 9 h 39"/>
                <a:gd name="T32" fmla="*/ 53 w 70"/>
                <a:gd name="T33" fmla="*/ 11 h 39"/>
                <a:gd name="T34" fmla="*/ 55 w 70"/>
                <a:gd name="T35" fmla="*/ 10 h 39"/>
                <a:gd name="T36" fmla="*/ 57 w 70"/>
                <a:gd name="T37" fmla="*/ 12 h 39"/>
                <a:gd name="T38" fmla="*/ 64 w 70"/>
                <a:gd name="T39" fmla="*/ 14 h 39"/>
                <a:gd name="T40" fmla="*/ 57 w 70"/>
                <a:gd name="T41" fmla="*/ 14 h 39"/>
                <a:gd name="T42" fmla="*/ 64 w 70"/>
                <a:gd name="T43" fmla="*/ 20 h 39"/>
                <a:gd name="T44" fmla="*/ 60 w 70"/>
                <a:gd name="T45" fmla="*/ 19 h 39"/>
                <a:gd name="T46" fmla="*/ 68 w 70"/>
                <a:gd name="T47" fmla="*/ 24 h 39"/>
                <a:gd name="T48" fmla="*/ 70 w 70"/>
                <a:gd name="T49" fmla="*/ 28 h 39"/>
                <a:gd name="T50" fmla="*/ 69 w 70"/>
                <a:gd name="T51" fmla="*/ 28 h 39"/>
                <a:gd name="T52" fmla="*/ 69 w 70"/>
                <a:gd name="T53" fmla="*/ 28 h 39"/>
                <a:gd name="T54" fmla="*/ 41 w 70"/>
                <a:gd name="T55" fmla="*/ 34 h 39"/>
                <a:gd name="T56" fmla="*/ 18 w 70"/>
                <a:gd name="T57" fmla="*/ 37 h 39"/>
                <a:gd name="T58" fmla="*/ 0 w 70"/>
                <a:gd name="T59" fmla="*/ 39 h 39"/>
                <a:gd name="T60" fmla="*/ 6 w 70"/>
                <a:gd name="T61" fmla="*/ 35 h 39"/>
                <a:gd name="T62" fmla="*/ 6 w 70"/>
                <a:gd name="T63" fmla="*/ 35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39"/>
                <a:gd name="T98" fmla="*/ 70 w 70"/>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39">
                  <a:moveTo>
                    <a:pt x="6" y="35"/>
                  </a:moveTo>
                  <a:lnTo>
                    <a:pt x="7" y="34"/>
                  </a:lnTo>
                  <a:lnTo>
                    <a:pt x="11" y="30"/>
                  </a:lnTo>
                  <a:lnTo>
                    <a:pt x="14" y="27"/>
                  </a:lnTo>
                  <a:lnTo>
                    <a:pt x="16" y="30"/>
                  </a:lnTo>
                  <a:lnTo>
                    <a:pt x="24" y="26"/>
                  </a:lnTo>
                  <a:lnTo>
                    <a:pt x="27" y="26"/>
                  </a:lnTo>
                  <a:lnTo>
                    <a:pt x="29" y="24"/>
                  </a:lnTo>
                  <a:lnTo>
                    <a:pt x="32" y="12"/>
                  </a:lnTo>
                  <a:lnTo>
                    <a:pt x="36" y="13"/>
                  </a:lnTo>
                  <a:lnTo>
                    <a:pt x="42" y="0"/>
                  </a:lnTo>
                  <a:lnTo>
                    <a:pt x="47" y="3"/>
                  </a:lnTo>
                  <a:lnTo>
                    <a:pt x="48" y="1"/>
                  </a:lnTo>
                  <a:lnTo>
                    <a:pt x="50" y="1"/>
                  </a:lnTo>
                  <a:lnTo>
                    <a:pt x="54" y="5"/>
                  </a:lnTo>
                  <a:lnTo>
                    <a:pt x="53" y="9"/>
                  </a:lnTo>
                  <a:lnTo>
                    <a:pt x="53" y="11"/>
                  </a:lnTo>
                  <a:lnTo>
                    <a:pt x="55" y="10"/>
                  </a:lnTo>
                  <a:lnTo>
                    <a:pt x="57" y="12"/>
                  </a:lnTo>
                  <a:lnTo>
                    <a:pt x="64" y="14"/>
                  </a:lnTo>
                  <a:lnTo>
                    <a:pt x="57" y="14"/>
                  </a:lnTo>
                  <a:lnTo>
                    <a:pt x="64" y="20"/>
                  </a:lnTo>
                  <a:lnTo>
                    <a:pt x="60" y="19"/>
                  </a:lnTo>
                  <a:lnTo>
                    <a:pt x="68" y="24"/>
                  </a:lnTo>
                  <a:lnTo>
                    <a:pt x="70" y="28"/>
                  </a:lnTo>
                  <a:lnTo>
                    <a:pt x="69" y="28"/>
                  </a:lnTo>
                  <a:lnTo>
                    <a:pt x="41" y="34"/>
                  </a:lnTo>
                  <a:lnTo>
                    <a:pt x="18" y="37"/>
                  </a:lnTo>
                  <a:lnTo>
                    <a:pt x="0" y="39"/>
                  </a:lnTo>
                  <a:lnTo>
                    <a:pt x="6" y="35"/>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49" name="Freeform 104"/>
            <p:cNvSpPr>
              <a:spLocks/>
            </p:cNvSpPr>
            <p:nvPr/>
          </p:nvSpPr>
          <p:spPr bwMode="auto">
            <a:xfrm>
              <a:off x="8833536" y="9160925"/>
              <a:ext cx="77230" cy="190881"/>
            </a:xfrm>
            <a:custGeom>
              <a:avLst/>
              <a:gdLst>
                <a:gd name="T0" fmla="*/ 0 w 4"/>
                <a:gd name="T1" fmla="*/ 10 h 10"/>
                <a:gd name="T2" fmla="*/ 2 w 4"/>
                <a:gd name="T3" fmla="*/ 7 h 10"/>
                <a:gd name="T4" fmla="*/ 3 w 4"/>
                <a:gd name="T5" fmla="*/ 5 h 10"/>
                <a:gd name="T6" fmla="*/ 4 w 4"/>
                <a:gd name="T7" fmla="*/ 0 h 10"/>
                <a:gd name="T8" fmla="*/ 2 w 4"/>
                <a:gd name="T9" fmla="*/ 1 h 10"/>
                <a:gd name="T10" fmla="*/ 0 w 4"/>
                <a:gd name="T11" fmla="*/ 6 h 10"/>
                <a:gd name="T12" fmla="*/ 0 w 4"/>
                <a:gd name="T13" fmla="*/ 10 h 10"/>
                <a:gd name="T14" fmla="*/ 0 w 4"/>
                <a:gd name="T15" fmla="*/ 10 h 10"/>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0"/>
                <a:gd name="T26" fmla="*/ 4 w 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0">
                  <a:moveTo>
                    <a:pt x="0" y="10"/>
                  </a:moveTo>
                  <a:lnTo>
                    <a:pt x="2" y="7"/>
                  </a:lnTo>
                  <a:lnTo>
                    <a:pt x="3" y="5"/>
                  </a:lnTo>
                  <a:lnTo>
                    <a:pt x="4" y="0"/>
                  </a:lnTo>
                  <a:lnTo>
                    <a:pt x="2" y="1"/>
                  </a:lnTo>
                  <a:lnTo>
                    <a:pt x="0" y="6"/>
                  </a:lnTo>
                  <a:lnTo>
                    <a:pt x="0" y="1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0" name="Freeform 105"/>
            <p:cNvSpPr>
              <a:spLocks/>
            </p:cNvSpPr>
            <p:nvPr/>
          </p:nvSpPr>
          <p:spPr bwMode="auto">
            <a:xfrm>
              <a:off x="7462709" y="9485423"/>
              <a:ext cx="1505980" cy="648996"/>
            </a:xfrm>
            <a:custGeom>
              <a:avLst/>
              <a:gdLst>
                <a:gd name="T0" fmla="*/ 0 w 78"/>
                <a:gd name="T1" fmla="*/ 30 h 34"/>
                <a:gd name="T2" fmla="*/ 11 w 78"/>
                <a:gd name="T3" fmla="*/ 28 h 34"/>
                <a:gd name="T4" fmla="*/ 18 w 78"/>
                <a:gd name="T5" fmla="*/ 25 h 34"/>
                <a:gd name="T6" fmla="*/ 30 w 78"/>
                <a:gd name="T7" fmla="*/ 24 h 34"/>
                <a:gd name="T8" fmla="*/ 35 w 78"/>
                <a:gd name="T9" fmla="*/ 27 h 34"/>
                <a:gd name="T10" fmla="*/ 43 w 78"/>
                <a:gd name="T11" fmla="*/ 26 h 34"/>
                <a:gd name="T12" fmla="*/ 55 w 78"/>
                <a:gd name="T13" fmla="*/ 34 h 34"/>
                <a:gd name="T14" fmla="*/ 60 w 78"/>
                <a:gd name="T15" fmla="*/ 33 h 34"/>
                <a:gd name="T16" fmla="*/ 67 w 78"/>
                <a:gd name="T17" fmla="*/ 23 h 34"/>
                <a:gd name="T18" fmla="*/ 73 w 78"/>
                <a:gd name="T19" fmla="*/ 21 h 34"/>
                <a:gd name="T20" fmla="*/ 74 w 78"/>
                <a:gd name="T21" fmla="*/ 19 h 34"/>
                <a:gd name="T22" fmla="*/ 68 w 78"/>
                <a:gd name="T23" fmla="*/ 20 h 34"/>
                <a:gd name="T24" fmla="*/ 67 w 78"/>
                <a:gd name="T25" fmla="*/ 18 h 34"/>
                <a:gd name="T26" fmla="*/ 70 w 78"/>
                <a:gd name="T27" fmla="*/ 17 h 34"/>
                <a:gd name="T28" fmla="*/ 70 w 78"/>
                <a:gd name="T29" fmla="*/ 15 h 34"/>
                <a:gd name="T30" fmla="*/ 66 w 78"/>
                <a:gd name="T31" fmla="*/ 14 h 34"/>
                <a:gd name="T32" fmla="*/ 71 w 78"/>
                <a:gd name="T33" fmla="*/ 12 h 34"/>
                <a:gd name="T34" fmla="*/ 71 w 78"/>
                <a:gd name="T35" fmla="*/ 14 h 34"/>
                <a:gd name="T36" fmla="*/ 74 w 78"/>
                <a:gd name="T37" fmla="*/ 14 h 34"/>
                <a:gd name="T38" fmla="*/ 76 w 78"/>
                <a:gd name="T39" fmla="*/ 11 h 34"/>
                <a:gd name="T40" fmla="*/ 78 w 78"/>
                <a:gd name="T41" fmla="*/ 10 h 34"/>
                <a:gd name="T42" fmla="*/ 77 w 78"/>
                <a:gd name="T43" fmla="*/ 7 h 34"/>
                <a:gd name="T44" fmla="*/ 74 w 78"/>
                <a:gd name="T45" fmla="*/ 10 h 34"/>
                <a:gd name="T46" fmla="*/ 72 w 78"/>
                <a:gd name="T47" fmla="*/ 3 h 34"/>
                <a:gd name="T48" fmla="*/ 74 w 78"/>
                <a:gd name="T49" fmla="*/ 3 h 34"/>
                <a:gd name="T50" fmla="*/ 76 w 78"/>
                <a:gd name="T51" fmla="*/ 5 h 34"/>
                <a:gd name="T52" fmla="*/ 74 w 78"/>
                <a:gd name="T53" fmla="*/ 2 h 34"/>
                <a:gd name="T54" fmla="*/ 73 w 78"/>
                <a:gd name="T55" fmla="*/ 0 h 34"/>
                <a:gd name="T56" fmla="*/ 45 w 78"/>
                <a:gd name="T57" fmla="*/ 6 h 34"/>
                <a:gd name="T58" fmla="*/ 22 w 78"/>
                <a:gd name="T59" fmla="*/ 9 h 34"/>
                <a:gd name="T60" fmla="*/ 19 w 78"/>
                <a:gd name="T61" fmla="*/ 15 h 34"/>
                <a:gd name="T62" fmla="*/ 14 w 78"/>
                <a:gd name="T63" fmla="*/ 16 h 34"/>
                <a:gd name="T64" fmla="*/ 12 w 78"/>
                <a:gd name="T65" fmla="*/ 19 h 34"/>
                <a:gd name="T66" fmla="*/ 3 w 78"/>
                <a:gd name="T67" fmla="*/ 24 h 34"/>
                <a:gd name="T68" fmla="*/ 2 w 78"/>
                <a:gd name="T69" fmla="*/ 26 h 34"/>
                <a:gd name="T70" fmla="*/ 0 w 78"/>
                <a:gd name="T71" fmla="*/ 27 h 34"/>
                <a:gd name="T72" fmla="*/ 0 w 78"/>
                <a:gd name="T73" fmla="*/ 30 h 34"/>
                <a:gd name="T74" fmla="*/ 0 w 78"/>
                <a:gd name="T75" fmla="*/ 30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34"/>
                <a:gd name="T116" fmla="*/ 78 w 78"/>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34">
                  <a:moveTo>
                    <a:pt x="0" y="30"/>
                  </a:moveTo>
                  <a:lnTo>
                    <a:pt x="11" y="28"/>
                  </a:lnTo>
                  <a:lnTo>
                    <a:pt x="18" y="25"/>
                  </a:lnTo>
                  <a:lnTo>
                    <a:pt x="30" y="24"/>
                  </a:lnTo>
                  <a:lnTo>
                    <a:pt x="35" y="27"/>
                  </a:lnTo>
                  <a:lnTo>
                    <a:pt x="43" y="26"/>
                  </a:lnTo>
                  <a:lnTo>
                    <a:pt x="55" y="34"/>
                  </a:lnTo>
                  <a:lnTo>
                    <a:pt x="60" y="33"/>
                  </a:lnTo>
                  <a:lnTo>
                    <a:pt x="67" y="23"/>
                  </a:lnTo>
                  <a:lnTo>
                    <a:pt x="73" y="21"/>
                  </a:lnTo>
                  <a:lnTo>
                    <a:pt x="74" y="19"/>
                  </a:lnTo>
                  <a:lnTo>
                    <a:pt x="68" y="20"/>
                  </a:lnTo>
                  <a:lnTo>
                    <a:pt x="67" y="18"/>
                  </a:lnTo>
                  <a:lnTo>
                    <a:pt x="70" y="17"/>
                  </a:lnTo>
                  <a:lnTo>
                    <a:pt x="70" y="15"/>
                  </a:lnTo>
                  <a:lnTo>
                    <a:pt x="66" y="14"/>
                  </a:lnTo>
                  <a:lnTo>
                    <a:pt x="71" y="12"/>
                  </a:lnTo>
                  <a:lnTo>
                    <a:pt x="71" y="14"/>
                  </a:lnTo>
                  <a:lnTo>
                    <a:pt x="74" y="14"/>
                  </a:lnTo>
                  <a:lnTo>
                    <a:pt x="76" y="11"/>
                  </a:lnTo>
                  <a:lnTo>
                    <a:pt x="78" y="10"/>
                  </a:lnTo>
                  <a:lnTo>
                    <a:pt x="77" y="7"/>
                  </a:lnTo>
                  <a:lnTo>
                    <a:pt x="74" y="10"/>
                  </a:lnTo>
                  <a:lnTo>
                    <a:pt x="72" y="3"/>
                  </a:lnTo>
                  <a:lnTo>
                    <a:pt x="74" y="3"/>
                  </a:lnTo>
                  <a:lnTo>
                    <a:pt x="76" y="5"/>
                  </a:lnTo>
                  <a:lnTo>
                    <a:pt x="74" y="2"/>
                  </a:lnTo>
                  <a:lnTo>
                    <a:pt x="73" y="0"/>
                  </a:lnTo>
                  <a:lnTo>
                    <a:pt x="45" y="6"/>
                  </a:lnTo>
                  <a:lnTo>
                    <a:pt x="22" y="9"/>
                  </a:lnTo>
                  <a:lnTo>
                    <a:pt x="19" y="15"/>
                  </a:lnTo>
                  <a:lnTo>
                    <a:pt x="14" y="16"/>
                  </a:lnTo>
                  <a:lnTo>
                    <a:pt x="12" y="19"/>
                  </a:lnTo>
                  <a:lnTo>
                    <a:pt x="3" y="24"/>
                  </a:lnTo>
                  <a:lnTo>
                    <a:pt x="2" y="26"/>
                  </a:lnTo>
                  <a:lnTo>
                    <a:pt x="0" y="27"/>
                  </a:lnTo>
                  <a:lnTo>
                    <a:pt x="0" y="30"/>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1" name="Freeform 106"/>
            <p:cNvSpPr>
              <a:spLocks/>
            </p:cNvSpPr>
            <p:nvPr/>
          </p:nvSpPr>
          <p:spPr bwMode="auto">
            <a:xfrm>
              <a:off x="7636476" y="9943537"/>
              <a:ext cx="888142" cy="648996"/>
            </a:xfrm>
            <a:custGeom>
              <a:avLst/>
              <a:gdLst>
                <a:gd name="T0" fmla="*/ 2 w 46"/>
                <a:gd name="T1" fmla="*/ 4 h 34"/>
                <a:gd name="T2" fmla="*/ 9 w 46"/>
                <a:gd name="T3" fmla="*/ 1 h 34"/>
                <a:gd name="T4" fmla="*/ 21 w 46"/>
                <a:gd name="T5" fmla="*/ 0 h 34"/>
                <a:gd name="T6" fmla="*/ 26 w 46"/>
                <a:gd name="T7" fmla="*/ 3 h 34"/>
                <a:gd name="T8" fmla="*/ 34 w 46"/>
                <a:gd name="T9" fmla="*/ 2 h 34"/>
                <a:gd name="T10" fmla="*/ 46 w 46"/>
                <a:gd name="T11" fmla="*/ 10 h 34"/>
                <a:gd name="T12" fmla="*/ 41 w 46"/>
                <a:gd name="T13" fmla="*/ 17 h 34"/>
                <a:gd name="T14" fmla="*/ 41 w 46"/>
                <a:gd name="T15" fmla="*/ 20 h 34"/>
                <a:gd name="T16" fmla="*/ 32 w 46"/>
                <a:gd name="T17" fmla="*/ 28 h 34"/>
                <a:gd name="T18" fmla="*/ 31 w 46"/>
                <a:gd name="T19" fmla="*/ 28 h 34"/>
                <a:gd name="T20" fmla="*/ 30 w 46"/>
                <a:gd name="T21" fmla="*/ 31 h 34"/>
                <a:gd name="T22" fmla="*/ 28 w 46"/>
                <a:gd name="T23" fmla="*/ 30 h 34"/>
                <a:gd name="T24" fmla="*/ 30 w 46"/>
                <a:gd name="T25" fmla="*/ 32 h 34"/>
                <a:gd name="T26" fmla="*/ 28 w 46"/>
                <a:gd name="T27" fmla="*/ 34 h 34"/>
                <a:gd name="T28" fmla="*/ 26 w 46"/>
                <a:gd name="T29" fmla="*/ 34 h 34"/>
                <a:gd name="T30" fmla="*/ 20 w 46"/>
                <a:gd name="T31" fmla="*/ 24 h 34"/>
                <a:gd name="T32" fmla="*/ 6 w 46"/>
                <a:gd name="T33" fmla="*/ 12 h 34"/>
                <a:gd name="T34" fmla="*/ 0 w 46"/>
                <a:gd name="T35" fmla="*/ 8 h 34"/>
                <a:gd name="T36" fmla="*/ 2 w 46"/>
                <a:gd name="T37" fmla="*/ 4 h 34"/>
                <a:gd name="T38" fmla="*/ 2 w 46"/>
                <a:gd name="T39" fmla="*/ 4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34"/>
                <a:gd name="T62" fmla="*/ 46 w 46"/>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34">
                  <a:moveTo>
                    <a:pt x="2" y="4"/>
                  </a:moveTo>
                  <a:lnTo>
                    <a:pt x="9" y="1"/>
                  </a:lnTo>
                  <a:lnTo>
                    <a:pt x="21" y="0"/>
                  </a:lnTo>
                  <a:lnTo>
                    <a:pt x="26" y="3"/>
                  </a:lnTo>
                  <a:lnTo>
                    <a:pt x="34" y="2"/>
                  </a:lnTo>
                  <a:lnTo>
                    <a:pt x="46" y="10"/>
                  </a:lnTo>
                  <a:lnTo>
                    <a:pt x="41" y="17"/>
                  </a:lnTo>
                  <a:lnTo>
                    <a:pt x="41" y="20"/>
                  </a:lnTo>
                  <a:lnTo>
                    <a:pt x="32" y="28"/>
                  </a:lnTo>
                  <a:lnTo>
                    <a:pt x="31" y="28"/>
                  </a:lnTo>
                  <a:lnTo>
                    <a:pt x="30" y="31"/>
                  </a:lnTo>
                  <a:lnTo>
                    <a:pt x="28" y="30"/>
                  </a:lnTo>
                  <a:lnTo>
                    <a:pt x="30" y="32"/>
                  </a:lnTo>
                  <a:lnTo>
                    <a:pt x="28" y="34"/>
                  </a:lnTo>
                  <a:lnTo>
                    <a:pt x="26" y="34"/>
                  </a:lnTo>
                  <a:lnTo>
                    <a:pt x="20" y="24"/>
                  </a:lnTo>
                  <a:lnTo>
                    <a:pt x="6" y="12"/>
                  </a:lnTo>
                  <a:lnTo>
                    <a:pt x="0" y="8"/>
                  </a:lnTo>
                  <a:lnTo>
                    <a:pt x="2" y="4"/>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2" name="Freeform 107"/>
            <p:cNvSpPr>
              <a:spLocks/>
            </p:cNvSpPr>
            <p:nvPr/>
          </p:nvSpPr>
          <p:spPr bwMode="auto">
            <a:xfrm>
              <a:off x="8756307" y="8798251"/>
              <a:ext cx="193074" cy="286322"/>
            </a:xfrm>
            <a:custGeom>
              <a:avLst/>
              <a:gdLst>
                <a:gd name="T0" fmla="*/ 0 w 10"/>
                <a:gd name="T1" fmla="*/ 1 h 15"/>
                <a:gd name="T2" fmla="*/ 2 w 10"/>
                <a:gd name="T3" fmla="*/ 0 h 15"/>
                <a:gd name="T4" fmla="*/ 3 w 10"/>
                <a:gd name="T5" fmla="*/ 0 h 15"/>
                <a:gd name="T6" fmla="*/ 3 w 10"/>
                <a:gd name="T7" fmla="*/ 1 h 15"/>
                <a:gd name="T8" fmla="*/ 2 w 10"/>
                <a:gd name="T9" fmla="*/ 2 h 15"/>
                <a:gd name="T10" fmla="*/ 3 w 10"/>
                <a:gd name="T11" fmla="*/ 3 h 15"/>
                <a:gd name="T12" fmla="*/ 5 w 10"/>
                <a:gd name="T13" fmla="*/ 6 h 15"/>
                <a:gd name="T14" fmla="*/ 5 w 10"/>
                <a:gd name="T15" fmla="*/ 8 h 15"/>
                <a:gd name="T16" fmla="*/ 7 w 10"/>
                <a:gd name="T17" fmla="*/ 10 h 15"/>
                <a:gd name="T18" fmla="*/ 9 w 10"/>
                <a:gd name="T19" fmla="*/ 10 h 15"/>
                <a:gd name="T20" fmla="*/ 9 w 10"/>
                <a:gd name="T21" fmla="*/ 12 h 15"/>
                <a:gd name="T22" fmla="*/ 8 w 10"/>
                <a:gd name="T23" fmla="*/ 13 h 15"/>
                <a:gd name="T24" fmla="*/ 9 w 10"/>
                <a:gd name="T25" fmla="*/ 13 h 15"/>
                <a:gd name="T26" fmla="*/ 10 w 10"/>
                <a:gd name="T27" fmla="*/ 14 h 15"/>
                <a:gd name="T28" fmla="*/ 4 w 10"/>
                <a:gd name="T29" fmla="*/ 15 h 15"/>
                <a:gd name="T30" fmla="*/ 0 w 10"/>
                <a:gd name="T31" fmla="*/ 1 h 15"/>
                <a:gd name="T32" fmla="*/ 0 w 10"/>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0" y="1"/>
                  </a:moveTo>
                  <a:lnTo>
                    <a:pt x="2" y="0"/>
                  </a:lnTo>
                  <a:lnTo>
                    <a:pt x="3" y="0"/>
                  </a:lnTo>
                  <a:lnTo>
                    <a:pt x="3" y="1"/>
                  </a:lnTo>
                  <a:lnTo>
                    <a:pt x="2" y="2"/>
                  </a:lnTo>
                  <a:lnTo>
                    <a:pt x="3" y="3"/>
                  </a:lnTo>
                  <a:lnTo>
                    <a:pt x="5" y="6"/>
                  </a:lnTo>
                  <a:lnTo>
                    <a:pt x="5" y="8"/>
                  </a:lnTo>
                  <a:lnTo>
                    <a:pt x="7" y="10"/>
                  </a:lnTo>
                  <a:lnTo>
                    <a:pt x="9" y="10"/>
                  </a:lnTo>
                  <a:lnTo>
                    <a:pt x="9" y="12"/>
                  </a:lnTo>
                  <a:lnTo>
                    <a:pt x="8" y="13"/>
                  </a:lnTo>
                  <a:lnTo>
                    <a:pt x="9" y="13"/>
                  </a:lnTo>
                  <a:lnTo>
                    <a:pt x="10" y="14"/>
                  </a:lnTo>
                  <a:lnTo>
                    <a:pt x="4" y="15"/>
                  </a:lnTo>
                  <a:lnTo>
                    <a:pt x="0" y="1"/>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3" name="Freeform 108"/>
            <p:cNvSpPr>
              <a:spLocks/>
            </p:cNvSpPr>
            <p:nvPr/>
          </p:nvSpPr>
          <p:spPr bwMode="auto">
            <a:xfrm>
              <a:off x="7887472" y="8321048"/>
              <a:ext cx="1023294" cy="629908"/>
            </a:xfrm>
            <a:custGeom>
              <a:avLst/>
              <a:gdLst>
                <a:gd name="T0" fmla="*/ 5 w 53"/>
                <a:gd name="T1" fmla="*/ 33 h 33"/>
                <a:gd name="T2" fmla="*/ 13 w 53"/>
                <a:gd name="T3" fmla="*/ 32 h 33"/>
                <a:gd name="T4" fmla="*/ 45 w 53"/>
                <a:gd name="T5" fmla="*/ 26 h 33"/>
                <a:gd name="T6" fmla="*/ 47 w 53"/>
                <a:gd name="T7" fmla="*/ 25 h 33"/>
                <a:gd name="T8" fmla="*/ 48 w 53"/>
                <a:gd name="T9" fmla="*/ 25 h 33"/>
                <a:gd name="T10" fmla="*/ 50 w 53"/>
                <a:gd name="T11" fmla="*/ 23 h 33"/>
                <a:gd name="T12" fmla="*/ 53 w 53"/>
                <a:gd name="T13" fmla="*/ 19 h 33"/>
                <a:gd name="T14" fmla="*/ 48 w 53"/>
                <a:gd name="T15" fmla="*/ 15 h 33"/>
                <a:gd name="T16" fmla="*/ 48 w 53"/>
                <a:gd name="T17" fmla="*/ 11 h 33"/>
                <a:gd name="T18" fmla="*/ 50 w 53"/>
                <a:gd name="T19" fmla="*/ 6 h 33"/>
                <a:gd name="T20" fmla="*/ 47 w 53"/>
                <a:gd name="T21" fmla="*/ 4 h 33"/>
                <a:gd name="T22" fmla="*/ 43 w 53"/>
                <a:gd name="T23" fmla="*/ 0 h 33"/>
                <a:gd name="T24" fmla="*/ 8 w 53"/>
                <a:gd name="T25" fmla="*/ 7 h 33"/>
                <a:gd name="T26" fmla="*/ 6 w 53"/>
                <a:gd name="T27" fmla="*/ 4 h 33"/>
                <a:gd name="T28" fmla="*/ 0 w 53"/>
                <a:gd name="T29" fmla="*/ 8 h 33"/>
                <a:gd name="T30" fmla="*/ 5 w 53"/>
                <a:gd name="T31" fmla="*/ 33 h 33"/>
                <a:gd name="T32" fmla="*/ 5 w 53"/>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33"/>
                <a:gd name="T53" fmla="*/ 53 w 5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33">
                  <a:moveTo>
                    <a:pt x="5" y="33"/>
                  </a:moveTo>
                  <a:lnTo>
                    <a:pt x="13" y="32"/>
                  </a:lnTo>
                  <a:lnTo>
                    <a:pt x="45" y="26"/>
                  </a:lnTo>
                  <a:lnTo>
                    <a:pt x="47" y="25"/>
                  </a:lnTo>
                  <a:lnTo>
                    <a:pt x="48" y="25"/>
                  </a:lnTo>
                  <a:lnTo>
                    <a:pt x="50" y="23"/>
                  </a:lnTo>
                  <a:lnTo>
                    <a:pt x="53" y="19"/>
                  </a:lnTo>
                  <a:lnTo>
                    <a:pt x="48" y="15"/>
                  </a:lnTo>
                  <a:lnTo>
                    <a:pt x="48" y="11"/>
                  </a:lnTo>
                  <a:lnTo>
                    <a:pt x="50" y="6"/>
                  </a:lnTo>
                  <a:lnTo>
                    <a:pt x="47" y="4"/>
                  </a:lnTo>
                  <a:lnTo>
                    <a:pt x="43" y="0"/>
                  </a:lnTo>
                  <a:lnTo>
                    <a:pt x="8" y="7"/>
                  </a:lnTo>
                  <a:lnTo>
                    <a:pt x="6" y="4"/>
                  </a:lnTo>
                  <a:lnTo>
                    <a:pt x="0" y="8"/>
                  </a:lnTo>
                  <a:lnTo>
                    <a:pt x="5" y="33"/>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4" name="Freeform 109"/>
            <p:cNvSpPr>
              <a:spLocks/>
            </p:cNvSpPr>
            <p:nvPr/>
          </p:nvSpPr>
          <p:spPr bwMode="auto">
            <a:xfrm>
              <a:off x="8814229" y="8435577"/>
              <a:ext cx="212382" cy="515379"/>
            </a:xfrm>
            <a:custGeom>
              <a:avLst/>
              <a:gdLst>
                <a:gd name="T0" fmla="*/ 0 w 11"/>
                <a:gd name="T1" fmla="*/ 19 h 27"/>
                <a:gd name="T2" fmla="*/ 2 w 11"/>
                <a:gd name="T3" fmla="*/ 17 h 27"/>
                <a:gd name="T4" fmla="*/ 5 w 11"/>
                <a:gd name="T5" fmla="*/ 13 h 27"/>
                <a:gd name="T6" fmla="*/ 0 w 11"/>
                <a:gd name="T7" fmla="*/ 9 h 27"/>
                <a:gd name="T8" fmla="*/ 0 w 11"/>
                <a:gd name="T9" fmla="*/ 5 h 27"/>
                <a:gd name="T10" fmla="*/ 2 w 11"/>
                <a:gd name="T11" fmla="*/ 0 h 27"/>
                <a:gd name="T12" fmla="*/ 10 w 11"/>
                <a:gd name="T13" fmla="*/ 3 h 27"/>
                <a:gd name="T14" fmla="*/ 10 w 11"/>
                <a:gd name="T15" fmla="*/ 4 h 27"/>
                <a:gd name="T16" fmla="*/ 9 w 11"/>
                <a:gd name="T17" fmla="*/ 7 h 27"/>
                <a:gd name="T18" fmla="*/ 9 w 11"/>
                <a:gd name="T19" fmla="*/ 7 h 27"/>
                <a:gd name="T20" fmla="*/ 8 w 11"/>
                <a:gd name="T21" fmla="*/ 9 h 27"/>
                <a:gd name="T22" fmla="*/ 9 w 11"/>
                <a:gd name="T23" fmla="*/ 9 h 27"/>
                <a:gd name="T24" fmla="*/ 11 w 11"/>
                <a:gd name="T25" fmla="*/ 9 h 27"/>
                <a:gd name="T26" fmla="*/ 11 w 11"/>
                <a:gd name="T27" fmla="*/ 13 h 27"/>
                <a:gd name="T28" fmla="*/ 11 w 11"/>
                <a:gd name="T29" fmla="*/ 16 h 27"/>
                <a:gd name="T30" fmla="*/ 11 w 11"/>
                <a:gd name="T31" fmla="*/ 18 h 27"/>
                <a:gd name="T32" fmla="*/ 10 w 11"/>
                <a:gd name="T33" fmla="*/ 19 h 27"/>
                <a:gd name="T34" fmla="*/ 10 w 11"/>
                <a:gd name="T35" fmla="*/ 19 h 27"/>
                <a:gd name="T36" fmla="*/ 10 w 11"/>
                <a:gd name="T37" fmla="*/ 21 h 27"/>
                <a:gd name="T38" fmla="*/ 7 w 11"/>
                <a:gd name="T39" fmla="*/ 27 h 27"/>
                <a:gd name="T40" fmla="*/ 6 w 11"/>
                <a:gd name="T41" fmla="*/ 27 h 27"/>
                <a:gd name="T42" fmla="*/ 6 w 11"/>
                <a:gd name="T43" fmla="*/ 25 h 27"/>
                <a:gd name="T44" fmla="*/ 4 w 11"/>
                <a:gd name="T45" fmla="*/ 25 h 27"/>
                <a:gd name="T46" fmla="*/ 0 w 11"/>
                <a:gd name="T47" fmla="*/ 22 h 27"/>
                <a:gd name="T48" fmla="*/ 0 w 11"/>
                <a:gd name="T49" fmla="*/ 20 h 27"/>
                <a:gd name="T50" fmla="*/ 0 w 11"/>
                <a:gd name="T51" fmla="*/ 19 h 27"/>
                <a:gd name="T52" fmla="*/ 0 w 11"/>
                <a:gd name="T53" fmla="*/ 19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27"/>
                <a:gd name="T83" fmla="*/ 11 w 11"/>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27">
                  <a:moveTo>
                    <a:pt x="0" y="19"/>
                  </a:moveTo>
                  <a:lnTo>
                    <a:pt x="2" y="17"/>
                  </a:lnTo>
                  <a:lnTo>
                    <a:pt x="5" y="13"/>
                  </a:lnTo>
                  <a:lnTo>
                    <a:pt x="0" y="9"/>
                  </a:lnTo>
                  <a:lnTo>
                    <a:pt x="0" y="5"/>
                  </a:lnTo>
                  <a:lnTo>
                    <a:pt x="2" y="0"/>
                  </a:lnTo>
                  <a:lnTo>
                    <a:pt x="10" y="3"/>
                  </a:lnTo>
                  <a:lnTo>
                    <a:pt x="10" y="4"/>
                  </a:lnTo>
                  <a:lnTo>
                    <a:pt x="9" y="7"/>
                  </a:lnTo>
                  <a:lnTo>
                    <a:pt x="8" y="9"/>
                  </a:lnTo>
                  <a:lnTo>
                    <a:pt x="9" y="9"/>
                  </a:lnTo>
                  <a:lnTo>
                    <a:pt x="11" y="9"/>
                  </a:lnTo>
                  <a:lnTo>
                    <a:pt x="11" y="13"/>
                  </a:lnTo>
                  <a:lnTo>
                    <a:pt x="11" y="16"/>
                  </a:lnTo>
                  <a:lnTo>
                    <a:pt x="11" y="18"/>
                  </a:lnTo>
                  <a:lnTo>
                    <a:pt x="10" y="19"/>
                  </a:lnTo>
                  <a:lnTo>
                    <a:pt x="10" y="21"/>
                  </a:lnTo>
                  <a:lnTo>
                    <a:pt x="7" y="27"/>
                  </a:lnTo>
                  <a:lnTo>
                    <a:pt x="6" y="27"/>
                  </a:lnTo>
                  <a:lnTo>
                    <a:pt x="6" y="25"/>
                  </a:lnTo>
                  <a:lnTo>
                    <a:pt x="4" y="25"/>
                  </a:lnTo>
                  <a:lnTo>
                    <a:pt x="0" y="22"/>
                  </a:lnTo>
                  <a:lnTo>
                    <a:pt x="0" y="20"/>
                  </a:lnTo>
                  <a:lnTo>
                    <a:pt x="0" y="19"/>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5" name="Freeform 110"/>
            <p:cNvSpPr>
              <a:spLocks/>
            </p:cNvSpPr>
            <p:nvPr/>
          </p:nvSpPr>
          <p:spPr bwMode="auto">
            <a:xfrm>
              <a:off x="8003317" y="7633876"/>
              <a:ext cx="1042601" cy="897141"/>
            </a:xfrm>
            <a:custGeom>
              <a:avLst/>
              <a:gdLst>
                <a:gd name="T0" fmla="*/ 2 w 54"/>
                <a:gd name="T1" fmla="*/ 43 h 47"/>
                <a:gd name="T2" fmla="*/ 37 w 54"/>
                <a:gd name="T3" fmla="*/ 36 h 47"/>
                <a:gd name="T4" fmla="*/ 41 w 54"/>
                <a:gd name="T5" fmla="*/ 40 h 47"/>
                <a:gd name="T6" fmla="*/ 44 w 54"/>
                <a:gd name="T7" fmla="*/ 42 h 47"/>
                <a:gd name="T8" fmla="*/ 52 w 54"/>
                <a:gd name="T9" fmla="*/ 45 h 47"/>
                <a:gd name="T10" fmla="*/ 53 w 54"/>
                <a:gd name="T11" fmla="*/ 47 h 47"/>
                <a:gd name="T12" fmla="*/ 54 w 54"/>
                <a:gd name="T13" fmla="*/ 44 h 47"/>
                <a:gd name="T14" fmla="*/ 54 w 54"/>
                <a:gd name="T15" fmla="*/ 40 h 47"/>
                <a:gd name="T16" fmla="*/ 53 w 54"/>
                <a:gd name="T17" fmla="*/ 32 h 47"/>
                <a:gd name="T18" fmla="*/ 53 w 54"/>
                <a:gd name="T19" fmla="*/ 24 h 47"/>
                <a:gd name="T20" fmla="*/ 49 w 54"/>
                <a:gd name="T21" fmla="*/ 13 h 47"/>
                <a:gd name="T22" fmla="*/ 48 w 54"/>
                <a:gd name="T23" fmla="*/ 8 h 47"/>
                <a:gd name="T24" fmla="*/ 46 w 54"/>
                <a:gd name="T25" fmla="*/ 0 h 47"/>
                <a:gd name="T26" fmla="*/ 35 w 54"/>
                <a:gd name="T27" fmla="*/ 2 h 47"/>
                <a:gd name="T28" fmla="*/ 28 w 54"/>
                <a:gd name="T29" fmla="*/ 9 h 47"/>
                <a:gd name="T30" fmla="*/ 28 w 54"/>
                <a:gd name="T31" fmla="*/ 11 h 47"/>
                <a:gd name="T32" fmla="*/ 24 w 54"/>
                <a:gd name="T33" fmla="*/ 15 h 47"/>
                <a:gd name="T34" fmla="*/ 25 w 54"/>
                <a:gd name="T35" fmla="*/ 16 h 47"/>
                <a:gd name="T36" fmla="*/ 26 w 54"/>
                <a:gd name="T37" fmla="*/ 17 h 47"/>
                <a:gd name="T38" fmla="*/ 25 w 54"/>
                <a:gd name="T39" fmla="*/ 18 h 47"/>
                <a:gd name="T40" fmla="*/ 26 w 54"/>
                <a:gd name="T41" fmla="*/ 19 h 47"/>
                <a:gd name="T42" fmla="*/ 27 w 54"/>
                <a:gd name="T43" fmla="*/ 21 h 47"/>
                <a:gd name="T44" fmla="*/ 23 w 54"/>
                <a:gd name="T45" fmla="*/ 24 h 47"/>
                <a:gd name="T46" fmla="*/ 18 w 54"/>
                <a:gd name="T47" fmla="*/ 25 h 47"/>
                <a:gd name="T48" fmla="*/ 17 w 54"/>
                <a:gd name="T49" fmla="*/ 26 h 47"/>
                <a:gd name="T50" fmla="*/ 15 w 54"/>
                <a:gd name="T51" fmla="*/ 26 h 47"/>
                <a:gd name="T52" fmla="*/ 9 w 54"/>
                <a:gd name="T53" fmla="*/ 26 h 47"/>
                <a:gd name="T54" fmla="*/ 5 w 54"/>
                <a:gd name="T55" fmla="*/ 28 h 47"/>
                <a:gd name="T56" fmla="*/ 5 w 54"/>
                <a:gd name="T57" fmla="*/ 30 h 47"/>
                <a:gd name="T58" fmla="*/ 5 w 54"/>
                <a:gd name="T59" fmla="*/ 32 h 47"/>
                <a:gd name="T60" fmla="*/ 6 w 54"/>
                <a:gd name="T61" fmla="*/ 32 h 47"/>
                <a:gd name="T62" fmla="*/ 7 w 54"/>
                <a:gd name="T63" fmla="*/ 33 h 47"/>
                <a:gd name="T64" fmla="*/ 6 w 54"/>
                <a:gd name="T65" fmla="*/ 34 h 47"/>
                <a:gd name="T66" fmla="*/ 5 w 54"/>
                <a:gd name="T67" fmla="*/ 36 h 47"/>
                <a:gd name="T68" fmla="*/ 0 w 54"/>
                <a:gd name="T69" fmla="*/ 40 h 47"/>
                <a:gd name="T70" fmla="*/ 2 w 54"/>
                <a:gd name="T71" fmla="*/ 43 h 47"/>
                <a:gd name="T72" fmla="*/ 2 w 54"/>
                <a:gd name="T73" fmla="*/ 43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47"/>
                <a:gd name="T113" fmla="*/ 54 w 54"/>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47">
                  <a:moveTo>
                    <a:pt x="2" y="43"/>
                  </a:moveTo>
                  <a:lnTo>
                    <a:pt x="37" y="36"/>
                  </a:lnTo>
                  <a:lnTo>
                    <a:pt x="41" y="40"/>
                  </a:lnTo>
                  <a:lnTo>
                    <a:pt x="44" y="42"/>
                  </a:lnTo>
                  <a:lnTo>
                    <a:pt x="52" y="45"/>
                  </a:lnTo>
                  <a:lnTo>
                    <a:pt x="53" y="47"/>
                  </a:lnTo>
                  <a:lnTo>
                    <a:pt x="54" y="44"/>
                  </a:lnTo>
                  <a:lnTo>
                    <a:pt x="54" y="40"/>
                  </a:lnTo>
                  <a:lnTo>
                    <a:pt x="53" y="32"/>
                  </a:lnTo>
                  <a:lnTo>
                    <a:pt x="53" y="24"/>
                  </a:lnTo>
                  <a:lnTo>
                    <a:pt x="49" y="13"/>
                  </a:lnTo>
                  <a:lnTo>
                    <a:pt x="48" y="8"/>
                  </a:lnTo>
                  <a:lnTo>
                    <a:pt x="46" y="0"/>
                  </a:lnTo>
                  <a:lnTo>
                    <a:pt x="35" y="2"/>
                  </a:lnTo>
                  <a:lnTo>
                    <a:pt x="28" y="9"/>
                  </a:lnTo>
                  <a:lnTo>
                    <a:pt x="28" y="11"/>
                  </a:lnTo>
                  <a:lnTo>
                    <a:pt x="24" y="15"/>
                  </a:lnTo>
                  <a:lnTo>
                    <a:pt x="25" y="16"/>
                  </a:lnTo>
                  <a:lnTo>
                    <a:pt x="26" y="17"/>
                  </a:lnTo>
                  <a:lnTo>
                    <a:pt x="25" y="18"/>
                  </a:lnTo>
                  <a:lnTo>
                    <a:pt x="26" y="19"/>
                  </a:lnTo>
                  <a:lnTo>
                    <a:pt x="27" y="21"/>
                  </a:lnTo>
                  <a:lnTo>
                    <a:pt x="23" y="24"/>
                  </a:lnTo>
                  <a:lnTo>
                    <a:pt x="18" y="25"/>
                  </a:lnTo>
                  <a:lnTo>
                    <a:pt x="17" y="26"/>
                  </a:lnTo>
                  <a:lnTo>
                    <a:pt x="15" y="26"/>
                  </a:lnTo>
                  <a:lnTo>
                    <a:pt x="9" y="26"/>
                  </a:lnTo>
                  <a:lnTo>
                    <a:pt x="5" y="28"/>
                  </a:lnTo>
                  <a:lnTo>
                    <a:pt x="5" y="30"/>
                  </a:lnTo>
                  <a:lnTo>
                    <a:pt x="5" y="32"/>
                  </a:lnTo>
                  <a:lnTo>
                    <a:pt x="6" y="32"/>
                  </a:lnTo>
                  <a:lnTo>
                    <a:pt x="7" y="33"/>
                  </a:lnTo>
                  <a:lnTo>
                    <a:pt x="6" y="34"/>
                  </a:lnTo>
                  <a:lnTo>
                    <a:pt x="5" y="36"/>
                  </a:lnTo>
                  <a:lnTo>
                    <a:pt x="0" y="40"/>
                  </a:lnTo>
                  <a:lnTo>
                    <a:pt x="2" y="43"/>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6" name="Freeform 112"/>
            <p:cNvSpPr>
              <a:spLocks/>
            </p:cNvSpPr>
            <p:nvPr/>
          </p:nvSpPr>
          <p:spPr bwMode="auto">
            <a:xfrm>
              <a:off x="9007303" y="8397401"/>
              <a:ext cx="328226" cy="171793"/>
            </a:xfrm>
            <a:custGeom>
              <a:avLst/>
              <a:gdLst>
                <a:gd name="T0" fmla="*/ 1 w 17"/>
                <a:gd name="T1" fmla="*/ 9 h 9"/>
                <a:gd name="T2" fmla="*/ 7 w 17"/>
                <a:gd name="T3" fmla="*/ 6 h 9"/>
                <a:gd name="T4" fmla="*/ 11 w 17"/>
                <a:gd name="T5" fmla="*/ 4 h 9"/>
                <a:gd name="T6" fmla="*/ 7 w 17"/>
                <a:gd name="T7" fmla="*/ 7 h 9"/>
                <a:gd name="T8" fmla="*/ 7 w 17"/>
                <a:gd name="T9" fmla="*/ 7 h 9"/>
                <a:gd name="T10" fmla="*/ 14 w 17"/>
                <a:gd name="T11" fmla="*/ 3 h 9"/>
                <a:gd name="T12" fmla="*/ 17 w 17"/>
                <a:gd name="T13" fmla="*/ 0 h 9"/>
                <a:gd name="T14" fmla="*/ 16 w 17"/>
                <a:gd name="T15" fmla="*/ 0 h 9"/>
                <a:gd name="T16" fmla="*/ 14 w 17"/>
                <a:gd name="T17" fmla="*/ 1 h 9"/>
                <a:gd name="T18" fmla="*/ 13 w 17"/>
                <a:gd name="T19" fmla="*/ 1 h 9"/>
                <a:gd name="T20" fmla="*/ 12 w 17"/>
                <a:gd name="T21" fmla="*/ 3 h 9"/>
                <a:gd name="T22" fmla="*/ 11 w 17"/>
                <a:gd name="T23" fmla="*/ 3 h 9"/>
                <a:gd name="T24" fmla="*/ 13 w 17"/>
                <a:gd name="T25" fmla="*/ 0 h 9"/>
                <a:gd name="T26" fmla="*/ 11 w 17"/>
                <a:gd name="T27" fmla="*/ 2 h 9"/>
                <a:gd name="T28" fmla="*/ 3 w 17"/>
                <a:gd name="T29" fmla="*/ 5 h 9"/>
                <a:gd name="T30" fmla="*/ 2 w 17"/>
                <a:gd name="T31" fmla="*/ 7 h 9"/>
                <a:gd name="T32" fmla="*/ 1 w 17"/>
                <a:gd name="T33" fmla="*/ 7 h 9"/>
                <a:gd name="T34" fmla="*/ 0 w 17"/>
                <a:gd name="T35" fmla="*/ 8 h 9"/>
                <a:gd name="T36" fmla="*/ 1 w 17"/>
                <a:gd name="T37" fmla="*/ 9 h 9"/>
                <a:gd name="T38" fmla="*/ 1 w 17"/>
                <a:gd name="T39" fmla="*/ 9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9"/>
                <a:gd name="T62" fmla="*/ 17 w 17"/>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9">
                  <a:moveTo>
                    <a:pt x="1" y="9"/>
                  </a:moveTo>
                  <a:lnTo>
                    <a:pt x="7" y="6"/>
                  </a:lnTo>
                  <a:lnTo>
                    <a:pt x="11" y="4"/>
                  </a:lnTo>
                  <a:lnTo>
                    <a:pt x="7" y="7"/>
                  </a:lnTo>
                  <a:lnTo>
                    <a:pt x="14" y="3"/>
                  </a:lnTo>
                  <a:lnTo>
                    <a:pt x="17" y="0"/>
                  </a:lnTo>
                  <a:lnTo>
                    <a:pt x="16" y="0"/>
                  </a:lnTo>
                  <a:lnTo>
                    <a:pt x="14" y="1"/>
                  </a:lnTo>
                  <a:lnTo>
                    <a:pt x="13" y="1"/>
                  </a:lnTo>
                  <a:lnTo>
                    <a:pt x="12" y="3"/>
                  </a:lnTo>
                  <a:lnTo>
                    <a:pt x="11" y="3"/>
                  </a:lnTo>
                  <a:lnTo>
                    <a:pt x="13" y="0"/>
                  </a:lnTo>
                  <a:lnTo>
                    <a:pt x="11" y="2"/>
                  </a:lnTo>
                  <a:lnTo>
                    <a:pt x="3" y="5"/>
                  </a:lnTo>
                  <a:lnTo>
                    <a:pt x="2" y="7"/>
                  </a:lnTo>
                  <a:lnTo>
                    <a:pt x="1" y="7"/>
                  </a:lnTo>
                  <a:lnTo>
                    <a:pt x="0" y="8"/>
                  </a:lnTo>
                  <a:lnTo>
                    <a:pt x="1" y="9"/>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7" name="Freeform 113"/>
            <p:cNvSpPr>
              <a:spLocks/>
            </p:cNvSpPr>
            <p:nvPr/>
          </p:nvSpPr>
          <p:spPr bwMode="auto">
            <a:xfrm>
              <a:off x="9026611" y="8187431"/>
              <a:ext cx="289611" cy="286322"/>
            </a:xfrm>
            <a:custGeom>
              <a:avLst/>
              <a:gdLst>
                <a:gd name="T0" fmla="*/ 1 w 15"/>
                <a:gd name="T1" fmla="*/ 11 h 15"/>
                <a:gd name="T2" fmla="*/ 1 w 15"/>
                <a:gd name="T3" fmla="*/ 15 h 15"/>
                <a:gd name="T4" fmla="*/ 2 w 15"/>
                <a:gd name="T5" fmla="*/ 15 h 15"/>
                <a:gd name="T6" fmla="*/ 5 w 15"/>
                <a:gd name="T7" fmla="*/ 12 h 15"/>
                <a:gd name="T8" fmla="*/ 6 w 15"/>
                <a:gd name="T9" fmla="*/ 10 h 15"/>
                <a:gd name="T10" fmla="*/ 7 w 15"/>
                <a:gd name="T11" fmla="*/ 11 h 15"/>
                <a:gd name="T12" fmla="*/ 11 w 15"/>
                <a:gd name="T13" fmla="*/ 10 h 15"/>
                <a:gd name="T14" fmla="*/ 11 w 15"/>
                <a:gd name="T15" fmla="*/ 9 h 15"/>
                <a:gd name="T16" fmla="*/ 12 w 15"/>
                <a:gd name="T17" fmla="*/ 9 h 15"/>
                <a:gd name="T18" fmla="*/ 13 w 15"/>
                <a:gd name="T19" fmla="*/ 9 h 15"/>
                <a:gd name="T20" fmla="*/ 14 w 15"/>
                <a:gd name="T21" fmla="*/ 9 h 15"/>
                <a:gd name="T22" fmla="*/ 15 w 15"/>
                <a:gd name="T23" fmla="*/ 8 h 15"/>
                <a:gd name="T24" fmla="*/ 14 w 15"/>
                <a:gd name="T25" fmla="*/ 0 h 15"/>
                <a:gd name="T26" fmla="*/ 0 w 15"/>
                <a:gd name="T27" fmla="*/ 3 h 15"/>
                <a:gd name="T28" fmla="*/ 1 w 15"/>
                <a:gd name="T29" fmla="*/ 11 h 15"/>
                <a:gd name="T30" fmla="*/ 1 w 15"/>
                <a:gd name="T31" fmla="*/ 1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5"/>
                <a:gd name="T50" fmla="*/ 15 w 15"/>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5">
                  <a:moveTo>
                    <a:pt x="1" y="11"/>
                  </a:moveTo>
                  <a:lnTo>
                    <a:pt x="1" y="15"/>
                  </a:lnTo>
                  <a:lnTo>
                    <a:pt x="2" y="15"/>
                  </a:lnTo>
                  <a:lnTo>
                    <a:pt x="5" y="12"/>
                  </a:lnTo>
                  <a:lnTo>
                    <a:pt x="6" y="10"/>
                  </a:lnTo>
                  <a:lnTo>
                    <a:pt x="7" y="11"/>
                  </a:lnTo>
                  <a:lnTo>
                    <a:pt x="11" y="10"/>
                  </a:lnTo>
                  <a:lnTo>
                    <a:pt x="11" y="9"/>
                  </a:lnTo>
                  <a:lnTo>
                    <a:pt x="12" y="9"/>
                  </a:lnTo>
                  <a:lnTo>
                    <a:pt x="13" y="9"/>
                  </a:lnTo>
                  <a:lnTo>
                    <a:pt x="14" y="9"/>
                  </a:lnTo>
                  <a:lnTo>
                    <a:pt x="15" y="8"/>
                  </a:lnTo>
                  <a:lnTo>
                    <a:pt x="14" y="0"/>
                  </a:lnTo>
                  <a:lnTo>
                    <a:pt x="0" y="3"/>
                  </a:lnTo>
                  <a:lnTo>
                    <a:pt x="1" y="11"/>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8" name="Freeform 114"/>
            <p:cNvSpPr>
              <a:spLocks/>
            </p:cNvSpPr>
            <p:nvPr/>
          </p:nvSpPr>
          <p:spPr bwMode="auto">
            <a:xfrm>
              <a:off x="9296915" y="8187431"/>
              <a:ext cx="135152" cy="152705"/>
            </a:xfrm>
            <a:custGeom>
              <a:avLst/>
              <a:gdLst>
                <a:gd name="T0" fmla="*/ 1 w 7"/>
                <a:gd name="T1" fmla="*/ 8 h 8"/>
                <a:gd name="T2" fmla="*/ 4 w 7"/>
                <a:gd name="T3" fmla="*/ 7 h 8"/>
                <a:gd name="T4" fmla="*/ 4 w 7"/>
                <a:gd name="T5" fmla="*/ 3 h 8"/>
                <a:gd name="T6" fmla="*/ 5 w 7"/>
                <a:gd name="T7" fmla="*/ 4 h 8"/>
                <a:gd name="T8" fmla="*/ 5 w 7"/>
                <a:gd name="T9" fmla="*/ 6 h 8"/>
                <a:gd name="T10" fmla="*/ 6 w 7"/>
                <a:gd name="T11" fmla="*/ 6 h 8"/>
                <a:gd name="T12" fmla="*/ 7 w 7"/>
                <a:gd name="T13" fmla="*/ 4 h 8"/>
                <a:gd name="T14" fmla="*/ 6 w 7"/>
                <a:gd name="T15" fmla="*/ 2 h 8"/>
                <a:gd name="T16" fmla="*/ 4 w 7"/>
                <a:gd name="T17" fmla="*/ 2 h 8"/>
                <a:gd name="T18" fmla="*/ 3 w 7"/>
                <a:gd name="T19" fmla="*/ 0 h 8"/>
                <a:gd name="T20" fmla="*/ 2 w 7"/>
                <a:gd name="T21" fmla="*/ 0 h 8"/>
                <a:gd name="T22" fmla="*/ 0 w 7"/>
                <a:gd name="T23" fmla="*/ 0 h 8"/>
                <a:gd name="T24" fmla="*/ 1 w 7"/>
                <a:gd name="T25" fmla="*/ 8 h 8"/>
                <a:gd name="T26" fmla="*/ 1 w 7"/>
                <a:gd name="T27" fmla="*/ 8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8"/>
                  </a:moveTo>
                  <a:lnTo>
                    <a:pt x="4" y="7"/>
                  </a:lnTo>
                  <a:lnTo>
                    <a:pt x="4" y="3"/>
                  </a:lnTo>
                  <a:lnTo>
                    <a:pt x="5" y="4"/>
                  </a:lnTo>
                  <a:lnTo>
                    <a:pt x="5" y="6"/>
                  </a:lnTo>
                  <a:lnTo>
                    <a:pt x="6" y="6"/>
                  </a:lnTo>
                  <a:lnTo>
                    <a:pt x="7" y="4"/>
                  </a:lnTo>
                  <a:lnTo>
                    <a:pt x="6" y="2"/>
                  </a:lnTo>
                  <a:lnTo>
                    <a:pt x="4" y="2"/>
                  </a:lnTo>
                  <a:lnTo>
                    <a:pt x="3" y="0"/>
                  </a:lnTo>
                  <a:lnTo>
                    <a:pt x="2" y="0"/>
                  </a:lnTo>
                  <a:lnTo>
                    <a:pt x="0" y="0"/>
                  </a:lnTo>
                  <a:lnTo>
                    <a:pt x="1" y="8"/>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59" name="Freeform 115"/>
            <p:cNvSpPr>
              <a:spLocks/>
            </p:cNvSpPr>
            <p:nvPr/>
          </p:nvSpPr>
          <p:spPr bwMode="auto">
            <a:xfrm>
              <a:off x="9026611" y="7977462"/>
              <a:ext cx="579223" cy="286322"/>
            </a:xfrm>
            <a:custGeom>
              <a:avLst/>
              <a:gdLst>
                <a:gd name="T0" fmla="*/ 0 w 30"/>
                <a:gd name="T1" fmla="*/ 14 h 15"/>
                <a:gd name="T2" fmla="*/ 14 w 30"/>
                <a:gd name="T3" fmla="*/ 11 h 15"/>
                <a:gd name="T4" fmla="*/ 16 w 30"/>
                <a:gd name="T5" fmla="*/ 11 h 15"/>
                <a:gd name="T6" fmla="*/ 17 w 30"/>
                <a:gd name="T7" fmla="*/ 11 h 15"/>
                <a:gd name="T8" fmla="*/ 18 w 30"/>
                <a:gd name="T9" fmla="*/ 13 h 15"/>
                <a:gd name="T10" fmla="*/ 20 w 30"/>
                <a:gd name="T11" fmla="*/ 13 h 15"/>
                <a:gd name="T12" fmla="*/ 21 w 30"/>
                <a:gd name="T13" fmla="*/ 15 h 15"/>
                <a:gd name="T14" fmla="*/ 22 w 30"/>
                <a:gd name="T15" fmla="*/ 15 h 15"/>
                <a:gd name="T16" fmla="*/ 23 w 30"/>
                <a:gd name="T17" fmla="*/ 14 h 15"/>
                <a:gd name="T18" fmla="*/ 24 w 30"/>
                <a:gd name="T19" fmla="*/ 12 h 15"/>
                <a:gd name="T20" fmla="*/ 25 w 30"/>
                <a:gd name="T21" fmla="*/ 14 h 15"/>
                <a:gd name="T22" fmla="*/ 30 w 30"/>
                <a:gd name="T23" fmla="*/ 12 h 15"/>
                <a:gd name="T24" fmla="*/ 30 w 30"/>
                <a:gd name="T25" fmla="*/ 10 h 15"/>
                <a:gd name="T26" fmla="*/ 28 w 30"/>
                <a:gd name="T27" fmla="*/ 8 h 15"/>
                <a:gd name="T28" fmla="*/ 27 w 30"/>
                <a:gd name="T29" fmla="*/ 7 h 15"/>
                <a:gd name="T30" fmla="*/ 27 w 30"/>
                <a:gd name="T31" fmla="*/ 7 h 15"/>
                <a:gd name="T32" fmla="*/ 27 w 30"/>
                <a:gd name="T33" fmla="*/ 8 h 15"/>
                <a:gd name="T34" fmla="*/ 28 w 30"/>
                <a:gd name="T35" fmla="*/ 8 h 15"/>
                <a:gd name="T36" fmla="*/ 28 w 30"/>
                <a:gd name="T37" fmla="*/ 11 h 15"/>
                <a:gd name="T38" fmla="*/ 26 w 30"/>
                <a:gd name="T39" fmla="*/ 11 h 15"/>
                <a:gd name="T40" fmla="*/ 23 w 30"/>
                <a:gd name="T41" fmla="*/ 9 h 15"/>
                <a:gd name="T42" fmla="*/ 22 w 30"/>
                <a:gd name="T43" fmla="*/ 7 h 15"/>
                <a:gd name="T44" fmla="*/ 21 w 30"/>
                <a:gd name="T45" fmla="*/ 7 h 15"/>
                <a:gd name="T46" fmla="*/ 21 w 30"/>
                <a:gd name="T47" fmla="*/ 7 h 15"/>
                <a:gd name="T48" fmla="*/ 19 w 30"/>
                <a:gd name="T49" fmla="*/ 6 h 15"/>
                <a:gd name="T50" fmla="*/ 20 w 30"/>
                <a:gd name="T51" fmla="*/ 4 h 15"/>
                <a:gd name="T52" fmla="*/ 21 w 30"/>
                <a:gd name="T53" fmla="*/ 3 h 15"/>
                <a:gd name="T54" fmla="*/ 19 w 30"/>
                <a:gd name="T55" fmla="*/ 0 h 15"/>
                <a:gd name="T56" fmla="*/ 16 w 30"/>
                <a:gd name="T57" fmla="*/ 2 h 15"/>
                <a:gd name="T58" fmla="*/ 6 w 30"/>
                <a:gd name="T59" fmla="*/ 5 h 15"/>
                <a:gd name="T60" fmla="*/ 0 w 30"/>
                <a:gd name="T61" fmla="*/ 6 h 15"/>
                <a:gd name="T62" fmla="*/ 0 w 30"/>
                <a:gd name="T63" fmla="*/ 14 h 15"/>
                <a:gd name="T64" fmla="*/ 0 w 30"/>
                <a:gd name="T65" fmla="*/ 14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15"/>
                <a:gd name="T101" fmla="*/ 30 w 30"/>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15">
                  <a:moveTo>
                    <a:pt x="0" y="14"/>
                  </a:moveTo>
                  <a:lnTo>
                    <a:pt x="14" y="11"/>
                  </a:lnTo>
                  <a:lnTo>
                    <a:pt x="16" y="11"/>
                  </a:lnTo>
                  <a:lnTo>
                    <a:pt x="17" y="11"/>
                  </a:lnTo>
                  <a:lnTo>
                    <a:pt x="18" y="13"/>
                  </a:lnTo>
                  <a:lnTo>
                    <a:pt x="20" y="13"/>
                  </a:lnTo>
                  <a:lnTo>
                    <a:pt x="21" y="15"/>
                  </a:lnTo>
                  <a:lnTo>
                    <a:pt x="22" y="15"/>
                  </a:lnTo>
                  <a:lnTo>
                    <a:pt x="23" y="14"/>
                  </a:lnTo>
                  <a:lnTo>
                    <a:pt x="24" y="12"/>
                  </a:lnTo>
                  <a:lnTo>
                    <a:pt x="25" y="14"/>
                  </a:lnTo>
                  <a:lnTo>
                    <a:pt x="30" y="12"/>
                  </a:lnTo>
                  <a:lnTo>
                    <a:pt x="30" y="10"/>
                  </a:lnTo>
                  <a:lnTo>
                    <a:pt x="28" y="8"/>
                  </a:lnTo>
                  <a:lnTo>
                    <a:pt x="27" y="7"/>
                  </a:lnTo>
                  <a:lnTo>
                    <a:pt x="27" y="8"/>
                  </a:lnTo>
                  <a:lnTo>
                    <a:pt x="28" y="8"/>
                  </a:lnTo>
                  <a:lnTo>
                    <a:pt x="28" y="11"/>
                  </a:lnTo>
                  <a:lnTo>
                    <a:pt x="26" y="11"/>
                  </a:lnTo>
                  <a:lnTo>
                    <a:pt x="23" y="9"/>
                  </a:lnTo>
                  <a:lnTo>
                    <a:pt x="22" y="7"/>
                  </a:lnTo>
                  <a:lnTo>
                    <a:pt x="21" y="7"/>
                  </a:lnTo>
                  <a:lnTo>
                    <a:pt x="19" y="6"/>
                  </a:lnTo>
                  <a:lnTo>
                    <a:pt x="20" y="4"/>
                  </a:lnTo>
                  <a:lnTo>
                    <a:pt x="21" y="3"/>
                  </a:lnTo>
                  <a:lnTo>
                    <a:pt x="19" y="0"/>
                  </a:lnTo>
                  <a:lnTo>
                    <a:pt x="16" y="2"/>
                  </a:lnTo>
                  <a:lnTo>
                    <a:pt x="6" y="5"/>
                  </a:lnTo>
                  <a:lnTo>
                    <a:pt x="0" y="6"/>
                  </a:lnTo>
                  <a:lnTo>
                    <a:pt x="0" y="14"/>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60" name="Freeform 118"/>
            <p:cNvSpPr>
              <a:spLocks/>
            </p:cNvSpPr>
            <p:nvPr/>
          </p:nvSpPr>
          <p:spPr bwMode="auto">
            <a:xfrm>
              <a:off x="8891459" y="7557524"/>
              <a:ext cx="289611" cy="534467"/>
            </a:xfrm>
            <a:custGeom>
              <a:avLst/>
              <a:gdLst>
                <a:gd name="T0" fmla="*/ 2 w 15"/>
                <a:gd name="T1" fmla="*/ 12 h 28"/>
                <a:gd name="T2" fmla="*/ 3 w 15"/>
                <a:gd name="T3" fmla="*/ 17 h 28"/>
                <a:gd name="T4" fmla="*/ 7 w 15"/>
                <a:gd name="T5" fmla="*/ 28 h 28"/>
                <a:gd name="T6" fmla="*/ 13 w 15"/>
                <a:gd name="T7" fmla="*/ 27 h 28"/>
                <a:gd name="T8" fmla="*/ 13 w 15"/>
                <a:gd name="T9" fmla="*/ 11 h 28"/>
                <a:gd name="T10" fmla="*/ 15 w 15"/>
                <a:gd name="T11" fmla="*/ 7 h 28"/>
                <a:gd name="T12" fmla="*/ 15 w 15"/>
                <a:gd name="T13" fmla="*/ 0 h 28"/>
                <a:gd name="T14" fmla="*/ 0 w 15"/>
                <a:gd name="T15" fmla="*/ 4 h 28"/>
                <a:gd name="T16" fmla="*/ 2 w 15"/>
                <a:gd name="T17" fmla="*/ 12 h 28"/>
                <a:gd name="T18" fmla="*/ 2 w 15"/>
                <a:gd name="T19" fmla="*/ 1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8"/>
                <a:gd name="T32" fmla="*/ 15 w 15"/>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8">
                  <a:moveTo>
                    <a:pt x="2" y="12"/>
                  </a:moveTo>
                  <a:lnTo>
                    <a:pt x="3" y="17"/>
                  </a:lnTo>
                  <a:lnTo>
                    <a:pt x="7" y="28"/>
                  </a:lnTo>
                  <a:lnTo>
                    <a:pt x="13" y="27"/>
                  </a:lnTo>
                  <a:lnTo>
                    <a:pt x="13" y="11"/>
                  </a:lnTo>
                  <a:lnTo>
                    <a:pt x="15" y="7"/>
                  </a:lnTo>
                  <a:lnTo>
                    <a:pt x="15" y="0"/>
                  </a:lnTo>
                  <a:lnTo>
                    <a:pt x="0" y="4"/>
                  </a:lnTo>
                  <a:lnTo>
                    <a:pt x="2" y="12"/>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61" name="Freeform 119"/>
            <p:cNvSpPr>
              <a:spLocks/>
            </p:cNvSpPr>
            <p:nvPr/>
          </p:nvSpPr>
          <p:spPr bwMode="auto">
            <a:xfrm>
              <a:off x="9142455" y="7481171"/>
              <a:ext cx="250997" cy="591731"/>
            </a:xfrm>
            <a:custGeom>
              <a:avLst/>
              <a:gdLst>
                <a:gd name="T0" fmla="*/ 0 w 13"/>
                <a:gd name="T1" fmla="*/ 15 h 31"/>
                <a:gd name="T2" fmla="*/ 2 w 13"/>
                <a:gd name="T3" fmla="*/ 11 h 31"/>
                <a:gd name="T4" fmla="*/ 2 w 13"/>
                <a:gd name="T5" fmla="*/ 4 h 31"/>
                <a:gd name="T6" fmla="*/ 2 w 13"/>
                <a:gd name="T7" fmla="*/ 2 h 31"/>
                <a:gd name="T8" fmla="*/ 4 w 13"/>
                <a:gd name="T9" fmla="*/ 0 h 31"/>
                <a:gd name="T10" fmla="*/ 10 w 13"/>
                <a:gd name="T11" fmla="*/ 19 h 31"/>
                <a:gd name="T12" fmla="*/ 13 w 13"/>
                <a:gd name="T13" fmla="*/ 24 h 31"/>
                <a:gd name="T14" fmla="*/ 13 w 13"/>
                <a:gd name="T15" fmla="*/ 26 h 31"/>
                <a:gd name="T16" fmla="*/ 10 w 13"/>
                <a:gd name="T17" fmla="*/ 28 h 31"/>
                <a:gd name="T18" fmla="*/ 0 w 13"/>
                <a:gd name="T19" fmla="*/ 31 h 31"/>
                <a:gd name="T20" fmla="*/ 0 w 13"/>
                <a:gd name="T21" fmla="*/ 15 h 31"/>
                <a:gd name="T22" fmla="*/ 0 w 13"/>
                <a:gd name="T23" fmla="*/ 15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31"/>
                <a:gd name="T38" fmla="*/ 13 w 1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31">
                  <a:moveTo>
                    <a:pt x="0" y="15"/>
                  </a:moveTo>
                  <a:lnTo>
                    <a:pt x="2" y="11"/>
                  </a:lnTo>
                  <a:lnTo>
                    <a:pt x="2" y="4"/>
                  </a:lnTo>
                  <a:lnTo>
                    <a:pt x="2" y="2"/>
                  </a:lnTo>
                  <a:lnTo>
                    <a:pt x="4" y="0"/>
                  </a:lnTo>
                  <a:lnTo>
                    <a:pt x="10" y="19"/>
                  </a:lnTo>
                  <a:lnTo>
                    <a:pt x="13" y="24"/>
                  </a:lnTo>
                  <a:lnTo>
                    <a:pt x="13" y="26"/>
                  </a:lnTo>
                  <a:lnTo>
                    <a:pt x="10" y="28"/>
                  </a:lnTo>
                  <a:lnTo>
                    <a:pt x="0" y="31"/>
                  </a:lnTo>
                  <a:lnTo>
                    <a:pt x="0" y="15"/>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sp>
          <p:nvSpPr>
            <p:cNvPr id="62" name="Freeform 120"/>
            <p:cNvSpPr>
              <a:spLocks/>
            </p:cNvSpPr>
            <p:nvPr/>
          </p:nvSpPr>
          <p:spPr bwMode="auto">
            <a:xfrm>
              <a:off x="9219685" y="6965792"/>
              <a:ext cx="637145" cy="973494"/>
            </a:xfrm>
            <a:custGeom>
              <a:avLst/>
              <a:gdLst>
                <a:gd name="T0" fmla="*/ 0 w 33"/>
                <a:gd name="T1" fmla="*/ 27 h 51"/>
                <a:gd name="T2" fmla="*/ 2 w 33"/>
                <a:gd name="T3" fmla="*/ 27 h 51"/>
                <a:gd name="T4" fmla="*/ 2 w 33"/>
                <a:gd name="T5" fmla="*/ 24 h 51"/>
                <a:gd name="T6" fmla="*/ 5 w 33"/>
                <a:gd name="T7" fmla="*/ 19 h 51"/>
                <a:gd name="T8" fmla="*/ 4 w 33"/>
                <a:gd name="T9" fmla="*/ 16 h 51"/>
                <a:gd name="T10" fmla="*/ 8 w 33"/>
                <a:gd name="T11" fmla="*/ 0 h 51"/>
                <a:gd name="T12" fmla="*/ 9 w 33"/>
                <a:gd name="T13" fmla="*/ 0 h 51"/>
                <a:gd name="T14" fmla="*/ 10 w 33"/>
                <a:gd name="T15" fmla="*/ 2 h 51"/>
                <a:gd name="T16" fmla="*/ 14 w 33"/>
                <a:gd name="T17" fmla="*/ 0 h 51"/>
                <a:gd name="T18" fmla="*/ 15 w 33"/>
                <a:gd name="T19" fmla="*/ 0 h 51"/>
                <a:gd name="T20" fmla="*/ 18 w 33"/>
                <a:gd name="T21" fmla="*/ 0 h 51"/>
                <a:gd name="T22" fmla="*/ 25 w 33"/>
                <a:gd name="T23" fmla="*/ 16 h 51"/>
                <a:gd name="T24" fmla="*/ 27 w 33"/>
                <a:gd name="T25" fmla="*/ 16 h 51"/>
                <a:gd name="T26" fmla="*/ 33 w 33"/>
                <a:gd name="T27" fmla="*/ 22 h 51"/>
                <a:gd name="T28" fmla="*/ 32 w 33"/>
                <a:gd name="T29" fmla="*/ 23 h 51"/>
                <a:gd name="T30" fmla="*/ 33 w 33"/>
                <a:gd name="T31" fmla="*/ 23 h 51"/>
                <a:gd name="T32" fmla="*/ 32 w 33"/>
                <a:gd name="T33" fmla="*/ 26 h 51"/>
                <a:gd name="T34" fmla="*/ 30 w 33"/>
                <a:gd name="T35" fmla="*/ 28 h 51"/>
                <a:gd name="T36" fmla="*/ 27 w 33"/>
                <a:gd name="T37" fmla="*/ 29 h 51"/>
                <a:gd name="T38" fmla="*/ 27 w 33"/>
                <a:gd name="T39" fmla="*/ 31 h 51"/>
                <a:gd name="T40" fmla="*/ 25 w 33"/>
                <a:gd name="T41" fmla="*/ 30 h 51"/>
                <a:gd name="T42" fmla="*/ 23 w 33"/>
                <a:gd name="T43" fmla="*/ 32 h 51"/>
                <a:gd name="T44" fmla="*/ 21 w 33"/>
                <a:gd name="T45" fmla="*/ 32 h 51"/>
                <a:gd name="T46" fmla="*/ 20 w 33"/>
                <a:gd name="T47" fmla="*/ 30 h 51"/>
                <a:gd name="T48" fmla="*/ 20 w 33"/>
                <a:gd name="T49" fmla="*/ 37 h 51"/>
                <a:gd name="T50" fmla="*/ 17 w 33"/>
                <a:gd name="T51" fmla="*/ 38 h 51"/>
                <a:gd name="T52" fmla="*/ 16 w 33"/>
                <a:gd name="T53" fmla="*/ 40 h 51"/>
                <a:gd name="T54" fmla="*/ 15 w 33"/>
                <a:gd name="T55" fmla="*/ 40 h 51"/>
                <a:gd name="T56" fmla="*/ 11 w 33"/>
                <a:gd name="T57" fmla="*/ 44 h 51"/>
                <a:gd name="T58" fmla="*/ 11 w 33"/>
                <a:gd name="T59" fmla="*/ 46 h 51"/>
                <a:gd name="T60" fmla="*/ 10 w 33"/>
                <a:gd name="T61" fmla="*/ 48 h 51"/>
                <a:gd name="T62" fmla="*/ 9 w 33"/>
                <a:gd name="T63" fmla="*/ 51 h 51"/>
                <a:gd name="T64" fmla="*/ 6 w 33"/>
                <a:gd name="T65" fmla="*/ 46 h 51"/>
                <a:gd name="T66" fmla="*/ 0 w 33"/>
                <a:gd name="T67" fmla="*/ 27 h 51"/>
                <a:gd name="T68" fmla="*/ 0 w 33"/>
                <a:gd name="T69" fmla="*/ 27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51"/>
                <a:gd name="T107" fmla="*/ 33 w 33"/>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51">
                  <a:moveTo>
                    <a:pt x="0" y="27"/>
                  </a:moveTo>
                  <a:lnTo>
                    <a:pt x="2" y="27"/>
                  </a:lnTo>
                  <a:lnTo>
                    <a:pt x="2" y="24"/>
                  </a:lnTo>
                  <a:lnTo>
                    <a:pt x="5" y="19"/>
                  </a:lnTo>
                  <a:lnTo>
                    <a:pt x="4" y="16"/>
                  </a:lnTo>
                  <a:lnTo>
                    <a:pt x="8" y="0"/>
                  </a:lnTo>
                  <a:lnTo>
                    <a:pt x="9" y="0"/>
                  </a:lnTo>
                  <a:lnTo>
                    <a:pt x="10" y="2"/>
                  </a:lnTo>
                  <a:lnTo>
                    <a:pt x="14" y="0"/>
                  </a:lnTo>
                  <a:lnTo>
                    <a:pt x="15" y="0"/>
                  </a:lnTo>
                  <a:lnTo>
                    <a:pt x="18" y="0"/>
                  </a:lnTo>
                  <a:lnTo>
                    <a:pt x="25" y="16"/>
                  </a:lnTo>
                  <a:lnTo>
                    <a:pt x="27" y="16"/>
                  </a:lnTo>
                  <a:lnTo>
                    <a:pt x="33" y="22"/>
                  </a:lnTo>
                  <a:lnTo>
                    <a:pt x="32" y="23"/>
                  </a:lnTo>
                  <a:lnTo>
                    <a:pt x="33" y="23"/>
                  </a:lnTo>
                  <a:lnTo>
                    <a:pt x="32" y="26"/>
                  </a:lnTo>
                  <a:lnTo>
                    <a:pt x="30" y="28"/>
                  </a:lnTo>
                  <a:lnTo>
                    <a:pt x="27" y="29"/>
                  </a:lnTo>
                  <a:lnTo>
                    <a:pt x="27" y="31"/>
                  </a:lnTo>
                  <a:lnTo>
                    <a:pt x="25" y="30"/>
                  </a:lnTo>
                  <a:lnTo>
                    <a:pt x="23" y="32"/>
                  </a:lnTo>
                  <a:lnTo>
                    <a:pt x="21" y="32"/>
                  </a:lnTo>
                  <a:lnTo>
                    <a:pt x="20" y="30"/>
                  </a:lnTo>
                  <a:lnTo>
                    <a:pt x="20" y="37"/>
                  </a:lnTo>
                  <a:lnTo>
                    <a:pt x="17" y="38"/>
                  </a:lnTo>
                  <a:lnTo>
                    <a:pt x="16" y="40"/>
                  </a:lnTo>
                  <a:lnTo>
                    <a:pt x="15" y="40"/>
                  </a:lnTo>
                  <a:lnTo>
                    <a:pt x="11" y="44"/>
                  </a:lnTo>
                  <a:lnTo>
                    <a:pt x="11" y="46"/>
                  </a:lnTo>
                  <a:lnTo>
                    <a:pt x="10" y="48"/>
                  </a:lnTo>
                  <a:lnTo>
                    <a:pt x="9" y="51"/>
                  </a:lnTo>
                  <a:lnTo>
                    <a:pt x="6" y="46"/>
                  </a:lnTo>
                  <a:lnTo>
                    <a:pt x="0" y="27"/>
                  </a:lnTo>
                  <a:close/>
                </a:path>
              </a:pathLst>
            </a:custGeom>
            <a:grpFill/>
            <a:ln w="3175">
              <a:solidFill>
                <a:schemeClr val="accent5"/>
              </a:solidFill>
              <a:round/>
              <a:headEnd/>
              <a:tailEnd/>
            </a:ln>
          </p:spPr>
          <p:txBody>
            <a:bodyPr/>
            <a:lstStyle/>
            <a:p>
              <a:pPr eaLnBrk="0" fontAlgn="auto" hangingPunct="0">
                <a:spcBef>
                  <a:spcPts val="0"/>
                </a:spcBef>
                <a:spcAft>
                  <a:spcPts val="0"/>
                </a:spcAft>
                <a:defRPr/>
              </a:pPr>
              <a:endParaRPr lang="en-US" sz="2300" kern="0" dirty="0">
                <a:solidFill>
                  <a:schemeClr val="accent5"/>
                </a:solidFill>
                <a:latin typeface="Avenir Book" panose="02000503020000020003" pitchFamily="2" charset="0"/>
              </a:endParaRPr>
            </a:p>
          </p:txBody>
        </p:sp>
      </p:grpSp>
      <p:sp>
        <p:nvSpPr>
          <p:cNvPr id="260099" name="Text Box 3"/>
          <p:cNvSpPr txBox="1">
            <a:spLocks noChangeArrowheads="1"/>
          </p:cNvSpPr>
          <p:nvPr/>
        </p:nvSpPr>
        <p:spPr bwMode="auto">
          <a:xfrm>
            <a:off x="-16532" y="2355945"/>
            <a:ext cx="1885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eaLnBrk="1" hangingPunct="1"/>
            <a:r>
              <a:rPr lang="en-US" sz="1800" dirty="0">
                <a:solidFill>
                  <a:srgbClr val="0070C0"/>
                </a:solidFill>
                <a:latin typeface="Avenir Book" panose="02000503020000020003" pitchFamily="2" charset="0"/>
              </a:rPr>
              <a:t>WEST COAST</a:t>
            </a:r>
            <a:r>
              <a:rPr lang="en-US" sz="1800" dirty="0">
                <a:solidFill>
                  <a:srgbClr val="00A7BA"/>
                </a:solidFill>
                <a:latin typeface="Avenir Book" panose="02000503020000020003" pitchFamily="2" charset="0"/>
              </a:rPr>
              <a:t/>
            </a:r>
            <a:br>
              <a:rPr lang="en-US" sz="1800" dirty="0">
                <a:solidFill>
                  <a:srgbClr val="00A7BA"/>
                </a:solidFill>
                <a:latin typeface="Avenir Book" panose="02000503020000020003" pitchFamily="2" charset="0"/>
              </a:rPr>
            </a:br>
            <a:r>
              <a:rPr lang="en-US" sz="1800" dirty="0">
                <a:solidFill>
                  <a:srgbClr val="00A7BA"/>
                </a:solidFill>
                <a:latin typeface="Avenir Book" panose="02000503020000020003" pitchFamily="2" charset="0"/>
              </a:rPr>
              <a:t>  </a:t>
            </a:r>
            <a:r>
              <a:rPr lang="en-US" sz="1800" b="0" dirty="0">
                <a:latin typeface="Avenir Book" panose="02000503020000020003" pitchFamily="2" charset="0"/>
              </a:rPr>
              <a:t>San Francisco</a:t>
            </a:r>
          </a:p>
          <a:p>
            <a:pPr algn="ctr" eaLnBrk="1" hangingPunct="1"/>
            <a:r>
              <a:rPr lang="en-US" sz="1800" b="0" dirty="0">
                <a:latin typeface="Avenir Book" panose="02000503020000020003" pitchFamily="2" charset="0"/>
              </a:rPr>
              <a:t>Los Angeles</a:t>
            </a:r>
          </a:p>
        </p:txBody>
      </p:sp>
      <p:sp>
        <p:nvSpPr>
          <p:cNvPr id="260100" name="Rectangle 2"/>
          <p:cNvSpPr>
            <a:spLocks noGrp="1" noChangeArrowheads="1"/>
          </p:cNvSpPr>
          <p:nvPr>
            <p:ph idx="4294967295"/>
          </p:nvPr>
        </p:nvSpPr>
        <p:spPr>
          <a:xfrm>
            <a:off x="7107238" y="2546350"/>
            <a:ext cx="2036762" cy="654050"/>
          </a:xfrm>
        </p:spPr>
        <p:txBody>
          <a:bodyPr/>
          <a:lstStyle/>
          <a:p>
            <a:pPr algn="ctr" eaLnBrk="1" hangingPunct="1">
              <a:lnSpc>
                <a:spcPct val="80000"/>
              </a:lnSpc>
              <a:buFontTx/>
              <a:buNone/>
            </a:pPr>
            <a:r>
              <a:rPr lang="en-US" sz="1800" b="1" dirty="0">
                <a:solidFill>
                  <a:srgbClr val="0070C0"/>
                </a:solidFill>
                <a:latin typeface="Avenir Book" panose="02000503020000020003" pitchFamily="2" charset="0"/>
                <a:ea typeface="ＭＳ Ｐゴシック" pitchFamily="34" charset="-128"/>
              </a:rPr>
              <a:t>EAST COAST</a:t>
            </a:r>
          </a:p>
          <a:p>
            <a:pPr algn="ctr" eaLnBrk="1" hangingPunct="1">
              <a:lnSpc>
                <a:spcPct val="80000"/>
              </a:lnSpc>
              <a:buFontTx/>
              <a:buNone/>
            </a:pPr>
            <a:r>
              <a:rPr lang="en-US" sz="1800" dirty="0">
                <a:latin typeface="Avenir Book" panose="02000503020000020003" pitchFamily="2" charset="0"/>
                <a:ea typeface="ＭＳ Ｐゴシック" pitchFamily="34" charset="-128"/>
              </a:rPr>
              <a:t>Washington, DC</a:t>
            </a:r>
          </a:p>
        </p:txBody>
      </p:sp>
      <p:sp>
        <p:nvSpPr>
          <p:cNvPr id="260101" name="Text Box 4"/>
          <p:cNvSpPr txBox="1">
            <a:spLocks noChangeArrowheads="1"/>
          </p:cNvSpPr>
          <p:nvPr/>
        </p:nvSpPr>
        <p:spPr bwMode="auto">
          <a:xfrm>
            <a:off x="-65176" y="5168235"/>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eaLnBrk="1" hangingPunct="1"/>
            <a:r>
              <a:rPr lang="en-US" sz="2000" b="0" dirty="0">
                <a:latin typeface="Avenir Book" panose="02000503020000020003" pitchFamily="2" charset="0"/>
              </a:rPr>
              <a:t>866-675-6229</a:t>
            </a:r>
          </a:p>
          <a:p>
            <a:pPr algn="ctr" eaLnBrk="1" hangingPunct="1"/>
            <a:r>
              <a:rPr lang="en-US" sz="2000" b="0" dirty="0">
                <a:latin typeface="Avenir Book" panose="02000503020000020003" pitchFamily="2" charset="0"/>
              </a:rPr>
              <a:t>advocacy@afj.org</a:t>
            </a:r>
            <a:br>
              <a:rPr lang="en-US" sz="2000" b="0" dirty="0">
                <a:latin typeface="Avenir Book" panose="02000503020000020003" pitchFamily="2" charset="0"/>
              </a:rPr>
            </a:br>
            <a:r>
              <a:rPr lang="en-US" sz="2000" b="0" dirty="0" err="1">
                <a:latin typeface="Avenir Book" panose="02000503020000020003" pitchFamily="2" charset="0"/>
              </a:rPr>
              <a:t>bolderadvocacy.org</a:t>
            </a:r>
            <a:r>
              <a:rPr lang="en-US" sz="2000" b="0" dirty="0">
                <a:latin typeface="Avenir Book" panose="02000503020000020003" pitchFamily="2" charset="0"/>
              </a:rPr>
              <a:t/>
            </a:r>
            <a:br>
              <a:rPr lang="en-US" sz="2000" b="0" dirty="0">
                <a:latin typeface="Avenir Book" panose="02000503020000020003" pitchFamily="2" charset="0"/>
              </a:rPr>
            </a:br>
            <a:r>
              <a:rPr lang="en-US" sz="2000" b="0" dirty="0">
                <a:latin typeface="Avenir Book" panose="02000503020000020003" pitchFamily="2" charset="0"/>
              </a:rPr>
              <a:t>@</a:t>
            </a:r>
            <a:r>
              <a:rPr lang="en-US" sz="2000" b="0" dirty="0" err="1">
                <a:latin typeface="Avenir Book" panose="02000503020000020003" pitchFamily="2" charset="0"/>
              </a:rPr>
              <a:t>AFJBeBold</a:t>
            </a:r>
            <a:r>
              <a:rPr lang="en-US" sz="2000" b="0" dirty="0">
                <a:latin typeface="Avenir Book" panose="02000503020000020003" pitchFamily="2" charset="0"/>
              </a:rPr>
              <a:t> | @</a:t>
            </a:r>
            <a:r>
              <a:rPr lang="en-US" sz="2000" b="0" dirty="0" err="1">
                <a:latin typeface="Avenir Book" panose="02000503020000020003" pitchFamily="2" charset="0"/>
              </a:rPr>
              <a:t>AFJTim</a:t>
            </a:r>
            <a:endParaRPr lang="en-US" sz="2000" b="0" dirty="0">
              <a:latin typeface="Avenir Book" panose="02000503020000020003" pitchFamily="2" charset="0"/>
            </a:endParaRPr>
          </a:p>
          <a:p>
            <a:pPr algn="ctr" eaLnBrk="1" hangingPunct="1"/>
            <a:r>
              <a:rPr lang="en-US" sz="2000" b="0" dirty="0" err="1">
                <a:latin typeface="Avenir Book" panose="02000503020000020003" pitchFamily="2" charset="0"/>
              </a:rPr>
              <a:t>facebook.com</a:t>
            </a:r>
            <a:r>
              <a:rPr lang="en-US" sz="2000" b="0" dirty="0">
                <a:latin typeface="Avenir Book" panose="02000503020000020003" pitchFamily="2" charset="0"/>
              </a:rPr>
              <a:t>/BolderAdvocacy</a:t>
            </a:r>
          </a:p>
        </p:txBody>
      </p:sp>
      <p:sp>
        <p:nvSpPr>
          <p:cNvPr id="260104" name="Rectangle 2"/>
          <p:cNvSpPr txBox="1">
            <a:spLocks noChangeArrowheads="1"/>
          </p:cNvSpPr>
          <p:nvPr/>
        </p:nvSpPr>
        <p:spPr bwMode="auto">
          <a:xfrm>
            <a:off x="2674962" y="4203051"/>
            <a:ext cx="1185600" cy="5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eaLnBrk="1" hangingPunct="1">
              <a:lnSpc>
                <a:spcPct val="80000"/>
              </a:lnSpc>
              <a:spcBef>
                <a:spcPct val="20000"/>
              </a:spcBef>
              <a:buClr>
                <a:srgbClr val="CC0000"/>
              </a:buClr>
            </a:pPr>
            <a:r>
              <a:rPr lang="en-US" sz="1800" dirty="0">
                <a:solidFill>
                  <a:srgbClr val="0070C0"/>
                </a:solidFill>
                <a:latin typeface="Avenir Book" panose="02000503020000020003" pitchFamily="2" charset="0"/>
              </a:rPr>
              <a:t>TEXAS</a:t>
            </a:r>
          </a:p>
          <a:p>
            <a:pPr algn="ctr" eaLnBrk="1" hangingPunct="1">
              <a:lnSpc>
                <a:spcPct val="80000"/>
              </a:lnSpc>
              <a:spcBef>
                <a:spcPct val="20000"/>
              </a:spcBef>
              <a:buClr>
                <a:srgbClr val="CC0000"/>
              </a:buClr>
            </a:pPr>
            <a:r>
              <a:rPr lang="en-US" sz="1800" b="0" dirty="0">
                <a:latin typeface="Avenir Book" panose="02000503020000020003" pitchFamily="2" charset="0"/>
              </a:rPr>
              <a:t>Dallas</a:t>
            </a:r>
          </a:p>
        </p:txBody>
      </p:sp>
      <p:sp>
        <p:nvSpPr>
          <p:cNvPr id="260105" name="TextBox 3"/>
          <p:cNvSpPr txBox="1">
            <a:spLocks noChangeArrowheads="1"/>
          </p:cNvSpPr>
          <p:nvPr/>
        </p:nvSpPr>
        <p:spPr bwMode="auto">
          <a:xfrm>
            <a:off x="76200" y="3248025"/>
            <a:ext cx="1885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r>
              <a:rPr lang="en-US" sz="1800" b="0" dirty="0">
                <a:solidFill>
                  <a:schemeClr val="bg1"/>
                </a:solidFill>
                <a:latin typeface="Avenir Book" panose="02000503020000020003" pitchFamily="2" charset="0"/>
              </a:rPr>
              <a:t>Los Angeles, CA</a:t>
            </a:r>
          </a:p>
        </p:txBody>
      </p:sp>
      <p:pic>
        <p:nvPicPr>
          <p:cNvPr id="260106" name="Picture 69"/>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4397375" y="3657600"/>
            <a:ext cx="4032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7" name="Rectangle 1"/>
          <p:cNvSpPr>
            <a:spLocks noChangeArrowheads="1"/>
          </p:cNvSpPr>
          <p:nvPr/>
        </p:nvSpPr>
        <p:spPr bwMode="auto">
          <a:xfrm>
            <a:off x="-1588" y="-1588"/>
            <a:ext cx="9144001" cy="11890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Avenir Book" panose="02000503020000020003" pitchFamily="2" charset="0"/>
            </a:endParaRPr>
          </a:p>
        </p:txBody>
      </p:sp>
      <p:pic>
        <p:nvPicPr>
          <p:cNvPr id="260108"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413" y="95250"/>
            <a:ext cx="54435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9" name="Picture 69"/>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1701109" y="2309813"/>
            <a:ext cx="4032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10" name="Picture 69"/>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2111375" y="3017838"/>
            <a:ext cx="4032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11" name="Picture 69"/>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6596816" y="2408702"/>
            <a:ext cx="4032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B292A93-48E9-9240-BA71-9545FCFFED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7480" y="6050280"/>
            <a:ext cx="426720" cy="426720"/>
          </a:xfrm>
          <a:prstGeom prst="rect">
            <a:avLst/>
          </a:prstGeom>
        </p:spPr>
      </p:pic>
      <p:pic>
        <p:nvPicPr>
          <p:cNvPr id="7" name="Picture 6">
            <a:extLst>
              <a:ext uri="{FF2B5EF4-FFF2-40B4-BE49-F238E27FC236}">
                <a16:creationId xmlns:a16="http://schemas.microsoft.com/office/drawing/2014/main" id="{FE32ED7F-7893-A14B-956E-59FC2FF76B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0" y="6355080"/>
            <a:ext cx="426720" cy="426720"/>
          </a:xfrm>
          <a:prstGeom prst="rect">
            <a:avLst/>
          </a:prstGeom>
        </p:spPr>
      </p:pic>
    </p:spTree>
    <p:extLst>
      <p:ext uri="{BB962C8B-B14F-4D97-AF65-F5344CB8AC3E}">
        <p14:creationId xmlns:p14="http://schemas.microsoft.com/office/powerpoint/2010/main" val="19882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D29FACC-893F-B342-8D4F-A204A79D670D}"/>
              </a:ext>
            </a:extLst>
          </p:cNvPr>
          <p:cNvSpPr>
            <a:spLocks noChangeArrowheads="1"/>
          </p:cNvSpPr>
          <p:nvPr/>
        </p:nvSpPr>
        <p:spPr bwMode="auto">
          <a:xfrm>
            <a:off x="1425575" y="1097410"/>
            <a:ext cx="2686050" cy="1689100"/>
          </a:xfrm>
          <a:prstGeom prst="rect">
            <a:avLst/>
          </a:prstGeom>
          <a:solidFill>
            <a:schemeClr val="bg2">
              <a:lumMod val="20000"/>
              <a:lumOff val="80000"/>
              <a:alpha val="70000"/>
            </a:schemeClr>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defRPr/>
            </a:pPr>
            <a:endParaRPr lang="en-US" altLang="en-US" sz="1600" dirty="0">
              <a:solidFill>
                <a:srgbClr val="000000"/>
              </a:solidFill>
              <a:latin typeface="Avenir Book" panose="02000503020000020003" pitchFamily="2" charset="0"/>
            </a:endParaRPr>
          </a:p>
        </p:txBody>
      </p:sp>
      <p:sp>
        <p:nvSpPr>
          <p:cNvPr id="61442" name="Rectangle 60"/>
          <p:cNvSpPr>
            <a:spLocks noChangeArrowheads="1"/>
          </p:cNvSpPr>
          <p:nvPr/>
        </p:nvSpPr>
        <p:spPr bwMode="auto">
          <a:xfrm>
            <a:off x="1435100" y="4051300"/>
            <a:ext cx="2667000" cy="1282700"/>
          </a:xfrm>
          <a:prstGeom prst="rect">
            <a:avLst/>
          </a:prstGeom>
          <a:solidFill>
            <a:srgbClr val="FFFF00"/>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sp>
        <p:nvSpPr>
          <p:cNvPr id="50" name="Rectangle 49"/>
          <p:cNvSpPr>
            <a:spLocks noChangeArrowheads="1"/>
          </p:cNvSpPr>
          <p:nvPr/>
        </p:nvSpPr>
        <p:spPr bwMode="auto">
          <a:xfrm>
            <a:off x="6615478" y="1097410"/>
            <a:ext cx="2387600" cy="1689100"/>
          </a:xfrm>
          <a:prstGeom prst="rect">
            <a:avLst/>
          </a:prstGeom>
          <a:solidFill>
            <a:schemeClr val="bg2">
              <a:lumMod val="20000"/>
              <a:lumOff val="80000"/>
              <a:alpha val="70000"/>
            </a:schemeClr>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defRPr/>
            </a:pPr>
            <a:endParaRPr lang="en-US" altLang="en-US" sz="1600" dirty="0">
              <a:solidFill>
                <a:srgbClr val="000000"/>
              </a:solidFill>
              <a:latin typeface="Avenir Book" panose="02000503020000020003" pitchFamily="2" charset="0"/>
            </a:endParaRPr>
          </a:p>
        </p:txBody>
      </p:sp>
      <p:sp>
        <p:nvSpPr>
          <p:cNvPr id="51" name="Rectangle 50"/>
          <p:cNvSpPr>
            <a:spLocks noChangeArrowheads="1"/>
          </p:cNvSpPr>
          <p:nvPr/>
        </p:nvSpPr>
        <p:spPr bwMode="auto">
          <a:xfrm>
            <a:off x="6588125" y="2757488"/>
            <a:ext cx="2387600" cy="1281112"/>
          </a:xfrm>
          <a:prstGeom prst="rect">
            <a:avLst/>
          </a:prstGeom>
          <a:solidFill>
            <a:schemeClr val="bg2">
              <a:lumMod val="20000"/>
              <a:lumOff val="80000"/>
              <a:alpha val="70000"/>
            </a:schemeClr>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defRPr/>
            </a:pPr>
            <a:endParaRPr lang="en-US" altLang="en-US" sz="1600" dirty="0">
              <a:solidFill>
                <a:srgbClr val="000000"/>
              </a:solidFill>
              <a:latin typeface="Avenir Book" panose="02000503020000020003" pitchFamily="2" charset="0"/>
            </a:endParaRPr>
          </a:p>
        </p:txBody>
      </p:sp>
      <p:sp>
        <p:nvSpPr>
          <p:cNvPr id="60421" name="Rectangle 51"/>
          <p:cNvSpPr>
            <a:spLocks noChangeArrowheads="1"/>
          </p:cNvSpPr>
          <p:nvPr/>
        </p:nvSpPr>
        <p:spPr bwMode="auto">
          <a:xfrm>
            <a:off x="6589713" y="5334000"/>
            <a:ext cx="2386012" cy="1214438"/>
          </a:xfrm>
          <a:prstGeom prst="rect">
            <a:avLst/>
          </a:prstGeom>
          <a:solidFill>
            <a:srgbClr val="00B050"/>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sp>
        <p:nvSpPr>
          <p:cNvPr id="60422" name="Rectangle 52"/>
          <p:cNvSpPr>
            <a:spLocks noChangeArrowheads="1"/>
          </p:cNvSpPr>
          <p:nvPr/>
        </p:nvSpPr>
        <p:spPr bwMode="auto">
          <a:xfrm>
            <a:off x="6588125" y="4038600"/>
            <a:ext cx="2387600" cy="1295400"/>
          </a:xfrm>
          <a:prstGeom prst="rect">
            <a:avLst/>
          </a:prstGeom>
          <a:solidFill>
            <a:srgbClr val="FF0000"/>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sp>
        <p:nvSpPr>
          <p:cNvPr id="45" name="Rectangle 44"/>
          <p:cNvSpPr>
            <a:spLocks noChangeArrowheads="1"/>
          </p:cNvSpPr>
          <p:nvPr/>
        </p:nvSpPr>
        <p:spPr bwMode="auto">
          <a:xfrm>
            <a:off x="4098925" y="1068388"/>
            <a:ext cx="2489200" cy="1689100"/>
          </a:xfrm>
          <a:prstGeom prst="rect">
            <a:avLst/>
          </a:prstGeom>
          <a:solidFill>
            <a:schemeClr val="bg2">
              <a:lumMod val="20000"/>
              <a:lumOff val="80000"/>
              <a:alpha val="70000"/>
            </a:schemeClr>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defRPr/>
            </a:pPr>
            <a:endParaRPr lang="en-US" altLang="en-US" sz="1600" dirty="0">
              <a:solidFill>
                <a:srgbClr val="000000"/>
              </a:solidFill>
              <a:latin typeface="Avenir Book" panose="02000503020000020003" pitchFamily="2" charset="0"/>
            </a:endParaRPr>
          </a:p>
        </p:txBody>
      </p:sp>
      <p:sp>
        <p:nvSpPr>
          <p:cNvPr id="46" name="Rectangle 45"/>
          <p:cNvSpPr>
            <a:spLocks noChangeArrowheads="1"/>
          </p:cNvSpPr>
          <p:nvPr/>
        </p:nvSpPr>
        <p:spPr bwMode="auto">
          <a:xfrm>
            <a:off x="4108450" y="2732088"/>
            <a:ext cx="2487613" cy="1370012"/>
          </a:xfrm>
          <a:prstGeom prst="rect">
            <a:avLst/>
          </a:prstGeom>
          <a:solidFill>
            <a:schemeClr val="bg2">
              <a:lumMod val="20000"/>
              <a:lumOff val="80000"/>
              <a:alpha val="70000"/>
            </a:schemeClr>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defRPr/>
            </a:pPr>
            <a:endParaRPr lang="en-US" altLang="en-US" sz="1600" dirty="0">
              <a:solidFill>
                <a:srgbClr val="000000"/>
              </a:solidFill>
              <a:latin typeface="Avenir Book" panose="02000503020000020003" pitchFamily="2" charset="0"/>
            </a:endParaRPr>
          </a:p>
        </p:txBody>
      </p:sp>
      <p:sp>
        <p:nvSpPr>
          <p:cNvPr id="60425" name="Rectangle 47"/>
          <p:cNvSpPr>
            <a:spLocks noChangeArrowheads="1"/>
          </p:cNvSpPr>
          <p:nvPr/>
        </p:nvSpPr>
        <p:spPr bwMode="auto">
          <a:xfrm>
            <a:off x="4098925" y="4038600"/>
            <a:ext cx="2489200" cy="1295400"/>
          </a:xfrm>
          <a:prstGeom prst="rect">
            <a:avLst/>
          </a:prstGeom>
          <a:solidFill>
            <a:srgbClr val="00B050"/>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sp>
        <p:nvSpPr>
          <p:cNvPr id="60426" name="Rectangle 48"/>
          <p:cNvSpPr>
            <a:spLocks noChangeArrowheads="1"/>
          </p:cNvSpPr>
          <p:nvPr/>
        </p:nvSpPr>
        <p:spPr bwMode="auto">
          <a:xfrm>
            <a:off x="4092575" y="5346700"/>
            <a:ext cx="2489200" cy="1214438"/>
          </a:xfrm>
          <a:prstGeom prst="rect">
            <a:avLst/>
          </a:prstGeom>
          <a:solidFill>
            <a:srgbClr val="FFFF00"/>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sp>
        <p:nvSpPr>
          <p:cNvPr id="43" name="Rectangle 42"/>
          <p:cNvSpPr>
            <a:spLocks noChangeArrowheads="1"/>
          </p:cNvSpPr>
          <p:nvPr/>
        </p:nvSpPr>
        <p:spPr bwMode="auto">
          <a:xfrm>
            <a:off x="1419225" y="2757488"/>
            <a:ext cx="2689225" cy="1293812"/>
          </a:xfrm>
          <a:prstGeom prst="rect">
            <a:avLst/>
          </a:prstGeom>
          <a:solidFill>
            <a:schemeClr val="bg2">
              <a:lumMod val="20000"/>
              <a:lumOff val="80000"/>
              <a:alpha val="70000"/>
            </a:schemeClr>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defRPr/>
            </a:pPr>
            <a:endParaRPr lang="en-US" altLang="en-US" sz="1600" dirty="0">
              <a:solidFill>
                <a:srgbClr val="000000"/>
              </a:solidFill>
              <a:latin typeface="Avenir Book" panose="02000503020000020003" pitchFamily="2" charset="0"/>
            </a:endParaRPr>
          </a:p>
        </p:txBody>
      </p:sp>
      <p:sp>
        <p:nvSpPr>
          <p:cNvPr id="61452" name="Rectangle 43"/>
          <p:cNvSpPr>
            <a:spLocks noChangeArrowheads="1"/>
          </p:cNvSpPr>
          <p:nvPr/>
        </p:nvSpPr>
        <p:spPr bwMode="auto">
          <a:xfrm>
            <a:off x="1435100" y="5346700"/>
            <a:ext cx="2654300" cy="1201738"/>
          </a:xfrm>
          <a:prstGeom prst="rect">
            <a:avLst/>
          </a:prstGeom>
          <a:solidFill>
            <a:srgbClr val="FF0000"/>
          </a:solidFill>
          <a:ln w="9525" algn="ctr">
            <a:solidFill>
              <a:schemeClr val="bg1"/>
            </a:solidFill>
            <a:round/>
            <a:headEnd/>
            <a:tailEnd/>
          </a:ln>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sp>
        <p:nvSpPr>
          <p:cNvPr id="61453" name="Rectangle 27"/>
          <p:cNvSpPr>
            <a:spLocks noChangeArrowheads="1"/>
          </p:cNvSpPr>
          <p:nvPr/>
        </p:nvSpPr>
        <p:spPr bwMode="auto">
          <a:xfrm>
            <a:off x="2060632" y="377825"/>
            <a:ext cx="1596911"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buFontTx/>
              <a:buNone/>
            </a:pPr>
            <a:r>
              <a:rPr lang="en-US" altLang="en-US" sz="1600" b="1" dirty="0">
                <a:solidFill>
                  <a:srgbClr val="002060"/>
                </a:solidFill>
                <a:latin typeface="Avenir Book" panose="02000503020000020003" pitchFamily="2" charset="0"/>
              </a:rPr>
              <a:t>501(c)(3)</a:t>
            </a:r>
          </a:p>
          <a:p>
            <a:pPr algn="ctr" eaLnBrk="1" hangingPunct="1">
              <a:buFontTx/>
              <a:buNone/>
            </a:pPr>
            <a:r>
              <a:rPr lang="en-US" altLang="en-US" sz="1600" b="1" dirty="0">
                <a:solidFill>
                  <a:srgbClr val="002060"/>
                </a:solidFill>
                <a:latin typeface="Avenir Book" panose="02000503020000020003" pitchFamily="2" charset="0"/>
              </a:rPr>
              <a:t>Public Charities</a:t>
            </a:r>
          </a:p>
        </p:txBody>
      </p:sp>
      <p:sp>
        <p:nvSpPr>
          <p:cNvPr id="61454" name="Rectangle 28"/>
          <p:cNvSpPr>
            <a:spLocks noChangeArrowheads="1"/>
          </p:cNvSpPr>
          <p:nvPr/>
        </p:nvSpPr>
        <p:spPr bwMode="auto">
          <a:xfrm>
            <a:off x="7116201" y="402143"/>
            <a:ext cx="1448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600" b="1" dirty="0">
                <a:solidFill>
                  <a:srgbClr val="002060"/>
                </a:solidFill>
                <a:latin typeface="Avenir Book" panose="02000503020000020003" pitchFamily="2" charset="0"/>
              </a:rPr>
              <a:t>527 Political</a:t>
            </a:r>
          </a:p>
          <a:p>
            <a:pPr algn="ctr" eaLnBrk="1" hangingPunct="1">
              <a:spcBef>
                <a:spcPct val="0"/>
              </a:spcBef>
              <a:buFontTx/>
              <a:buNone/>
            </a:pPr>
            <a:r>
              <a:rPr lang="en-US" altLang="en-US" sz="1600" b="1" dirty="0">
                <a:solidFill>
                  <a:srgbClr val="002060"/>
                </a:solidFill>
                <a:latin typeface="Avenir Book" panose="02000503020000020003" pitchFamily="2" charset="0"/>
              </a:rPr>
              <a:t>Organizations</a:t>
            </a:r>
          </a:p>
        </p:txBody>
      </p:sp>
      <p:sp>
        <p:nvSpPr>
          <p:cNvPr id="61455" name="Rectangle 30"/>
          <p:cNvSpPr>
            <a:spLocks noChangeArrowheads="1"/>
          </p:cNvSpPr>
          <p:nvPr/>
        </p:nvSpPr>
        <p:spPr bwMode="auto">
          <a:xfrm>
            <a:off x="301093" y="1657350"/>
            <a:ext cx="10070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r" eaLnBrk="1" hangingPunct="1">
              <a:buFontTx/>
              <a:buNone/>
            </a:pPr>
            <a:r>
              <a:rPr lang="en-US" altLang="en-US" sz="1500" b="1" dirty="0">
                <a:solidFill>
                  <a:srgbClr val="002060"/>
                </a:solidFill>
                <a:latin typeface="Avenir Book" panose="02000503020000020003" pitchFamily="2" charset="0"/>
              </a:rPr>
              <a:t>Examples</a:t>
            </a:r>
          </a:p>
        </p:txBody>
      </p:sp>
      <p:sp>
        <p:nvSpPr>
          <p:cNvPr id="61456" name="Rectangle 31"/>
          <p:cNvSpPr>
            <a:spLocks noChangeArrowheads="1"/>
          </p:cNvSpPr>
          <p:nvPr/>
        </p:nvSpPr>
        <p:spPr bwMode="auto">
          <a:xfrm>
            <a:off x="240978" y="3103563"/>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buFontTx/>
              <a:buNone/>
            </a:pPr>
            <a:r>
              <a:rPr lang="en-US" altLang="en-US" sz="1500" b="1" dirty="0">
                <a:solidFill>
                  <a:srgbClr val="002060"/>
                </a:solidFill>
                <a:latin typeface="Avenir Book" panose="02000503020000020003" pitchFamily="2" charset="0"/>
              </a:rPr>
              <a:t>Tax </a:t>
            </a:r>
            <a:br>
              <a:rPr lang="en-US" altLang="en-US" sz="1500" b="1" dirty="0">
                <a:solidFill>
                  <a:srgbClr val="002060"/>
                </a:solidFill>
                <a:latin typeface="Avenir Book" panose="02000503020000020003" pitchFamily="2" charset="0"/>
              </a:rPr>
            </a:br>
            <a:r>
              <a:rPr lang="en-US" altLang="en-US" sz="1500" b="1" dirty="0">
                <a:solidFill>
                  <a:srgbClr val="002060"/>
                </a:solidFill>
                <a:latin typeface="Avenir Book" panose="02000503020000020003" pitchFamily="2" charset="0"/>
              </a:rPr>
              <a:t>Treatment</a:t>
            </a:r>
          </a:p>
        </p:txBody>
      </p:sp>
      <p:sp>
        <p:nvSpPr>
          <p:cNvPr id="61457" name="Rectangle 32"/>
          <p:cNvSpPr>
            <a:spLocks noChangeArrowheads="1"/>
          </p:cNvSpPr>
          <p:nvPr/>
        </p:nvSpPr>
        <p:spPr bwMode="auto">
          <a:xfrm>
            <a:off x="298059" y="4432300"/>
            <a:ext cx="9925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r" eaLnBrk="1" hangingPunct="1">
              <a:buFontTx/>
              <a:buNone/>
            </a:pPr>
            <a:r>
              <a:rPr lang="en-US" altLang="en-US" sz="1500" b="1" dirty="0">
                <a:solidFill>
                  <a:srgbClr val="002060"/>
                </a:solidFill>
                <a:latin typeface="Avenir Book" panose="02000503020000020003" pitchFamily="2" charset="0"/>
              </a:rPr>
              <a:t>Lobbying</a:t>
            </a:r>
            <a:br>
              <a:rPr lang="en-US" altLang="en-US" sz="1500" b="1" dirty="0">
                <a:solidFill>
                  <a:srgbClr val="002060"/>
                </a:solidFill>
                <a:latin typeface="Avenir Book" panose="02000503020000020003" pitchFamily="2" charset="0"/>
              </a:rPr>
            </a:br>
            <a:r>
              <a:rPr lang="en-US" altLang="en-US" sz="1500" b="1" dirty="0">
                <a:solidFill>
                  <a:srgbClr val="002060"/>
                </a:solidFill>
                <a:latin typeface="Avenir Book" panose="02000503020000020003" pitchFamily="2" charset="0"/>
              </a:rPr>
              <a:t>Activities</a:t>
            </a:r>
          </a:p>
        </p:txBody>
      </p:sp>
      <p:sp>
        <p:nvSpPr>
          <p:cNvPr id="61458" name="Rectangle 33"/>
          <p:cNvSpPr>
            <a:spLocks noChangeArrowheads="1"/>
          </p:cNvSpPr>
          <p:nvPr/>
        </p:nvSpPr>
        <p:spPr bwMode="auto">
          <a:xfrm>
            <a:off x="319021" y="5710238"/>
            <a:ext cx="9589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r" eaLnBrk="1" hangingPunct="1">
              <a:buFontTx/>
              <a:buNone/>
            </a:pPr>
            <a:r>
              <a:rPr lang="en-US" altLang="en-US" sz="1500" b="1" dirty="0">
                <a:solidFill>
                  <a:srgbClr val="002060"/>
                </a:solidFill>
                <a:latin typeface="Avenir Book" panose="02000503020000020003" pitchFamily="2" charset="0"/>
              </a:rPr>
              <a:t>Electoral</a:t>
            </a:r>
            <a:br>
              <a:rPr lang="en-US" altLang="en-US" sz="1500" b="1" dirty="0">
                <a:solidFill>
                  <a:srgbClr val="002060"/>
                </a:solidFill>
                <a:latin typeface="Avenir Book" panose="02000503020000020003" pitchFamily="2" charset="0"/>
              </a:rPr>
            </a:br>
            <a:r>
              <a:rPr lang="en-US" altLang="en-US" sz="1500" b="1" dirty="0">
                <a:solidFill>
                  <a:srgbClr val="002060"/>
                </a:solidFill>
                <a:latin typeface="Avenir Book" panose="02000503020000020003" pitchFamily="2" charset="0"/>
              </a:rPr>
              <a:t>Activities</a:t>
            </a:r>
          </a:p>
        </p:txBody>
      </p:sp>
      <p:sp>
        <p:nvSpPr>
          <p:cNvPr id="61459" name="Rectangle 27"/>
          <p:cNvSpPr>
            <a:spLocks noChangeArrowheads="1"/>
          </p:cNvSpPr>
          <p:nvPr/>
        </p:nvSpPr>
        <p:spPr bwMode="auto">
          <a:xfrm>
            <a:off x="4108450" y="352898"/>
            <a:ext cx="2340741"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buFontTx/>
              <a:buNone/>
            </a:pPr>
            <a:r>
              <a:rPr lang="en-US" altLang="en-US" sz="1600" b="1" dirty="0">
                <a:solidFill>
                  <a:srgbClr val="002060"/>
                </a:solidFill>
                <a:latin typeface="Avenir Book" panose="02000503020000020003" pitchFamily="2" charset="0"/>
              </a:rPr>
              <a:t>501(c)(4)s,</a:t>
            </a:r>
          </a:p>
          <a:p>
            <a:pPr algn="ctr" eaLnBrk="1" hangingPunct="1">
              <a:buFontTx/>
              <a:buNone/>
            </a:pPr>
            <a:r>
              <a:rPr lang="en-US" altLang="en-US" sz="1600" b="1" dirty="0">
                <a:solidFill>
                  <a:srgbClr val="002060"/>
                </a:solidFill>
                <a:latin typeface="Avenir Book" panose="02000503020000020003" pitchFamily="2" charset="0"/>
              </a:rPr>
              <a:t>501(c)(5)s, 501(c)(6)s </a:t>
            </a:r>
          </a:p>
        </p:txBody>
      </p:sp>
      <p:sp>
        <p:nvSpPr>
          <p:cNvPr id="60437" name="Text Box 40"/>
          <p:cNvSpPr>
            <a:spLocks noChangeArrowheads="1"/>
          </p:cNvSpPr>
          <p:nvPr/>
        </p:nvSpPr>
        <p:spPr bwMode="auto">
          <a:xfrm>
            <a:off x="6611938" y="3195638"/>
            <a:ext cx="2378075" cy="36776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800" dirty="0">
                <a:solidFill>
                  <a:srgbClr val="000000"/>
                </a:solidFill>
                <a:latin typeface="Avenir Book" panose="02000503020000020003" pitchFamily="2" charset="0"/>
                <a:cs typeface="Times New Roman" pitchFamily="18" charset="0"/>
              </a:rPr>
              <a:t> Tax-exempt</a:t>
            </a:r>
          </a:p>
        </p:txBody>
      </p:sp>
      <p:sp>
        <p:nvSpPr>
          <p:cNvPr id="60438" name="Text Box 40"/>
          <p:cNvSpPr>
            <a:spLocks noChangeArrowheads="1"/>
          </p:cNvSpPr>
          <p:nvPr/>
        </p:nvSpPr>
        <p:spPr bwMode="auto">
          <a:xfrm>
            <a:off x="6594475" y="4422775"/>
            <a:ext cx="2389188" cy="6746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800" dirty="0">
                <a:solidFill>
                  <a:srgbClr val="000000"/>
                </a:solidFill>
                <a:latin typeface="Avenir Book" panose="02000503020000020003" pitchFamily="2" charset="0"/>
              </a:rPr>
              <a:t>RARE AND</a:t>
            </a:r>
          </a:p>
          <a:p>
            <a:pPr algn="ctr" eaLnBrk="1" hangingPunct="1">
              <a:spcBef>
                <a:spcPct val="0"/>
              </a:spcBef>
              <a:buFontTx/>
              <a:buNone/>
            </a:pPr>
            <a:r>
              <a:rPr lang="en-US" altLang="en-US" sz="1800" dirty="0">
                <a:solidFill>
                  <a:srgbClr val="000000"/>
                </a:solidFill>
                <a:latin typeface="Avenir Book" panose="02000503020000020003" pitchFamily="2" charset="0"/>
              </a:rPr>
              <a:t>USUALLY TAXABLE</a:t>
            </a:r>
          </a:p>
        </p:txBody>
      </p:sp>
      <p:sp>
        <p:nvSpPr>
          <p:cNvPr id="61463" name="Text Box 40"/>
          <p:cNvSpPr>
            <a:spLocks noChangeArrowheads="1"/>
          </p:cNvSpPr>
          <p:nvPr/>
        </p:nvSpPr>
        <p:spPr bwMode="auto">
          <a:xfrm>
            <a:off x="1433513" y="4551363"/>
            <a:ext cx="2655887" cy="4016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2000" dirty="0">
                <a:solidFill>
                  <a:srgbClr val="000000"/>
                </a:solidFill>
                <a:latin typeface="Avenir Book" panose="02000503020000020003" pitchFamily="2" charset="0"/>
              </a:rPr>
              <a:t>LIMITED</a:t>
            </a:r>
            <a:endParaRPr lang="en-US" altLang="en-US" sz="2000" dirty="0">
              <a:solidFill>
                <a:srgbClr val="000000"/>
              </a:solidFill>
              <a:latin typeface="Avenir Book" panose="02000503020000020003" pitchFamily="2" charset="0"/>
              <a:cs typeface="Times New Roman" pitchFamily="18" charset="0"/>
            </a:endParaRPr>
          </a:p>
        </p:txBody>
      </p:sp>
      <p:sp>
        <p:nvSpPr>
          <p:cNvPr id="60441" name="Text Box 40"/>
          <p:cNvSpPr>
            <a:spLocks noChangeArrowheads="1"/>
          </p:cNvSpPr>
          <p:nvPr/>
        </p:nvSpPr>
        <p:spPr bwMode="auto">
          <a:xfrm>
            <a:off x="4092575" y="4549775"/>
            <a:ext cx="2509838" cy="4016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2000" dirty="0">
                <a:solidFill>
                  <a:srgbClr val="000000"/>
                </a:solidFill>
                <a:latin typeface="Avenir Book" panose="02000503020000020003" pitchFamily="2" charset="0"/>
              </a:rPr>
              <a:t>UNLIMITED</a:t>
            </a:r>
          </a:p>
        </p:txBody>
      </p:sp>
      <p:sp>
        <p:nvSpPr>
          <p:cNvPr id="60442" name="Text Box 40"/>
          <p:cNvSpPr>
            <a:spLocks noChangeArrowheads="1"/>
          </p:cNvSpPr>
          <p:nvPr/>
        </p:nvSpPr>
        <p:spPr bwMode="auto">
          <a:xfrm>
            <a:off x="4102100" y="3200400"/>
            <a:ext cx="2509838" cy="36776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800" dirty="0">
                <a:solidFill>
                  <a:srgbClr val="000000"/>
                </a:solidFill>
                <a:latin typeface="Avenir Book" panose="02000503020000020003" pitchFamily="2" charset="0"/>
                <a:cs typeface="Times New Roman" pitchFamily="18" charset="0"/>
              </a:rPr>
              <a:t> Tax-exempt</a:t>
            </a:r>
          </a:p>
        </p:txBody>
      </p:sp>
      <p:sp>
        <p:nvSpPr>
          <p:cNvPr id="61466" name="Rectangle 40"/>
          <p:cNvSpPr>
            <a:spLocks noChangeArrowheads="1"/>
          </p:cNvSpPr>
          <p:nvPr/>
        </p:nvSpPr>
        <p:spPr bwMode="auto">
          <a:xfrm>
            <a:off x="1431925" y="4051300"/>
            <a:ext cx="2655888" cy="2497138"/>
          </a:xfrm>
          <a:prstGeom prst="rect">
            <a:avLst/>
          </a:prstGeom>
          <a:noFill/>
          <a:ln w="5715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600" dirty="0">
              <a:solidFill>
                <a:srgbClr val="000000"/>
              </a:solidFill>
              <a:latin typeface="Avenir Book" panose="02000503020000020003" pitchFamily="2" charset="0"/>
            </a:endParaRPr>
          </a:p>
        </p:txBody>
      </p:sp>
      <p:grpSp>
        <p:nvGrpSpPr>
          <p:cNvPr id="61467" name="Group 5"/>
          <p:cNvGrpSpPr>
            <a:grpSpLocks/>
          </p:cNvGrpSpPr>
          <p:nvPr/>
        </p:nvGrpSpPr>
        <p:grpSpPr bwMode="auto">
          <a:xfrm>
            <a:off x="1497013" y="2851149"/>
            <a:ext cx="2657475" cy="1217084"/>
            <a:chOff x="1371599" y="2732112"/>
            <a:chExt cx="2657477" cy="1217032"/>
          </a:xfrm>
        </p:grpSpPr>
        <p:sp>
          <p:nvSpPr>
            <p:cNvPr id="39" name="Text Box 40"/>
            <p:cNvSpPr>
              <a:spLocks noChangeArrowheads="1"/>
            </p:cNvSpPr>
            <p:nvPr/>
          </p:nvSpPr>
          <p:spPr bwMode="auto">
            <a:xfrm>
              <a:off x="1373186" y="3043249"/>
              <a:ext cx="2655890" cy="674198"/>
            </a:xfrm>
            <a:prstGeom prst="roundRect">
              <a:avLst>
                <a:gd name="adj" fmla="val 16667"/>
              </a:avLst>
            </a:prstGeom>
            <a:noFill/>
            <a:ln w="9525">
              <a:noFill/>
              <a:round/>
              <a:headEnd/>
              <a:tailEnd/>
            </a:ln>
          </p:spPr>
          <p:txBody>
            <a:bodyPr lIns="27432" tIns="27432" rIns="27432" bIns="27432">
              <a:spAutoFit/>
            </a:bodyPr>
            <a:lstStyle/>
            <a:p>
              <a:pPr algn="ctr">
                <a:defRPr/>
              </a:pPr>
              <a:r>
                <a:rPr lang="en-US" sz="1800" dirty="0">
                  <a:solidFill>
                    <a:srgbClr val="000000"/>
                  </a:solidFill>
                  <a:latin typeface="Avenir Book" panose="02000503020000020003" pitchFamily="2" charset="0"/>
                  <a:cs typeface="Times New Roman" pitchFamily="18" charset="0"/>
                </a:rPr>
                <a:t>Contributions </a:t>
              </a:r>
            </a:p>
            <a:p>
              <a:pPr marL="171450" indent="-171450" algn="ctr">
                <a:defRPr/>
              </a:pPr>
              <a:r>
                <a:rPr lang="en-US" sz="1800" dirty="0">
                  <a:solidFill>
                    <a:srgbClr val="000000"/>
                  </a:solidFill>
                  <a:latin typeface="Avenir Book" panose="02000503020000020003" pitchFamily="2" charset="0"/>
                  <a:cs typeface="Times New Roman" pitchFamily="18" charset="0"/>
                </a:rPr>
                <a:t>tax-deductible</a:t>
              </a:r>
            </a:p>
          </p:txBody>
        </p:sp>
        <p:sp>
          <p:nvSpPr>
            <p:cNvPr id="61484" name="Text Box 40"/>
            <p:cNvSpPr>
              <a:spLocks noChangeArrowheads="1"/>
            </p:cNvSpPr>
            <p:nvPr/>
          </p:nvSpPr>
          <p:spPr bwMode="auto">
            <a:xfrm>
              <a:off x="1373187" y="2732112"/>
              <a:ext cx="2655889" cy="36774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800" dirty="0">
                  <a:solidFill>
                    <a:srgbClr val="000000"/>
                  </a:solidFill>
                  <a:latin typeface="Avenir Book" panose="02000503020000020003" pitchFamily="2" charset="0"/>
                  <a:cs typeface="Times New Roman" pitchFamily="18" charset="0"/>
                </a:rPr>
                <a:t> Tax-exempt</a:t>
              </a:r>
            </a:p>
          </p:txBody>
        </p:sp>
        <p:sp>
          <p:nvSpPr>
            <p:cNvPr id="61485" name="Text Box 40"/>
            <p:cNvSpPr>
              <a:spLocks noChangeArrowheads="1"/>
            </p:cNvSpPr>
            <p:nvPr/>
          </p:nvSpPr>
          <p:spPr bwMode="auto">
            <a:xfrm>
              <a:off x="1371599" y="3581400"/>
              <a:ext cx="2655889" cy="36774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 tIns="27432" rIns="27432" bIns="27432">
              <a:spAutoFit/>
            </a:bodyPr>
            <a:lstStyle>
              <a:lvl1pPr marL="171450" indent="-171450"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endParaRPr lang="en-US" altLang="en-US" sz="1800" dirty="0">
                <a:solidFill>
                  <a:srgbClr val="000000"/>
                </a:solidFill>
                <a:latin typeface="Avenir Book" panose="02000503020000020003" pitchFamily="2" charset="0"/>
                <a:cs typeface="Times New Roman" pitchFamily="18" charset="0"/>
              </a:endParaRPr>
            </a:p>
          </p:txBody>
        </p:sp>
      </p:grpSp>
      <p:sp>
        <p:nvSpPr>
          <p:cNvPr id="47" name="Text Box 40"/>
          <p:cNvSpPr>
            <a:spLocks noChangeArrowheads="1"/>
          </p:cNvSpPr>
          <p:nvPr/>
        </p:nvSpPr>
        <p:spPr bwMode="auto">
          <a:xfrm>
            <a:off x="1431925" y="5467350"/>
            <a:ext cx="2655888" cy="1022350"/>
          </a:xfrm>
          <a:prstGeom prst="roundRect">
            <a:avLst>
              <a:gd name="adj" fmla="val 16667"/>
            </a:avLst>
          </a:prstGeom>
          <a:noFill/>
          <a:ln w="9525">
            <a:noFill/>
            <a:round/>
            <a:headEnd/>
            <a:tailEnd/>
          </a:ln>
        </p:spPr>
        <p:txBody>
          <a:bodyPr lIns="0" tIns="0" rIns="0" bIns="0">
            <a:spAutoFit/>
          </a:bodyPr>
          <a:lstStyle/>
          <a:p>
            <a:pPr algn="ctr">
              <a:defRPr/>
            </a:pPr>
            <a:r>
              <a:rPr lang="en-US" sz="1500" dirty="0">
                <a:solidFill>
                  <a:srgbClr val="000000"/>
                </a:solidFill>
                <a:latin typeface="Avenir Book" panose="02000503020000020003" pitchFamily="2" charset="0"/>
                <a:cs typeface="Times New Roman" pitchFamily="18" charset="0"/>
              </a:rPr>
              <a:t>CANNOT SUPPORT OR </a:t>
            </a:r>
            <a:br>
              <a:rPr lang="en-US" sz="1500" dirty="0">
                <a:solidFill>
                  <a:srgbClr val="000000"/>
                </a:solidFill>
                <a:latin typeface="Avenir Book" panose="02000503020000020003" pitchFamily="2" charset="0"/>
                <a:cs typeface="Times New Roman" pitchFamily="18" charset="0"/>
              </a:rPr>
            </a:br>
            <a:r>
              <a:rPr lang="en-US" sz="1500" dirty="0">
                <a:solidFill>
                  <a:srgbClr val="000000"/>
                </a:solidFill>
                <a:latin typeface="Avenir Book" panose="02000503020000020003" pitchFamily="2" charset="0"/>
                <a:cs typeface="Times New Roman" pitchFamily="18" charset="0"/>
              </a:rPr>
              <a:t>OPPOSE A CANDIDATE</a:t>
            </a:r>
          </a:p>
          <a:p>
            <a:pPr marL="171450" indent="-171450" algn="ctr">
              <a:defRPr/>
            </a:pPr>
            <a:r>
              <a:rPr lang="en-US" sz="1500" dirty="0">
                <a:solidFill>
                  <a:srgbClr val="000000"/>
                </a:solidFill>
                <a:latin typeface="Avenir Book" panose="02000503020000020003" pitchFamily="2" charset="0"/>
                <a:cs typeface="Times New Roman" pitchFamily="18" charset="0"/>
              </a:rPr>
              <a:t>FOR OFFICE. MUST BE “NONPARTISAN.”</a:t>
            </a:r>
          </a:p>
        </p:txBody>
      </p:sp>
      <p:sp>
        <p:nvSpPr>
          <p:cNvPr id="60446" name="Text Box 40"/>
          <p:cNvSpPr>
            <a:spLocks noChangeArrowheads="1"/>
          </p:cNvSpPr>
          <p:nvPr/>
        </p:nvSpPr>
        <p:spPr bwMode="auto">
          <a:xfrm>
            <a:off x="4154488" y="5859463"/>
            <a:ext cx="2378075" cy="255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500" dirty="0">
                <a:solidFill>
                  <a:srgbClr val="000000"/>
                </a:solidFill>
                <a:latin typeface="Avenir Book" panose="02000503020000020003" pitchFamily="2" charset="0"/>
                <a:cs typeface="Times New Roman" pitchFamily="18" charset="0"/>
              </a:rPr>
              <a:t>SECONDARY ACTIVITY</a:t>
            </a:r>
          </a:p>
        </p:txBody>
      </p:sp>
      <p:sp>
        <p:nvSpPr>
          <p:cNvPr id="60447" name="Text Box 40"/>
          <p:cNvSpPr>
            <a:spLocks noChangeArrowheads="1"/>
          </p:cNvSpPr>
          <p:nvPr/>
        </p:nvSpPr>
        <p:spPr bwMode="auto">
          <a:xfrm>
            <a:off x="6613525" y="5859463"/>
            <a:ext cx="2378075" cy="255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lgn="l" eaLnBrk="0" hangingPunct="0">
              <a:spcBef>
                <a:spcPct val="20000"/>
              </a:spcBef>
              <a:buChar char="•"/>
              <a:defRPr sz="3200">
                <a:solidFill>
                  <a:schemeClr val="bg1"/>
                </a:solidFill>
                <a:latin typeface="Verdana" pitchFamily="34" charset="0"/>
                <a:cs typeface="Arial" pitchFamily="34" charset="0"/>
              </a:defRPr>
            </a:lvl1pPr>
            <a:lvl2pPr marL="742950" indent="-285750" algn="l" eaLnBrk="0" hangingPunct="0">
              <a:spcBef>
                <a:spcPct val="20000"/>
              </a:spcBef>
              <a:buChar char="–"/>
              <a:defRPr sz="2800">
                <a:solidFill>
                  <a:schemeClr val="bg1"/>
                </a:solidFill>
                <a:latin typeface="Verdana" pitchFamily="34" charset="0"/>
                <a:cs typeface="Arial" pitchFamily="34" charset="0"/>
              </a:defRPr>
            </a:lvl2pPr>
            <a:lvl3pPr marL="1143000" indent="-228600" algn="l" eaLnBrk="0" hangingPunct="0">
              <a:spcBef>
                <a:spcPct val="20000"/>
              </a:spcBef>
              <a:buChar char="•"/>
              <a:defRPr sz="2400">
                <a:solidFill>
                  <a:schemeClr val="bg1"/>
                </a:solidFill>
                <a:latin typeface="Verdana" pitchFamily="34" charset="0"/>
                <a:cs typeface="Arial" pitchFamily="34" charset="0"/>
              </a:defRPr>
            </a:lvl3pPr>
            <a:lvl4pPr marL="1600200" indent="-228600" algn="l" eaLnBrk="0" hangingPunct="0">
              <a:spcBef>
                <a:spcPct val="20000"/>
              </a:spcBef>
              <a:buChar char="–"/>
              <a:defRPr sz="2000">
                <a:solidFill>
                  <a:schemeClr val="bg1"/>
                </a:solidFill>
                <a:latin typeface="Verdana" pitchFamily="34" charset="0"/>
                <a:cs typeface="Arial" pitchFamily="34" charset="0"/>
              </a:defRPr>
            </a:lvl4pPr>
            <a:lvl5pPr marL="2057400" indent="-228600" algn="l" eaLnBrk="0" hangingPunct="0">
              <a:spcBef>
                <a:spcPct val="20000"/>
              </a:spcBef>
              <a:buChar char="»"/>
              <a:defRPr sz="2000">
                <a:solidFill>
                  <a:schemeClr val="bg1"/>
                </a:solidFill>
                <a:latin typeface="Verdana"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cs typeface="Arial" pitchFamily="34" charset="0"/>
              </a:defRPr>
            </a:lvl9pPr>
          </a:lstStyle>
          <a:p>
            <a:pPr algn="ctr" eaLnBrk="1" hangingPunct="1">
              <a:spcBef>
                <a:spcPct val="0"/>
              </a:spcBef>
              <a:buFontTx/>
              <a:buNone/>
            </a:pPr>
            <a:r>
              <a:rPr lang="en-US" altLang="en-US" sz="1500" dirty="0">
                <a:solidFill>
                  <a:srgbClr val="000000"/>
                </a:solidFill>
                <a:latin typeface="Avenir Book" panose="02000503020000020003" pitchFamily="2" charset="0"/>
                <a:cs typeface="Times New Roman" pitchFamily="18" charset="0"/>
              </a:rPr>
              <a:t>USUALLY SOLE ACTIVITY</a:t>
            </a:r>
          </a:p>
        </p:txBody>
      </p:sp>
      <p:pic>
        <p:nvPicPr>
          <p:cNvPr id="5" name="Picture 4">
            <a:extLst>
              <a:ext uri="{FF2B5EF4-FFF2-40B4-BE49-F238E27FC236}">
                <a16:creationId xmlns:a16="http://schemas.microsoft.com/office/drawing/2014/main" id="{CFAC4894-733E-4746-A23A-0D645500F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925" y="1163880"/>
            <a:ext cx="2482850" cy="463559"/>
          </a:xfrm>
          <a:prstGeom prst="rect">
            <a:avLst/>
          </a:prstGeom>
        </p:spPr>
      </p:pic>
      <p:pic>
        <p:nvPicPr>
          <p:cNvPr id="6" name="Picture 5">
            <a:extLst>
              <a:ext uri="{FF2B5EF4-FFF2-40B4-BE49-F238E27FC236}">
                <a16:creationId xmlns:a16="http://schemas.microsoft.com/office/drawing/2014/main" id="{B7117B95-D56F-D548-83AE-59DD32217506}"/>
              </a:ext>
            </a:extLst>
          </p:cNvPr>
          <p:cNvPicPr>
            <a:picLocks noChangeAspect="1"/>
          </p:cNvPicPr>
          <p:nvPr/>
        </p:nvPicPr>
        <p:blipFill>
          <a:blip r:embed="rId4"/>
          <a:stretch>
            <a:fillRect/>
          </a:stretch>
        </p:blipFill>
        <p:spPr>
          <a:xfrm>
            <a:off x="5811580" y="1812600"/>
            <a:ext cx="720983" cy="988014"/>
          </a:xfrm>
          <a:prstGeom prst="rect">
            <a:avLst/>
          </a:prstGeom>
        </p:spPr>
      </p:pic>
      <p:pic>
        <p:nvPicPr>
          <p:cNvPr id="7" name="Picture 6">
            <a:extLst>
              <a:ext uri="{FF2B5EF4-FFF2-40B4-BE49-F238E27FC236}">
                <a16:creationId xmlns:a16="http://schemas.microsoft.com/office/drawing/2014/main" id="{71942ADD-E539-7545-A26D-B104791D21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3495" y="1468130"/>
            <a:ext cx="957766" cy="957766"/>
          </a:xfrm>
          <a:prstGeom prst="rect">
            <a:avLst/>
          </a:prstGeom>
        </p:spPr>
      </p:pic>
      <p:pic>
        <p:nvPicPr>
          <p:cNvPr id="8" name="Picture 7">
            <a:extLst>
              <a:ext uri="{FF2B5EF4-FFF2-40B4-BE49-F238E27FC236}">
                <a16:creationId xmlns:a16="http://schemas.microsoft.com/office/drawing/2014/main" id="{E7EAC0C9-171D-324E-8361-7190EFC3EE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09278" y="1468130"/>
            <a:ext cx="1060472" cy="1060472"/>
          </a:xfrm>
          <a:prstGeom prst="rect">
            <a:avLst/>
          </a:prstGeom>
        </p:spPr>
      </p:pic>
      <p:pic>
        <p:nvPicPr>
          <p:cNvPr id="54" name="Picture 53">
            <a:extLst>
              <a:ext uri="{FF2B5EF4-FFF2-40B4-BE49-F238E27FC236}">
                <a16:creationId xmlns:a16="http://schemas.microsoft.com/office/drawing/2014/main" id="{5A4147D2-3FA7-3742-B830-2B611E4A1D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42680" y="1347088"/>
            <a:ext cx="1246659" cy="527572"/>
          </a:xfrm>
          <a:prstGeom prst="rect">
            <a:avLst/>
          </a:prstGeom>
        </p:spPr>
      </p:pic>
      <p:pic>
        <p:nvPicPr>
          <p:cNvPr id="42" name="Picture 38">
            <a:extLst>
              <a:ext uri="{FF2B5EF4-FFF2-40B4-BE49-F238E27FC236}">
                <a16:creationId xmlns:a16="http://schemas.microsoft.com/office/drawing/2014/main" id="{EE8CD661-5F41-624E-945B-38D5B64EAF1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38282" y="2078535"/>
            <a:ext cx="1525524" cy="4373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 name="Picture 42">
            <a:extLst>
              <a:ext uri="{FF2B5EF4-FFF2-40B4-BE49-F238E27FC236}">
                <a16:creationId xmlns:a16="http://schemas.microsoft.com/office/drawing/2014/main" id="{B6E3D304-B644-A045-8EA9-3DAAC509FA5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27865" y="2016959"/>
            <a:ext cx="882162" cy="73985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4" name="Picture 52">
            <a:extLst>
              <a:ext uri="{FF2B5EF4-FFF2-40B4-BE49-F238E27FC236}">
                <a16:creationId xmlns:a16="http://schemas.microsoft.com/office/drawing/2014/main" id="{A333D8A5-2B85-F44E-9632-FCE9DE59DAF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67025" y="1678491"/>
            <a:ext cx="976995" cy="73985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a:extLst>
              <a:ext uri="{FF2B5EF4-FFF2-40B4-BE49-F238E27FC236}">
                <a16:creationId xmlns:a16="http://schemas.microsoft.com/office/drawing/2014/main" id="{1A75F4D9-ED74-BA48-8D3B-E2C0FC0D874B}"/>
              </a:ext>
            </a:extLst>
          </p:cNvPr>
          <p:cNvPicPr>
            <a:picLocks noChangeAspect="1"/>
          </p:cNvPicPr>
          <p:nvPr/>
        </p:nvPicPr>
        <p:blipFill>
          <a:blip r:embed="rId11"/>
          <a:stretch>
            <a:fillRect/>
          </a:stretch>
        </p:blipFill>
        <p:spPr>
          <a:xfrm>
            <a:off x="1518235" y="1170881"/>
            <a:ext cx="906019" cy="809634"/>
          </a:xfrm>
          <a:prstGeom prst="rect">
            <a:avLst/>
          </a:prstGeom>
        </p:spPr>
      </p:pic>
    </p:spTree>
    <p:extLst>
      <p:ext uri="{BB962C8B-B14F-4D97-AF65-F5344CB8AC3E}">
        <p14:creationId xmlns:p14="http://schemas.microsoft.com/office/powerpoint/2010/main" val="24637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4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4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44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4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4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4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4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421" grpId="0" animBg="1"/>
      <p:bldP spid="60422" grpId="0" animBg="1"/>
      <p:bldP spid="46" grpId="0" animBg="1"/>
      <p:bldP spid="60425" grpId="0" animBg="1"/>
      <p:bldP spid="60426" grpId="0" animBg="1"/>
      <p:bldP spid="60437" grpId="0"/>
      <p:bldP spid="60438" grpId="0"/>
      <p:bldP spid="61463" grpId="0"/>
      <p:bldP spid="60441" grpId="0"/>
      <p:bldP spid="60442" grpId="0"/>
      <p:bldP spid="47" grpId="0"/>
      <p:bldP spid="60446" grpId="0"/>
      <p:bldP spid="604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solidFill>
                  <a:srgbClr val="002060"/>
                </a:solidFill>
                <a:latin typeface="Avenir Book" panose="02000503020000020003" pitchFamily="2" charset="0"/>
              </a:rPr>
              <a:t>Questions? </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1709651"/>
            <a:ext cx="6477000" cy="4038600"/>
          </a:xfrm>
          <a:prstGeom prst="rect">
            <a:avLst/>
          </a:prstGeom>
        </p:spPr>
      </p:pic>
    </p:spTree>
    <p:extLst>
      <p:ext uri="{BB962C8B-B14F-4D97-AF65-F5344CB8AC3E}">
        <p14:creationId xmlns:p14="http://schemas.microsoft.com/office/powerpoint/2010/main" val="36338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9144000" cy="156966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chemeClr val="accent2"/>
                </a:solidFill>
                <a:effectLst/>
                <a:uLnTx/>
                <a:uFillTx/>
                <a:latin typeface="Avenir Book" panose="02000503020000020003" pitchFamily="2" charset="0"/>
                <a:ea typeface="ＭＳ Ｐゴシック" pitchFamily="34" charset="-128"/>
              </a:rPr>
              <a:t>501(c)(3)s can be active participants in election season</a:t>
            </a:r>
          </a:p>
        </p:txBody>
      </p:sp>
      <p:pic>
        <p:nvPicPr>
          <p:cNvPr id="6" name="Picture 5" descr="A picture containing indoor, table, desk&#10;&#10;Description automatically generated">
            <a:extLst>
              <a:ext uri="{FF2B5EF4-FFF2-40B4-BE49-F238E27FC236}">
                <a16:creationId xmlns:a16="http://schemas.microsoft.com/office/drawing/2014/main" id="{77D8037D-931E-4D64-8B68-346A7CE59F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490" y="2103060"/>
            <a:ext cx="8871020" cy="4410308"/>
          </a:xfrm>
          <a:prstGeom prst="rect">
            <a:avLst/>
          </a:prstGeom>
        </p:spPr>
      </p:pic>
    </p:spTree>
    <p:extLst>
      <p:ext uri="{BB962C8B-B14F-4D97-AF65-F5344CB8AC3E}">
        <p14:creationId xmlns:p14="http://schemas.microsoft.com/office/powerpoint/2010/main" val="186232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1183367" y="859631"/>
            <a:ext cx="6886122" cy="19389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b="1">
                <a:solidFill>
                  <a:schemeClr val="tx1"/>
                </a:solidFill>
                <a:latin typeface="Arial" pitchFamily="34" charset="0"/>
                <a:ea typeface="ＭＳ Ｐゴシック" pitchFamily="34" charset="-128"/>
              </a:defRPr>
            </a:lvl1pPr>
            <a:lvl2pPr marL="742950" indent="-285750" eaLnBrk="0" hangingPunct="0">
              <a:defRPr sz="1600" b="1">
                <a:solidFill>
                  <a:schemeClr val="tx1"/>
                </a:solidFill>
                <a:latin typeface="Arial" pitchFamily="34" charset="0"/>
                <a:ea typeface="ＭＳ Ｐゴシック" pitchFamily="34" charset="-128"/>
              </a:defRPr>
            </a:lvl2pPr>
            <a:lvl3pPr marL="1143000" indent="-228600" eaLnBrk="0" hangingPunct="0">
              <a:defRPr sz="1600" b="1">
                <a:solidFill>
                  <a:schemeClr val="tx1"/>
                </a:solidFill>
                <a:latin typeface="Arial" pitchFamily="34" charset="0"/>
                <a:ea typeface="ＭＳ Ｐゴシック" pitchFamily="34" charset="-128"/>
              </a:defRPr>
            </a:lvl3pPr>
            <a:lvl4pPr marL="1600200" indent="-228600" eaLnBrk="0" hangingPunct="0">
              <a:defRPr sz="1600" b="1">
                <a:solidFill>
                  <a:schemeClr val="tx1"/>
                </a:solidFill>
                <a:latin typeface="Arial" pitchFamily="34" charset="0"/>
                <a:ea typeface="ＭＳ Ｐゴシック" pitchFamily="34" charset="-128"/>
              </a:defRPr>
            </a:lvl4pPr>
            <a:lvl5pPr marL="2057400" indent="-228600" eaLnBrk="0" hangingPunct="0">
              <a:defRPr sz="16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Arial" pitchFamily="34" charset="0"/>
                <a:ea typeface="ＭＳ Ｐゴシック" pitchFamily="34" charset="-128"/>
              </a:defRPr>
            </a:lvl9pPr>
          </a:lstStyle>
          <a:p>
            <a:pPr algn="ctr" eaLnBrk="1" hangingPunct="1">
              <a:spcBef>
                <a:spcPct val="50000"/>
              </a:spcBef>
              <a:defRPr/>
            </a:pPr>
            <a:r>
              <a:rPr lang="en-US" sz="4000" b="0" dirty="0">
                <a:solidFill>
                  <a:srgbClr val="002060"/>
                </a:solidFill>
                <a:latin typeface="Avenir Book" panose="02000503020000020003" pitchFamily="2" charset="0"/>
              </a:rPr>
              <a:t>501(c)(3)s cannot support or oppose </a:t>
            </a:r>
            <a:r>
              <a:rPr lang="en-US" sz="4000" dirty="0">
                <a:solidFill>
                  <a:srgbClr val="002060"/>
                </a:solidFill>
                <a:latin typeface="Avenir Book" panose="02000503020000020003" pitchFamily="2" charset="0"/>
              </a:rPr>
              <a:t>candidates</a:t>
            </a:r>
            <a:r>
              <a:rPr lang="en-US" sz="4000" b="0" dirty="0">
                <a:solidFill>
                  <a:srgbClr val="002060"/>
                </a:solidFill>
                <a:latin typeface="Avenir Book" panose="02000503020000020003" pitchFamily="2" charset="0"/>
              </a:rPr>
              <a:t/>
            </a:r>
            <a:br>
              <a:rPr lang="en-US" sz="4000" b="0" dirty="0">
                <a:solidFill>
                  <a:srgbClr val="002060"/>
                </a:solidFill>
                <a:latin typeface="Avenir Book" panose="02000503020000020003" pitchFamily="2" charset="0"/>
              </a:rPr>
            </a:br>
            <a:r>
              <a:rPr lang="en-US" sz="4000" b="0" dirty="0">
                <a:solidFill>
                  <a:srgbClr val="002060"/>
                </a:solidFill>
                <a:latin typeface="Avenir Book" panose="02000503020000020003" pitchFamily="2" charset="0"/>
              </a:rPr>
              <a:t>running for </a:t>
            </a:r>
            <a:r>
              <a:rPr lang="en-US" sz="4000" dirty="0">
                <a:solidFill>
                  <a:srgbClr val="002060"/>
                </a:solidFill>
                <a:latin typeface="Avenir Book" panose="02000503020000020003" pitchFamily="2" charset="0"/>
              </a:rPr>
              <a:t>public office</a:t>
            </a:r>
          </a:p>
        </p:txBody>
      </p:sp>
      <p:pic>
        <p:nvPicPr>
          <p:cNvPr id="3" name="Picture 2">
            <a:extLst>
              <a:ext uri="{FF2B5EF4-FFF2-40B4-BE49-F238E27FC236}">
                <a16:creationId xmlns:a16="http://schemas.microsoft.com/office/drawing/2014/main" id="{CFCFB55E-506E-1B4E-B4EF-1A69F80247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3367" y="2962454"/>
            <a:ext cx="6886122" cy="3886021"/>
          </a:xfrm>
          <a:prstGeom prst="rect">
            <a:avLst/>
          </a:prstGeom>
        </p:spPr>
      </p:pic>
    </p:spTree>
    <p:extLst>
      <p:ext uri="{BB962C8B-B14F-4D97-AF65-F5344CB8AC3E}">
        <p14:creationId xmlns:p14="http://schemas.microsoft.com/office/powerpoint/2010/main" val="20463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DD556A-EBBA-944A-B404-36D36A0094CC}"/>
              </a:ext>
            </a:extLst>
          </p:cNvPr>
          <p:cNvPicPr>
            <a:picLocks noChangeAspect="1"/>
          </p:cNvPicPr>
          <p:nvPr/>
        </p:nvPicPr>
        <p:blipFill>
          <a:blip r:embed="rId2" cstate="screen">
            <a:alphaModFix amt="19000"/>
            <a:extLst>
              <a:ext uri="{28A0092B-C50C-407E-A947-70E740481C1C}">
                <a14:useLocalDpi xmlns:a14="http://schemas.microsoft.com/office/drawing/2010/main"/>
              </a:ext>
            </a:extLst>
          </a:blip>
          <a:stretch>
            <a:fillRect/>
          </a:stretch>
        </p:blipFill>
        <p:spPr>
          <a:xfrm>
            <a:off x="96838" y="1854200"/>
            <a:ext cx="8866853" cy="5003800"/>
          </a:xfrm>
          <a:prstGeom prst="rect">
            <a:avLst/>
          </a:prstGeom>
        </p:spPr>
      </p:pic>
      <p:sp>
        <p:nvSpPr>
          <p:cNvPr id="92162" name="Rectangle 2">
            <a:extLst>
              <a:ext uri="{FF2B5EF4-FFF2-40B4-BE49-F238E27FC236}">
                <a16:creationId xmlns:a16="http://schemas.microsoft.com/office/drawing/2014/main" id="{184D1901-02B3-724E-A5C3-797E62DC1438}"/>
              </a:ext>
            </a:extLst>
          </p:cNvPr>
          <p:cNvSpPr>
            <a:spLocks noGrp="1" noChangeArrowheads="1"/>
          </p:cNvSpPr>
          <p:nvPr>
            <p:ph type="title"/>
          </p:nvPr>
        </p:nvSpPr>
        <p:spPr/>
        <p:txBody>
          <a:bodyPr/>
          <a:lstStyle/>
          <a:p>
            <a:r>
              <a:rPr lang="en-US" altLang="en-US" dirty="0">
                <a:latin typeface="Avenir Book" panose="02000503020000020003" pitchFamily="2" charset="0"/>
              </a:rPr>
              <a:t>Who is a Candidate?</a:t>
            </a:r>
          </a:p>
        </p:txBody>
      </p:sp>
      <p:sp>
        <p:nvSpPr>
          <p:cNvPr id="92163" name="Rectangle 3">
            <a:extLst>
              <a:ext uri="{FF2B5EF4-FFF2-40B4-BE49-F238E27FC236}">
                <a16:creationId xmlns:a16="http://schemas.microsoft.com/office/drawing/2014/main" id="{40236C7C-BFDA-A847-A477-A816F80F9C9B}"/>
              </a:ext>
            </a:extLst>
          </p:cNvPr>
          <p:cNvSpPr>
            <a:spLocks noGrp="1" noChangeArrowheads="1"/>
          </p:cNvSpPr>
          <p:nvPr>
            <p:ph type="body" idx="1"/>
          </p:nvPr>
        </p:nvSpPr>
        <p:spPr>
          <a:xfrm>
            <a:off x="457200" y="1536700"/>
            <a:ext cx="8577262" cy="4876800"/>
          </a:xfrm>
        </p:spPr>
        <p:txBody>
          <a:bodyPr>
            <a:normAutofit/>
          </a:bodyPr>
          <a:lstStyle/>
          <a:p>
            <a:pPr>
              <a:lnSpc>
                <a:spcPct val="90000"/>
              </a:lnSpc>
              <a:buFont typeface="Wingdings" pitchFamily="2" charset="2"/>
              <a:buNone/>
            </a:pPr>
            <a:r>
              <a:rPr lang="en-US" altLang="en-US" sz="2500" dirty="0">
                <a:latin typeface="Avenir Book" panose="02000503020000020003" pitchFamily="2" charset="0"/>
              </a:rPr>
              <a:t>Includes people: </a:t>
            </a:r>
          </a:p>
          <a:p>
            <a:pPr>
              <a:lnSpc>
                <a:spcPct val="90000"/>
              </a:lnSpc>
            </a:pPr>
            <a:r>
              <a:rPr lang="en-US" altLang="en-US" sz="2500" dirty="0">
                <a:latin typeface="Avenir Book" panose="02000503020000020003" pitchFamily="2" charset="0"/>
              </a:rPr>
              <a:t>Officially running </a:t>
            </a:r>
          </a:p>
          <a:p>
            <a:pPr>
              <a:lnSpc>
                <a:spcPct val="90000"/>
              </a:lnSpc>
            </a:pPr>
            <a:r>
              <a:rPr lang="en-US" altLang="en-US" sz="2500" dirty="0">
                <a:latin typeface="Avenir Book" panose="02000503020000020003" pitchFamily="2" charset="0"/>
              </a:rPr>
              <a:t>Considering running </a:t>
            </a:r>
          </a:p>
          <a:p>
            <a:pPr>
              <a:lnSpc>
                <a:spcPct val="90000"/>
              </a:lnSpc>
            </a:pPr>
            <a:r>
              <a:rPr lang="en-US" altLang="en-US" sz="2500" dirty="0">
                <a:latin typeface="Avenir Book" panose="02000503020000020003" pitchFamily="2" charset="0"/>
              </a:rPr>
              <a:t>Being bandied about in the press</a:t>
            </a:r>
          </a:p>
          <a:p>
            <a:pPr>
              <a:lnSpc>
                <a:spcPct val="90000"/>
              </a:lnSpc>
              <a:buFont typeface="Wingdings" pitchFamily="2" charset="2"/>
              <a:buNone/>
            </a:pPr>
            <a:endParaRPr lang="en-US" altLang="en-US" sz="2500" dirty="0">
              <a:latin typeface="Avenir Book" panose="02000503020000020003" pitchFamily="2" charset="0"/>
            </a:endParaRPr>
          </a:p>
          <a:p>
            <a:pPr>
              <a:lnSpc>
                <a:spcPct val="90000"/>
              </a:lnSpc>
              <a:buFont typeface="Wingdings" pitchFamily="2" charset="2"/>
              <a:buNone/>
            </a:pPr>
            <a:r>
              <a:rPr lang="en-US" altLang="en-US" sz="2500" dirty="0">
                <a:latin typeface="Avenir Book" panose="02000503020000020003" pitchFamily="2" charset="0"/>
              </a:rPr>
              <a:t>Characteristics of a public office:</a:t>
            </a:r>
          </a:p>
          <a:p>
            <a:pPr>
              <a:lnSpc>
                <a:spcPct val="90000"/>
              </a:lnSpc>
            </a:pPr>
            <a:r>
              <a:rPr lang="en-US" altLang="en-US" sz="2500" dirty="0">
                <a:latin typeface="Avenir Book" panose="02000503020000020003" pitchFamily="2" charset="0"/>
              </a:rPr>
              <a:t>Position is created by statute</a:t>
            </a:r>
          </a:p>
          <a:p>
            <a:pPr>
              <a:lnSpc>
                <a:spcPct val="90000"/>
              </a:lnSpc>
            </a:pPr>
            <a:r>
              <a:rPr lang="en-US" altLang="en-US" sz="2500" dirty="0">
                <a:latin typeface="Avenir Book" panose="02000503020000020003" pitchFamily="2" charset="0"/>
              </a:rPr>
              <a:t>On-going position – not occasional or contractual</a:t>
            </a:r>
          </a:p>
          <a:p>
            <a:pPr>
              <a:lnSpc>
                <a:spcPct val="90000"/>
              </a:lnSpc>
            </a:pPr>
            <a:r>
              <a:rPr lang="en-US" altLang="en-US" sz="2500" dirty="0">
                <a:latin typeface="Avenir Book" panose="02000503020000020003" pitchFamily="2" charset="0"/>
              </a:rPr>
              <a:t>Fixed term</a:t>
            </a:r>
          </a:p>
          <a:p>
            <a:pPr>
              <a:lnSpc>
                <a:spcPct val="90000"/>
              </a:lnSpc>
            </a:pPr>
            <a:r>
              <a:rPr lang="en-US" altLang="en-US" sz="2500" dirty="0">
                <a:latin typeface="Avenir Book" panose="02000503020000020003" pitchFamily="2" charset="0"/>
              </a:rPr>
              <a:t>Requires an oath of office</a:t>
            </a:r>
          </a:p>
          <a:p>
            <a:pPr>
              <a:lnSpc>
                <a:spcPct val="90000"/>
              </a:lnSpc>
            </a:pPr>
            <a:r>
              <a:rPr lang="en-US" altLang="en-US" sz="2500" dirty="0">
                <a:latin typeface="Avenir Book" panose="02000503020000020003" pitchFamily="2" charset="0"/>
              </a:rPr>
              <a:t>Any level: federal, state or local</a:t>
            </a:r>
          </a:p>
        </p:txBody>
      </p:sp>
    </p:spTree>
    <p:extLst>
      <p:ext uri="{BB962C8B-B14F-4D97-AF65-F5344CB8AC3E}">
        <p14:creationId xmlns:p14="http://schemas.microsoft.com/office/powerpoint/2010/main" val="123769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163">
                                            <p:txEl>
                                              <p:pRg st="1" end="1"/>
                                            </p:txEl>
                                          </p:spTgt>
                                        </p:tgtEl>
                                        <p:attrNameLst>
                                          <p:attrName>style.visibility</p:attrName>
                                        </p:attrNameLst>
                                      </p:cBhvr>
                                      <p:to>
                                        <p:strVal val="visible"/>
                                      </p:to>
                                    </p:set>
                                    <p:animEffect transition="in" filter="dissolve">
                                      <p:cBhvr>
                                        <p:cTn id="10" dur="500"/>
                                        <p:tgtEl>
                                          <p:spTgt spid="9216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Effect transition="in" filter="dissolve">
                                      <p:cBhvr>
                                        <p:cTn id="13" dur="500"/>
                                        <p:tgtEl>
                                          <p:spTgt spid="9216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2163">
                                            <p:txEl>
                                              <p:pRg st="3" end="3"/>
                                            </p:txEl>
                                          </p:spTgt>
                                        </p:tgtEl>
                                        <p:attrNameLst>
                                          <p:attrName>style.visibility</p:attrName>
                                        </p:attrNameLst>
                                      </p:cBhvr>
                                      <p:to>
                                        <p:strVal val="visible"/>
                                      </p:to>
                                    </p:set>
                                    <p:animEffect transition="in" filter="dissolve">
                                      <p:cBhvr>
                                        <p:cTn id="16" dur="500"/>
                                        <p:tgtEl>
                                          <p:spTgt spid="921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2163">
                                            <p:txEl>
                                              <p:pRg st="5" end="5"/>
                                            </p:txEl>
                                          </p:spTgt>
                                        </p:tgtEl>
                                        <p:attrNameLst>
                                          <p:attrName>style.visibility</p:attrName>
                                        </p:attrNameLst>
                                      </p:cBhvr>
                                      <p:to>
                                        <p:strVal val="visible"/>
                                      </p:to>
                                    </p:set>
                                    <p:animEffect transition="in" filter="dissolve">
                                      <p:cBhvr>
                                        <p:cTn id="21" dur="500"/>
                                        <p:tgtEl>
                                          <p:spTgt spid="9216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2163">
                                            <p:txEl>
                                              <p:pRg st="6" end="6"/>
                                            </p:txEl>
                                          </p:spTgt>
                                        </p:tgtEl>
                                        <p:attrNameLst>
                                          <p:attrName>style.visibility</p:attrName>
                                        </p:attrNameLst>
                                      </p:cBhvr>
                                      <p:to>
                                        <p:strVal val="visible"/>
                                      </p:to>
                                    </p:set>
                                    <p:animEffect transition="in" filter="dissolve">
                                      <p:cBhvr>
                                        <p:cTn id="24" dur="500"/>
                                        <p:tgtEl>
                                          <p:spTgt spid="9216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92163">
                                            <p:txEl>
                                              <p:pRg st="7" end="7"/>
                                            </p:txEl>
                                          </p:spTgt>
                                        </p:tgtEl>
                                        <p:attrNameLst>
                                          <p:attrName>style.visibility</p:attrName>
                                        </p:attrNameLst>
                                      </p:cBhvr>
                                      <p:to>
                                        <p:strVal val="visible"/>
                                      </p:to>
                                    </p:set>
                                    <p:animEffect transition="in" filter="dissolve">
                                      <p:cBhvr>
                                        <p:cTn id="27" dur="500"/>
                                        <p:tgtEl>
                                          <p:spTgt spid="9216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92163">
                                            <p:txEl>
                                              <p:pRg st="8" end="8"/>
                                            </p:txEl>
                                          </p:spTgt>
                                        </p:tgtEl>
                                        <p:attrNameLst>
                                          <p:attrName>style.visibility</p:attrName>
                                        </p:attrNameLst>
                                      </p:cBhvr>
                                      <p:to>
                                        <p:strVal val="visible"/>
                                      </p:to>
                                    </p:set>
                                    <p:animEffect transition="in" filter="dissolve">
                                      <p:cBhvr>
                                        <p:cTn id="30" dur="500"/>
                                        <p:tgtEl>
                                          <p:spTgt spid="9216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92163">
                                            <p:txEl>
                                              <p:pRg st="9" end="9"/>
                                            </p:txEl>
                                          </p:spTgt>
                                        </p:tgtEl>
                                        <p:attrNameLst>
                                          <p:attrName>style.visibility</p:attrName>
                                        </p:attrNameLst>
                                      </p:cBhvr>
                                      <p:to>
                                        <p:strVal val="visible"/>
                                      </p:to>
                                    </p:set>
                                    <p:animEffect transition="in" filter="dissolve">
                                      <p:cBhvr>
                                        <p:cTn id="33" dur="500"/>
                                        <p:tgtEl>
                                          <p:spTgt spid="92163">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92163">
                                            <p:txEl>
                                              <p:pRg st="10" end="10"/>
                                            </p:txEl>
                                          </p:spTgt>
                                        </p:tgtEl>
                                        <p:attrNameLst>
                                          <p:attrName>style.visibility</p:attrName>
                                        </p:attrNameLst>
                                      </p:cBhvr>
                                      <p:to>
                                        <p:strVal val="visible"/>
                                      </p:to>
                                    </p:set>
                                    <p:animEffect transition="in" filter="dissolve">
                                      <p:cBhvr>
                                        <p:cTn id="36" dur="500"/>
                                        <p:tgtEl>
                                          <p:spTgt spid="921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84D1901-02B3-724E-A5C3-797E62DC1438}"/>
              </a:ext>
            </a:extLst>
          </p:cNvPr>
          <p:cNvSpPr>
            <a:spLocks noGrp="1" noChangeArrowheads="1"/>
          </p:cNvSpPr>
          <p:nvPr>
            <p:ph type="title"/>
          </p:nvPr>
        </p:nvSpPr>
        <p:spPr/>
        <p:txBody>
          <a:bodyPr/>
          <a:lstStyle/>
          <a:p>
            <a:r>
              <a:rPr lang="en-US" altLang="en-US" dirty="0">
                <a:latin typeface="Avenir Book" panose="02000503020000020003" pitchFamily="2" charset="0"/>
              </a:rPr>
              <a:t>Two categories of rules</a:t>
            </a:r>
          </a:p>
        </p:txBody>
      </p:sp>
      <p:sp>
        <p:nvSpPr>
          <p:cNvPr id="92163" name="Rectangle 3">
            <a:extLst>
              <a:ext uri="{FF2B5EF4-FFF2-40B4-BE49-F238E27FC236}">
                <a16:creationId xmlns:a16="http://schemas.microsoft.com/office/drawing/2014/main" id="{40236C7C-BFDA-A847-A477-A816F80F9C9B}"/>
              </a:ext>
            </a:extLst>
          </p:cNvPr>
          <p:cNvSpPr>
            <a:spLocks noGrp="1" noChangeArrowheads="1"/>
          </p:cNvSpPr>
          <p:nvPr>
            <p:ph type="body" idx="1"/>
          </p:nvPr>
        </p:nvSpPr>
        <p:spPr>
          <a:xfrm>
            <a:off x="457200" y="1752600"/>
            <a:ext cx="8577262" cy="4660900"/>
          </a:xfrm>
        </p:spPr>
        <p:txBody>
          <a:bodyPr>
            <a:normAutofit/>
          </a:bodyPr>
          <a:lstStyle/>
          <a:p>
            <a:pPr>
              <a:lnSpc>
                <a:spcPct val="90000"/>
              </a:lnSpc>
            </a:pPr>
            <a:r>
              <a:rPr lang="en-US" altLang="en-US" sz="2500" dirty="0">
                <a:latin typeface="Avenir Book" panose="02000503020000020003" pitchFamily="2" charset="0"/>
              </a:rPr>
              <a:t>Safe harbors or areas where IRS has given us guidance</a:t>
            </a:r>
          </a:p>
          <a:p>
            <a:pPr>
              <a:lnSpc>
                <a:spcPct val="90000"/>
              </a:lnSpc>
            </a:pPr>
            <a:endParaRPr lang="en-US" altLang="en-US" sz="2500" dirty="0">
              <a:latin typeface="Avenir Book" panose="02000503020000020003" pitchFamily="2" charset="0"/>
            </a:endParaRPr>
          </a:p>
          <a:p>
            <a:pPr>
              <a:lnSpc>
                <a:spcPct val="90000"/>
              </a:lnSpc>
            </a:pPr>
            <a:r>
              <a:rPr lang="en-US" altLang="en-US" sz="2500" dirty="0">
                <a:latin typeface="Avenir Book" panose="02000503020000020003" pitchFamily="2" charset="0"/>
              </a:rPr>
              <a:t>Everything else – facts and circumstances analysis</a:t>
            </a:r>
          </a:p>
        </p:txBody>
      </p:sp>
      <p:pic>
        <p:nvPicPr>
          <p:cNvPr id="3" name="Picture 2">
            <a:extLst>
              <a:ext uri="{FF2B5EF4-FFF2-40B4-BE49-F238E27FC236}">
                <a16:creationId xmlns:a16="http://schemas.microsoft.com/office/drawing/2014/main" id="{0D6A2AB2-83F6-5340-91AD-5CBFBD9BED59}"/>
              </a:ext>
            </a:extLst>
          </p:cNvPr>
          <p:cNvPicPr>
            <a:picLocks noChangeAspect="1"/>
          </p:cNvPicPr>
          <p:nvPr/>
        </p:nvPicPr>
        <p:blipFill>
          <a:blip r:embed="rId2"/>
          <a:stretch>
            <a:fillRect/>
          </a:stretch>
        </p:blipFill>
        <p:spPr>
          <a:xfrm>
            <a:off x="3200400" y="3175000"/>
            <a:ext cx="5146842" cy="3200400"/>
          </a:xfrm>
          <a:prstGeom prst="rect">
            <a:avLst/>
          </a:prstGeom>
        </p:spPr>
      </p:pic>
    </p:spTree>
    <p:extLst>
      <p:ext uri="{BB962C8B-B14F-4D97-AF65-F5344CB8AC3E}">
        <p14:creationId xmlns:p14="http://schemas.microsoft.com/office/powerpoint/2010/main" val="280845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DBA33-9F24-A545-98E1-605E66AF3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19100"/>
            <a:ext cx="8382000" cy="6019800"/>
          </a:xfrm>
          <a:prstGeom prst="rect">
            <a:avLst/>
          </a:prstGeom>
        </p:spPr>
      </p:pic>
    </p:spTree>
    <p:extLst>
      <p:ext uri="{BB962C8B-B14F-4D97-AF65-F5344CB8AC3E}">
        <p14:creationId xmlns:p14="http://schemas.microsoft.com/office/powerpoint/2010/main" val="372894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B0F0"/>
                </a:solidFill>
                <a:latin typeface="Avenir Book" panose="02000503020000020003" pitchFamily="2" charset="0"/>
              </a:rPr>
              <a:t>Facts and Circumstances Analysis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74050" y="3339000"/>
            <a:ext cx="1395900" cy="1399200"/>
          </a:xfrm>
        </p:spPr>
      </p:pic>
      <p:graphicFrame>
        <p:nvGraphicFramePr>
          <p:cNvPr id="7" name="Table 6"/>
          <p:cNvGraphicFramePr>
            <a:graphicFrameLocks noGrp="1"/>
          </p:cNvGraphicFramePr>
          <p:nvPr>
            <p:extLst>
              <p:ext uri="{D42A27DB-BD31-4B8C-83A1-F6EECF244321}">
                <p14:modId xmlns:p14="http://schemas.microsoft.com/office/powerpoint/2010/main" val="3981077790"/>
              </p:ext>
            </p:extLst>
          </p:nvPr>
        </p:nvGraphicFramePr>
        <p:xfrm>
          <a:off x="1676400" y="1600200"/>
          <a:ext cx="6080760" cy="1088898"/>
        </p:xfrm>
        <a:graphic>
          <a:graphicData uri="http://schemas.openxmlformats.org/drawingml/2006/table">
            <a:tbl>
              <a:tblPr firstRow="1" firstCol="1" bandRow="1"/>
              <a:tblGrid>
                <a:gridCol w="3040380">
                  <a:extLst>
                    <a:ext uri="{9D8B030D-6E8A-4147-A177-3AD203B41FA5}">
                      <a16:colId xmlns:a16="http://schemas.microsoft.com/office/drawing/2014/main" val="20000"/>
                    </a:ext>
                  </a:extLst>
                </a:gridCol>
                <a:gridCol w="3040380">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1100" b="1" dirty="0">
                          <a:effectLst/>
                          <a:latin typeface="Calibri"/>
                          <a:ea typeface="Calibri"/>
                          <a:cs typeface="Times New Roman"/>
                        </a:rPr>
                        <a:t>Good Facts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a:ea typeface="Calibri"/>
                          <a:cs typeface="Times New Roman"/>
                        </a:rPr>
                        <a:t>Bad Facts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100" dirty="0">
                          <a:effectLst/>
                          <a:latin typeface="Calibri"/>
                          <a:ea typeface="Calibri"/>
                          <a:cs typeface="Times New Roman"/>
                        </a:rPr>
                        <a:t>No reference to candidate or elections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Refers to candidate as a candidate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100" dirty="0">
                          <a:effectLst/>
                          <a:latin typeface="Calibri"/>
                          <a:ea typeface="Calibri"/>
                          <a:cs typeface="Times New Roman"/>
                        </a:rPr>
                        <a:t>External factor driving timing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Timing motivated by election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100" dirty="0">
                          <a:effectLst/>
                          <a:latin typeface="Calibri"/>
                          <a:ea typeface="Calibri"/>
                          <a:cs typeface="Times New Roman"/>
                        </a:rPr>
                        <a:t>Broad range of issues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Politically motivated targeting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100" dirty="0">
                          <a:effectLst/>
                          <a:latin typeface="Calibri"/>
                          <a:ea typeface="Calibri"/>
                          <a:cs typeface="Times New Roman"/>
                        </a:rPr>
                        <a:t>History of similar work/communications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Compares candidate to preferred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100" dirty="0">
                          <a:effectLst/>
                          <a:latin typeface="Calibri"/>
                          <a:ea typeface="Calibri"/>
                          <a:cs typeface="Times New Roman"/>
                        </a:rPr>
                        <a:t>Part of a series of similar, ongoing communications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Wedge issue that divides candidates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Rectangle 1"/>
          <p:cNvSpPr>
            <a:spLocks noChangeArrowheads="1"/>
          </p:cNvSpPr>
          <p:nvPr/>
        </p:nvSpPr>
        <p:spPr bwMode="auto">
          <a:xfrm>
            <a:off x="1493838" y="3390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venir Book" panose="02000503020000020003" pitchFamily="2" charset="0"/>
              <a:cs typeface="Arial" pitchFamily="34" charset="0"/>
            </a:endParaRPr>
          </a:p>
        </p:txBody>
      </p:sp>
      <p:sp>
        <p:nvSpPr>
          <p:cNvPr id="10" name="Rectangle 2"/>
          <p:cNvSpPr>
            <a:spLocks noChangeArrowheads="1"/>
          </p:cNvSpPr>
          <p:nvPr/>
        </p:nvSpPr>
        <p:spPr bwMode="auto">
          <a:xfrm>
            <a:off x="1493838" y="3390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venir Book" panose="02000503020000020003" pitchFamily="2"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98835407"/>
              </p:ext>
            </p:extLst>
          </p:nvPr>
        </p:nvGraphicFramePr>
        <p:xfrm>
          <a:off x="495300" y="1457750"/>
          <a:ext cx="8153400" cy="5161700"/>
        </p:xfrm>
        <a:graphic>
          <a:graphicData uri="http://schemas.openxmlformats.org/drawingml/2006/table">
            <a:tbl>
              <a:tblPr firstRow="1" bandRow="1">
                <a:tableStyleId>{6E25E649-3F16-4E02-A733-19D2CDBF48F0}</a:tableStyleId>
              </a:tblPr>
              <a:tblGrid>
                <a:gridCol w="40386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61861">
                <a:tc>
                  <a:txBody>
                    <a:bodyPr/>
                    <a:lstStyle/>
                    <a:p>
                      <a:pPr algn="ctr"/>
                      <a:r>
                        <a:rPr lang="en-US" sz="2800" dirty="0">
                          <a:solidFill>
                            <a:schemeClr val="tx1"/>
                          </a:solidFill>
                          <a:latin typeface="Avenir Book" panose="02000503020000020003" pitchFamily="2" charset="0"/>
                        </a:rPr>
                        <a:t>GOOD</a:t>
                      </a:r>
                      <a:r>
                        <a:rPr lang="en-US" sz="2800" baseline="0" dirty="0">
                          <a:solidFill>
                            <a:schemeClr val="tx1"/>
                          </a:solidFill>
                          <a:latin typeface="Avenir Book" panose="02000503020000020003" pitchFamily="2" charset="0"/>
                        </a:rPr>
                        <a:t> FACTS</a:t>
                      </a:r>
                      <a:endParaRPr lang="en-US" sz="2800" dirty="0">
                        <a:solidFill>
                          <a:schemeClr val="tx1"/>
                        </a:solidFill>
                        <a:latin typeface="Avenir Book" panose="02000503020000020003" pitchFamily="2" charset="0"/>
                      </a:endParaRPr>
                    </a:p>
                  </a:txBody>
                  <a:tcPr>
                    <a:solidFill>
                      <a:srgbClr val="00B0F0"/>
                    </a:solidFill>
                  </a:tcPr>
                </a:tc>
                <a:tc>
                  <a:txBody>
                    <a:bodyPr/>
                    <a:lstStyle/>
                    <a:p>
                      <a:pPr algn="ctr"/>
                      <a:r>
                        <a:rPr lang="en-US" sz="2800" dirty="0">
                          <a:solidFill>
                            <a:schemeClr val="tx1"/>
                          </a:solidFill>
                          <a:latin typeface="Avenir Book" panose="02000503020000020003" pitchFamily="2" charset="0"/>
                        </a:rPr>
                        <a:t>BAD FACTS</a:t>
                      </a:r>
                    </a:p>
                  </a:txBody>
                  <a:tcPr>
                    <a:solidFill>
                      <a:srgbClr val="00B0F0"/>
                    </a:solidFill>
                  </a:tcPr>
                </a:tc>
                <a:extLst>
                  <a:ext uri="{0D108BD9-81ED-4DB2-BD59-A6C34878D82A}">
                    <a16:rowId xmlns:a16="http://schemas.microsoft.com/office/drawing/2014/main" val="10000"/>
                  </a:ext>
                </a:extLst>
              </a:tr>
              <a:tr h="928708">
                <a:tc>
                  <a:txBody>
                    <a:bodyPr/>
                    <a:lstStyle/>
                    <a:p>
                      <a:pPr marL="342900" indent="-342900">
                        <a:buFont typeface="Wingdings" panose="05000000000000000000" pitchFamily="2" charset="2"/>
                        <a:buChar char="ü"/>
                      </a:pPr>
                      <a:r>
                        <a:rPr lang="en-US" sz="2400" dirty="0">
                          <a:latin typeface="Avenir Book" panose="02000503020000020003" pitchFamily="2" charset="0"/>
                        </a:rPr>
                        <a:t>No reference to candidate or elections</a:t>
                      </a:r>
                    </a:p>
                  </a:txBody>
                  <a:tcPr/>
                </a:tc>
                <a:tc>
                  <a:txBody>
                    <a:bodyPr/>
                    <a:lstStyle/>
                    <a:p>
                      <a:pPr marL="342900" indent="-342900">
                        <a:buFont typeface="Wingdings" panose="05000000000000000000" pitchFamily="2" charset="2"/>
                        <a:buChar char="ü"/>
                      </a:pPr>
                      <a:r>
                        <a:rPr lang="en-US" sz="2400" dirty="0">
                          <a:latin typeface="Avenir Book" panose="02000503020000020003" pitchFamily="2" charset="0"/>
                        </a:rPr>
                        <a:t>Refers to candidate as a candidate</a:t>
                      </a:r>
                    </a:p>
                  </a:txBody>
                  <a:tcPr/>
                </a:tc>
                <a:extLst>
                  <a:ext uri="{0D108BD9-81ED-4DB2-BD59-A6C34878D82A}">
                    <a16:rowId xmlns:a16="http://schemas.microsoft.com/office/drawing/2014/main" val="10001"/>
                  </a:ext>
                </a:extLst>
              </a:tr>
              <a:tr h="928708">
                <a:tc>
                  <a:txBody>
                    <a:bodyPr/>
                    <a:lstStyle/>
                    <a:p>
                      <a:pPr marL="342900" indent="-342900">
                        <a:buFont typeface="Wingdings" panose="05000000000000000000" pitchFamily="2" charset="2"/>
                        <a:buChar char="ü"/>
                      </a:pPr>
                      <a:r>
                        <a:rPr lang="en-US" sz="2400" dirty="0">
                          <a:latin typeface="Avenir Book" panose="02000503020000020003" pitchFamily="2" charset="0"/>
                        </a:rPr>
                        <a:t>External factor driving timing</a:t>
                      </a:r>
                    </a:p>
                  </a:txBody>
                  <a:tcPr/>
                </a:tc>
                <a:tc>
                  <a:txBody>
                    <a:bodyPr/>
                    <a:lstStyle/>
                    <a:p>
                      <a:pPr marL="342900" indent="-342900">
                        <a:buFont typeface="Wingdings" panose="05000000000000000000" pitchFamily="2" charset="2"/>
                        <a:buChar char="ü"/>
                      </a:pPr>
                      <a:r>
                        <a:rPr lang="en-US" sz="2400" dirty="0">
                          <a:latin typeface="Avenir Book" panose="02000503020000020003" pitchFamily="2" charset="0"/>
                        </a:rPr>
                        <a:t>Timing motivated by election</a:t>
                      </a:r>
                    </a:p>
                  </a:txBody>
                  <a:tcPr/>
                </a:tc>
                <a:extLst>
                  <a:ext uri="{0D108BD9-81ED-4DB2-BD59-A6C34878D82A}">
                    <a16:rowId xmlns:a16="http://schemas.microsoft.com/office/drawing/2014/main" val="10002"/>
                  </a:ext>
                </a:extLst>
              </a:tr>
              <a:tr h="928708">
                <a:tc>
                  <a:txBody>
                    <a:bodyPr/>
                    <a:lstStyle/>
                    <a:p>
                      <a:pPr marL="342900" indent="-342900">
                        <a:buFont typeface="Wingdings" panose="05000000000000000000" pitchFamily="2" charset="2"/>
                        <a:buChar char="ü"/>
                      </a:pPr>
                      <a:r>
                        <a:rPr lang="en-US" sz="2400" dirty="0">
                          <a:latin typeface="Avenir Book" panose="02000503020000020003" pitchFamily="2" charset="0"/>
                        </a:rPr>
                        <a:t>Broad range of issues</a:t>
                      </a:r>
                    </a:p>
                  </a:txBody>
                  <a:tcPr/>
                </a:tc>
                <a:tc>
                  <a:txBody>
                    <a:bodyPr/>
                    <a:lstStyle/>
                    <a:p>
                      <a:pPr marL="342900" indent="-342900">
                        <a:buFont typeface="Wingdings" panose="05000000000000000000" pitchFamily="2" charset="2"/>
                        <a:buChar char="ü"/>
                      </a:pPr>
                      <a:r>
                        <a:rPr lang="en-US" sz="2400" dirty="0">
                          <a:latin typeface="Avenir Book" panose="02000503020000020003" pitchFamily="2" charset="0"/>
                        </a:rPr>
                        <a:t>Politically motivated targeting</a:t>
                      </a:r>
                      <a:r>
                        <a:rPr lang="en-US" baseline="0" dirty="0">
                          <a:latin typeface="Avenir Book" panose="02000503020000020003" pitchFamily="2" charset="0"/>
                        </a:rPr>
                        <a:t> </a:t>
                      </a:r>
                      <a:endParaRPr lang="en-US" dirty="0">
                        <a:latin typeface="Avenir Book" panose="02000503020000020003" pitchFamily="2" charset="0"/>
                      </a:endParaRPr>
                    </a:p>
                  </a:txBody>
                  <a:tcPr/>
                </a:tc>
                <a:extLst>
                  <a:ext uri="{0D108BD9-81ED-4DB2-BD59-A6C34878D82A}">
                    <a16:rowId xmlns:a16="http://schemas.microsoft.com/office/drawing/2014/main" val="10003"/>
                  </a:ext>
                </a:extLst>
              </a:tr>
              <a:tr h="928708">
                <a:tc>
                  <a:txBody>
                    <a:bodyPr/>
                    <a:lstStyle/>
                    <a:p>
                      <a:pPr marL="342900" indent="-342900">
                        <a:buFont typeface="Wingdings" panose="05000000000000000000" pitchFamily="2" charset="2"/>
                        <a:buChar char="ü"/>
                      </a:pPr>
                      <a:r>
                        <a:rPr lang="en-US" sz="2400" dirty="0">
                          <a:latin typeface="Avenir Book" panose="02000503020000020003" pitchFamily="2" charset="0"/>
                        </a:rPr>
                        <a:t>History</a:t>
                      </a:r>
                      <a:r>
                        <a:rPr lang="en-US" sz="2400" baseline="0" dirty="0">
                          <a:latin typeface="Avenir Book" panose="02000503020000020003" pitchFamily="2" charset="0"/>
                        </a:rPr>
                        <a:t> of similar work or communications</a:t>
                      </a:r>
                      <a:endParaRPr lang="en-US" sz="2400" dirty="0">
                        <a:latin typeface="Avenir Book" panose="02000503020000020003" pitchFamily="2" charset="0"/>
                      </a:endParaRPr>
                    </a:p>
                  </a:txBody>
                  <a:tcPr/>
                </a:tc>
                <a:tc>
                  <a:txBody>
                    <a:bodyPr/>
                    <a:lstStyle/>
                    <a:p>
                      <a:pPr marL="342900" indent="-342900">
                        <a:buFont typeface="Wingdings" panose="05000000000000000000" pitchFamily="2" charset="2"/>
                        <a:buChar char="ü"/>
                      </a:pPr>
                      <a:r>
                        <a:rPr lang="en-US" sz="2400" dirty="0">
                          <a:latin typeface="Avenir Book" panose="02000503020000020003" pitchFamily="2" charset="0"/>
                        </a:rPr>
                        <a:t>Compares candidate to preferred position</a:t>
                      </a:r>
                    </a:p>
                  </a:txBody>
                  <a:tcPr/>
                </a:tc>
                <a:extLst>
                  <a:ext uri="{0D108BD9-81ED-4DB2-BD59-A6C34878D82A}">
                    <a16:rowId xmlns:a16="http://schemas.microsoft.com/office/drawing/2014/main" val="10004"/>
                  </a:ext>
                </a:extLst>
              </a:tr>
              <a:tr h="928708">
                <a:tc>
                  <a:txBody>
                    <a:bodyPr/>
                    <a:lstStyle/>
                    <a:p>
                      <a:pPr marL="342900" indent="-342900">
                        <a:buFont typeface="Wingdings" panose="05000000000000000000" pitchFamily="2" charset="2"/>
                        <a:buChar char="ü"/>
                      </a:pPr>
                      <a:r>
                        <a:rPr lang="en-US" sz="2400" dirty="0">
                          <a:latin typeface="Avenir Book" panose="02000503020000020003" pitchFamily="2" charset="0"/>
                        </a:rPr>
                        <a:t>Part of a series</a:t>
                      </a:r>
                      <a:r>
                        <a:rPr lang="en-US" sz="2400" baseline="0" dirty="0">
                          <a:latin typeface="Avenir Book" panose="02000503020000020003" pitchFamily="2" charset="0"/>
                        </a:rPr>
                        <a:t> of similar, ongoing communications</a:t>
                      </a:r>
                      <a:endParaRPr lang="en-US" sz="2400" dirty="0">
                        <a:latin typeface="Avenir Book" panose="02000503020000020003" pitchFamily="2" charset="0"/>
                      </a:endParaRPr>
                    </a:p>
                  </a:txBody>
                  <a:tcPr/>
                </a:tc>
                <a:tc>
                  <a:txBody>
                    <a:bodyPr/>
                    <a:lstStyle/>
                    <a:p>
                      <a:pPr marL="342900" indent="-342900">
                        <a:buFont typeface="Wingdings" panose="05000000000000000000" pitchFamily="2" charset="2"/>
                        <a:buChar char="ü"/>
                      </a:pPr>
                      <a:r>
                        <a:rPr lang="en-US" sz="2400" dirty="0">
                          <a:latin typeface="Avenir Book" panose="02000503020000020003" pitchFamily="2" charset="0"/>
                        </a:rPr>
                        <a:t>Wedge issue that divides candidates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489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DBAB9FB5E6F94CBF4346E49CF94D97" ma:contentTypeVersion="12" ma:contentTypeDescription="Create a new document." ma:contentTypeScope="" ma:versionID="a1d9f71bb4b3e80eda77a73fd5994b7f">
  <xsd:schema xmlns:xsd="http://www.w3.org/2001/XMLSchema" xmlns:xs="http://www.w3.org/2001/XMLSchema" xmlns:p="http://schemas.microsoft.com/office/2006/metadata/properties" xmlns:ns2="432e630e-0fe4-4c57-97ce-1ff2aa108af3" xmlns:ns3="25d3f513-2c4b-48da-bd79-54a3b5eb255b" targetNamespace="http://schemas.microsoft.com/office/2006/metadata/properties" ma:root="true" ma:fieldsID="77e845672db22ec71ba5b2b0eaba77a8" ns2:_="" ns3:_="">
    <xsd:import namespace="432e630e-0fe4-4c57-97ce-1ff2aa108af3"/>
    <xsd:import namespace="25d3f513-2c4b-48da-bd79-54a3b5eb25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e630e-0fe4-4c57-97ce-1ff2aa108a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3f513-2c4b-48da-bd79-54a3b5eb25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A4C447-8597-41A0-912F-3A8590D5F1DE}">
  <ds:schemaRefs>
    <ds:schemaRef ds:uri="http://schemas.microsoft.com/sharepoint/v3/contenttype/forms"/>
  </ds:schemaRefs>
</ds:datastoreItem>
</file>

<file path=customXml/itemProps2.xml><?xml version="1.0" encoding="utf-8"?>
<ds:datastoreItem xmlns:ds="http://schemas.openxmlformats.org/officeDocument/2006/customXml" ds:itemID="{4EE91154-E655-4426-ADB9-8D5D88201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e630e-0fe4-4c57-97ce-1ff2aa108af3"/>
    <ds:schemaRef ds:uri="25d3f513-2c4b-48da-bd79-54a3b5eb25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705EB2-A451-4A98-A466-F0B891B7165A}">
  <ds:schemaRefs>
    <ds:schemaRef ds:uri="http://purl.org/dc/elements/1.1/"/>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25d3f513-2c4b-48da-bd79-54a3b5eb255b"/>
    <ds:schemaRef ds:uri="http://schemas.openxmlformats.org/package/2006/metadata/core-properties"/>
    <ds:schemaRef ds:uri="432e630e-0fe4-4c57-97ce-1ff2aa108af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5738</TotalTime>
  <Words>745</Words>
  <Application>Microsoft Office PowerPoint</Application>
  <PresentationFormat>On-screen Show (4:3)</PresentationFormat>
  <Paragraphs>166</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Avenir Book</vt:lpstr>
      <vt:lpstr>Calibri</vt:lpstr>
      <vt:lpstr>Times New Roman</vt:lpstr>
      <vt:lpstr>Verdana</vt:lpstr>
      <vt:lpstr>Wingdings</vt:lpstr>
      <vt:lpstr>Theme1</vt:lpstr>
      <vt:lpstr>PowerPoint Presentation</vt:lpstr>
      <vt:lpstr>PowerPoint Presentation</vt:lpstr>
      <vt:lpstr>PowerPoint Presentation</vt:lpstr>
      <vt:lpstr>PowerPoint Presentation</vt:lpstr>
      <vt:lpstr>PowerPoint Presentation</vt:lpstr>
      <vt:lpstr>Who is a Candidate?</vt:lpstr>
      <vt:lpstr>Two categories of rules</vt:lpstr>
      <vt:lpstr>PowerPoint Presentation</vt:lpstr>
      <vt:lpstr>Facts and Circumstances Analysis</vt:lpstr>
      <vt:lpstr>PowerPoint Presentation</vt:lpstr>
      <vt:lpstr>PowerPoint Presentation</vt:lpstr>
      <vt:lpstr>Social Media</vt:lpstr>
      <vt:lpstr>Retweets, likes and links</vt:lpstr>
      <vt:lpstr>Retweets, likes and links</vt:lpstr>
      <vt:lpstr>Following and friending</vt:lpstr>
      <vt:lpstr>PowerPoint Presentation</vt:lpstr>
      <vt:lpstr>PowerPoint Presentation</vt:lpstr>
      <vt:lpstr>501(c)(3) Election-Related Activity</vt:lpstr>
      <vt:lpstr>Voter Registration &amp; GOTV</vt:lpstr>
      <vt:lpstr>Targeting Messages</vt:lpstr>
      <vt:lpstr>Targeting Messages</vt:lpstr>
      <vt:lpstr>PowerPoint Presentation</vt:lpstr>
      <vt:lpstr>Targeting Messages</vt:lpstr>
      <vt:lpstr>Targeting Messages</vt:lpstr>
      <vt:lpstr>not linked to GOTV, voter reg or election</vt:lpstr>
      <vt:lpstr>501(c)(3) Election-Related Activity</vt:lpstr>
      <vt:lpstr>Voter Protection</vt:lpstr>
      <vt:lpstr>Voter Protection</vt:lpstr>
      <vt:lpstr>PowerPoint Presentation</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Ronnie Pawelko</dc:creator>
  <cp:lastModifiedBy>Andres Esparza</cp:lastModifiedBy>
  <cp:revision>173</cp:revision>
  <cp:lastPrinted>2019-10-03T18:31:24Z</cp:lastPrinted>
  <dcterms:created xsi:type="dcterms:W3CDTF">2016-11-30T21:20:29Z</dcterms:created>
  <dcterms:modified xsi:type="dcterms:W3CDTF">2020-01-29T19:22:53Z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0x0101001CDBAB9FB5E6F94CBF4346E49CF94D97</vt:lpwstr>
  </property>
</Properties>
</file>