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presentationml.printerSettings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0"/>
  </p:notesMasterIdLst>
  <p:sldIdLst>
    <p:sldId id="823" r:id="rId2"/>
    <p:sldId id="824" r:id="rId3"/>
    <p:sldId id="825" r:id="rId4"/>
    <p:sldId id="827" r:id="rId5"/>
    <p:sldId id="828" r:id="rId6"/>
    <p:sldId id="829" r:id="rId7"/>
    <p:sldId id="870" r:id="rId8"/>
    <p:sldId id="830" r:id="rId9"/>
    <p:sldId id="864" r:id="rId10"/>
    <p:sldId id="833" r:id="rId11"/>
    <p:sldId id="834" r:id="rId12"/>
    <p:sldId id="866" r:id="rId13"/>
    <p:sldId id="877" r:id="rId14"/>
    <p:sldId id="846" r:id="rId15"/>
    <p:sldId id="888" r:id="rId16"/>
    <p:sldId id="892" r:id="rId17"/>
    <p:sldId id="882" r:id="rId18"/>
    <p:sldId id="883" r:id="rId19"/>
    <p:sldId id="893" r:id="rId20"/>
    <p:sldId id="879" r:id="rId21"/>
    <p:sldId id="881" r:id="rId22"/>
    <p:sldId id="886" r:id="rId23"/>
    <p:sldId id="887" r:id="rId24"/>
    <p:sldId id="894" r:id="rId25"/>
    <p:sldId id="868" r:id="rId26"/>
    <p:sldId id="895" r:id="rId27"/>
    <p:sldId id="852" r:id="rId28"/>
    <p:sldId id="901" r:id="rId29"/>
    <p:sldId id="902" r:id="rId30"/>
    <p:sldId id="891" r:id="rId31"/>
    <p:sldId id="900" r:id="rId32"/>
    <p:sldId id="899" r:id="rId33"/>
    <p:sldId id="898" r:id="rId34"/>
    <p:sldId id="890" r:id="rId35"/>
    <p:sldId id="897" r:id="rId36"/>
    <p:sldId id="903" r:id="rId37"/>
    <p:sldId id="904" r:id="rId38"/>
    <p:sldId id="856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70000"/>
    <a:srgbClr val="E46C0A"/>
    <a:srgbClr val="FF6E57"/>
    <a:srgbClr val="376092"/>
    <a:srgbClr val="A20000"/>
    <a:srgbClr val="FEFDF2"/>
    <a:srgbClr val="DE7F58"/>
    <a:srgbClr val="678CAB"/>
    <a:srgbClr val="8F0000"/>
    <a:srgbClr val="86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9161" autoAdjust="0"/>
    <p:restoredTop sz="99832" autoAdjust="0"/>
  </p:normalViewPr>
  <p:slideViewPr>
    <p:cSldViewPr snapToGrid="0" snapToObjects="1">
      <p:cViewPr>
        <p:scale>
          <a:sx n="116" d="100"/>
          <a:sy n="116" d="100"/>
        </p:scale>
        <p:origin x="-96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slide" Target="slides/slide35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slide" Target="slides/slide34.xml"/><Relationship Id="rId14" Type="http://schemas.openxmlformats.org/officeDocument/2006/relationships/slide" Target="slides/slide13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BAB773-1AF1-40FF-A5D5-B59585B6AA42}" type="datetimeFigureOut">
              <a:rPr lang="en-US"/>
              <a:pPr/>
              <a:t>9/28/15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97B651-4B6C-43A4-8857-D9A4B358C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33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731E07"/>
                </a:solidFill>
                <a:latin typeface="Calibri" charset="0"/>
              </a:rPr>
              <a:t>1.   Collaboration: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n-US">
                <a:solidFill>
                  <a:srgbClr val="413D3C"/>
                </a:solidFill>
                <a:latin typeface="Calibri" charset="0"/>
              </a:rPr>
              <a:t>Provide opportunities for collaboration among the diversity of groups and researchers involved in homelessness across Canada.</a:t>
            </a:r>
          </a:p>
          <a:p>
            <a:endParaRPr lang="en-US">
              <a:solidFill>
                <a:srgbClr val="413D3C"/>
              </a:solidFill>
              <a:latin typeface="Calibri" charset="0"/>
            </a:endParaRPr>
          </a:p>
          <a:p>
            <a:r>
              <a:rPr lang="en-US">
                <a:solidFill>
                  <a:srgbClr val="731E07"/>
                </a:solidFill>
                <a:latin typeface="Calibri" charset="0"/>
              </a:rPr>
              <a:t>2.   Knowledge Mobilization: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413D3C"/>
                </a:solidFill>
                <a:latin typeface="Calibri" charset="0"/>
              </a:rPr>
              <a:t>Make existing research on homelessness more accessible and reduce the geographical, sectoral, and socio-economic divisions that impede knowledge exchange.</a:t>
            </a:r>
          </a:p>
          <a:p>
            <a:endParaRPr lang="en-US">
              <a:solidFill>
                <a:srgbClr val="413D3C"/>
              </a:solidFill>
              <a:latin typeface="Calibri" charset="0"/>
            </a:endParaRPr>
          </a:p>
          <a:p>
            <a:r>
              <a:rPr lang="en-US">
                <a:solidFill>
                  <a:srgbClr val="731E07"/>
                </a:solidFill>
                <a:latin typeface="Calibri" charset="0"/>
              </a:rPr>
              <a:t>3.   Public Engagement:</a:t>
            </a:r>
            <a:r>
              <a:rPr lang="en-US">
                <a:latin typeface="Calibri" charset="0"/>
              </a:rPr>
              <a:t>  </a:t>
            </a:r>
            <a:r>
              <a:rPr lang="ja-JP" altLang="en-US">
                <a:solidFill>
                  <a:srgbClr val="413D3C"/>
                </a:solidFill>
                <a:latin typeface="Arial" charset="0"/>
              </a:rPr>
              <a:t>‘</a:t>
            </a:r>
            <a:r>
              <a:rPr lang="en-US" altLang="ja-JP">
                <a:solidFill>
                  <a:srgbClr val="413D3C"/>
                </a:solidFill>
                <a:latin typeface="Calibri" charset="0"/>
              </a:rPr>
              <a:t>Make research matter</a:t>
            </a:r>
            <a:r>
              <a:rPr lang="ja-JP" altLang="en-US">
                <a:solidFill>
                  <a:srgbClr val="413D3C"/>
                </a:solidFill>
                <a:latin typeface="Arial" charset="0"/>
              </a:rPr>
              <a:t>’</a:t>
            </a:r>
            <a:r>
              <a:rPr lang="en-US" altLang="ja-JP">
                <a:solidFill>
                  <a:srgbClr val="413D3C"/>
                </a:solidFill>
                <a:latin typeface="Calibri" charset="0"/>
              </a:rPr>
              <a:t> by exploring ways that research can more effectively engage the general public, policy makers and other decision-makers in the homelessness sector.</a:t>
            </a:r>
            <a:r>
              <a:rPr lang="en-CA" altLang="ja-JP">
                <a:solidFill>
                  <a:srgbClr val="413D3C"/>
                </a:solidFill>
                <a:latin typeface="Calibri" charset="0"/>
              </a:rPr>
              <a:t> 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5B8415F-1C93-8741-AD4E-3FEC6FC5D6DE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A7274F-5EE8-4873-B17D-E72559C86941}" type="datetimeFigureOut">
              <a:rPr lang="en-US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B8A12-4F34-4535-B047-67A54B7E9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3694B-547D-439A-ABA1-A75EC8BE1C08}" type="datetimeFigureOut">
              <a:rPr lang="en-US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EEBF3-EEE9-484C-A80E-7F6F4AA61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3F6F8-6F33-4352-B317-E0CF4474D7F6}" type="datetimeFigureOut">
              <a:rPr lang="en-US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05788-2126-467D-ADF9-BE7DBE6B44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 with no Logo">
  <p:cSld name="Blank with no Log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40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499966-2C26-4971-B9F9-31FA0F0F0731}" type="datetimeFigureOut">
              <a:rPr lang="en-US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26F7B-B4C8-49C1-96CC-A4B60CF58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F8901-EC2E-41C4-9748-CEBBFF8901EB}" type="datetimeFigureOut">
              <a:rPr lang="en-US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EF306-09FF-4524-AE1F-2A2D5D841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13C9B-C036-4419-8053-A7352346AA3B}" type="datetimeFigureOut">
              <a:rPr lang="en-US"/>
              <a:pPr/>
              <a:t>9/28/15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62279-2F74-4B15-A38B-5C402D16DB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85E4C-3349-4AFA-811D-4769B7CDF8D2}" type="datetimeFigureOut">
              <a:rPr lang="en-US"/>
              <a:pPr/>
              <a:t>9/28/15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27728-FEB8-4CF5-8ED5-6A718FE5B0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7622B-9ED0-4BC5-B06B-292F06334318}" type="datetimeFigureOut">
              <a:rPr lang="en-US"/>
              <a:pPr/>
              <a:t>9/28/15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E77E7-4E6F-415C-9288-C02699387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F8F96-1ECA-458A-8554-81C2B52BD6CF}" type="datetimeFigureOut">
              <a:rPr lang="en-US"/>
              <a:pPr/>
              <a:t>9/28/15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931A3-62FD-414B-9028-539D9EEAB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85B2CB-0214-4D00-A510-CC0F1E089FED}" type="datetimeFigureOut">
              <a:rPr lang="en-US"/>
              <a:pPr/>
              <a:t>9/28/15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8309F-5264-40BE-BA34-15F9FC6D5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05D5B-6777-49D5-B680-FF3767857525}" type="datetimeFigureOut">
              <a:rPr lang="en-US"/>
              <a:pPr/>
              <a:t>9/28/15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487FC-9BEA-4D3C-9DED-E5C3C81E3C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26EA648-484C-44A4-BD3D-037EDE05923D}" type="datetimeFigureOut">
              <a:rPr lang="en-US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634F681-8903-429E-B422-1D37D6427F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1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82125" y="6152212"/>
            <a:ext cx="2717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September 28, 2015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322304"/>
            <a:ext cx="9124764" cy="36690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9236" y="4158786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Mobilizing Stakeholders to End Youth Homelessness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logo4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22304"/>
            <a:ext cx="9197943" cy="3394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421" y="3498341"/>
            <a:ext cx="6988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Working Together to End Youth Homelessness in Canada</a:t>
            </a:r>
            <a:endParaRPr lang="en-US" sz="2200" b="1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-331788" y="4967288"/>
            <a:ext cx="5873751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3" indent="-833438"/>
            <a:r>
              <a:rPr lang="en-US" sz="2800" b="1" dirty="0">
                <a:solidFill>
                  <a:srgbClr val="6F8C9D"/>
                </a:solidFill>
                <a:cs typeface="Calibri" charset="0"/>
              </a:rPr>
              <a:t>Melanie Redman</a:t>
            </a:r>
          </a:p>
          <a:p>
            <a:pPr lvl="3" indent="-833438">
              <a:spcAft>
                <a:spcPts val="1200"/>
              </a:spcAft>
            </a:pPr>
            <a:r>
              <a:rPr lang="en-US" sz="1800" b="1" dirty="0" smtClean="0">
                <a:solidFill>
                  <a:srgbClr val="800000"/>
                </a:solidFill>
                <a:cs typeface="Calibri" charset="0"/>
              </a:rPr>
              <a:t>A Way Home</a:t>
            </a:r>
            <a:endParaRPr lang="en-US" sz="1800" b="1" dirty="0">
              <a:solidFill>
                <a:srgbClr val="800000"/>
              </a:solidFill>
              <a:cs typeface="Calibri" charset="0"/>
            </a:endParaRPr>
          </a:p>
          <a:p>
            <a:pPr lvl="3" indent="-833438"/>
            <a:r>
              <a:rPr lang="en-US" sz="2800" b="1" dirty="0">
                <a:solidFill>
                  <a:srgbClr val="6F8C9D"/>
                </a:solidFill>
                <a:cs typeface="Calibri" charset="0"/>
              </a:rPr>
              <a:t>Stephen Gaetz </a:t>
            </a:r>
          </a:p>
          <a:p>
            <a:pPr lvl="3" indent="-833438"/>
            <a:r>
              <a:rPr lang="en-US" sz="1800" b="1" dirty="0">
                <a:solidFill>
                  <a:srgbClr val="800000"/>
                </a:solidFill>
                <a:cs typeface="Calibri" charset="0"/>
              </a:rPr>
              <a:t>Canadian Observatory on Homelessness</a:t>
            </a:r>
          </a:p>
          <a:p>
            <a:pPr lvl="3" indent="-833438"/>
            <a:endParaRPr lang="en-US" sz="1800" b="1" dirty="0">
              <a:solidFill>
                <a:srgbClr val="800000"/>
              </a:solidFill>
              <a:cs typeface="Calibri" charset="0"/>
            </a:endParaRPr>
          </a:p>
        </p:txBody>
      </p:sp>
      <p:pic>
        <p:nvPicPr>
          <p:cNvPr id="10" name="Picture 1" descr="funders toget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5901" y="5162507"/>
            <a:ext cx="41036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5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omeless-teena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781" y="2263776"/>
            <a:ext cx="5529429" cy="358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254000" y="296863"/>
            <a:ext cx="8232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38150" indent="-319088" algn="ctr" eaLnBrk="0" hangingPunct="0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5400" b="1">
                <a:solidFill>
                  <a:srgbClr val="FF6E57"/>
                </a:solidFill>
                <a:cs typeface="Calibri" charset="0"/>
              </a:rPr>
              <a:t>When we let young people become homeless …</a:t>
            </a:r>
          </a:p>
          <a:p>
            <a:pPr marL="438150" indent="-319088" eaLnBrk="0" hangingPunct="0">
              <a:buClr>
                <a:schemeClr val="accent1"/>
              </a:buClr>
              <a:buSzPct val="80000"/>
              <a:buFont typeface="Wingdings 2" charset="0"/>
              <a:buChar char=""/>
            </a:pPr>
            <a:endParaRPr lang="en-US" sz="4800" b="1" i="1">
              <a:solidFill>
                <a:srgbClr val="731E07"/>
              </a:solidFill>
              <a:latin typeface="Tahoma" charset="0"/>
            </a:endParaRPr>
          </a:p>
        </p:txBody>
      </p:sp>
      <p:pic>
        <p:nvPicPr>
          <p:cNvPr id="6" name="Picture 5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422" y="5933099"/>
            <a:ext cx="2205789" cy="8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57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ChangeArrowheads="1"/>
          </p:cNvSpPr>
          <p:nvPr/>
        </p:nvSpPr>
        <p:spPr bwMode="auto">
          <a:xfrm>
            <a:off x="254000" y="296863"/>
            <a:ext cx="8232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38150" indent="-319088" algn="ctr" eaLnBrk="0" hangingPunct="0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5400" b="1" dirty="0">
                <a:solidFill>
                  <a:srgbClr val="FF6E57"/>
                </a:solidFill>
                <a:cs typeface="Calibri" charset="0"/>
              </a:rPr>
              <a:t>When we let young people become homeless …</a:t>
            </a:r>
          </a:p>
          <a:p>
            <a:pPr marL="438150" indent="-319088" eaLnBrk="0" hangingPunct="0">
              <a:buClr>
                <a:schemeClr val="accent1"/>
              </a:buClr>
              <a:buSzPct val="80000"/>
              <a:buFont typeface="Wingdings 2" charset="0"/>
              <a:buChar char=""/>
            </a:pPr>
            <a:endParaRPr lang="en-US" sz="4800" b="1" i="1" dirty="0">
              <a:solidFill>
                <a:srgbClr val="731E07"/>
              </a:solidFill>
              <a:latin typeface="Tahoma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0513" y="2159000"/>
            <a:ext cx="349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600" b="1"/>
              <a:t>Health worsens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5488" y="2635250"/>
            <a:ext cx="4903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600" b="1"/>
              <a:t>Mental health declines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8388" y="3121025"/>
            <a:ext cx="2814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600" b="1"/>
              <a:t>Exploitation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5575" y="3589338"/>
            <a:ext cx="5365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600" b="1"/>
              <a:t>Greater risk of addictions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1638" y="4068763"/>
            <a:ext cx="5456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600" b="1"/>
              <a:t>Involvement with the law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12938" y="4529138"/>
            <a:ext cx="48783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600" b="1"/>
              <a:t>Dropping out of school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24075" y="5037138"/>
            <a:ext cx="7019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600" b="1"/>
              <a:t>Trauma and criminal victimization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92363" y="5570538"/>
            <a:ext cx="65405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600" b="1" dirty="0"/>
              <a:t>Entrenchment in live on </a:t>
            </a:r>
            <a:r>
              <a:rPr lang="en-US" sz="3600" b="1" dirty="0" smtClean="0"/>
              <a:t>the </a:t>
            </a:r>
          </a:p>
          <a:p>
            <a:pPr eaLnBrk="1" hangingPunct="1">
              <a:buFont typeface="Arial" charset="0"/>
              <a:buChar char="•"/>
            </a:pPr>
            <a:r>
              <a:rPr lang="en-US" sz="3600" b="1" dirty="0"/>
              <a:t> </a:t>
            </a:r>
            <a:r>
              <a:rPr lang="en-US" sz="3600" b="1" dirty="0" smtClean="0"/>
              <a:t>    streets</a:t>
            </a:r>
            <a:endParaRPr lang="en-US" sz="3600" b="1" dirty="0"/>
          </a:p>
        </p:txBody>
      </p:sp>
      <p:pic>
        <p:nvPicPr>
          <p:cNvPr id="15" name="Picture 14" descr="logo4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422" y="5933099"/>
            <a:ext cx="2205789" cy="8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70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 txBox="1">
            <a:spLocks noChangeArrowheads="1"/>
          </p:cNvSpPr>
          <p:nvPr/>
        </p:nvSpPr>
        <p:spPr bwMode="auto">
          <a:xfrm>
            <a:off x="-301625" y="596900"/>
            <a:ext cx="96202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6460"/>
              </a:lnSpc>
              <a:spcBef>
                <a:spcPts val="552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rgbClr val="595959"/>
                </a:solidFill>
                <a:latin typeface="Times New Roman"/>
                <a:cs typeface="Times New Roman"/>
              </a:rPr>
              <a:t>If the </a:t>
            </a:r>
          </a:p>
          <a:p>
            <a:pPr algn="ctr" eaLnBrk="1" hangingPunct="1">
              <a:lnSpc>
                <a:spcPts val="6460"/>
              </a:lnSpc>
              <a:spcBef>
                <a:spcPts val="552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rgbClr val="FF6E57"/>
                </a:solidFill>
                <a:latin typeface="Times New Roman"/>
                <a:cs typeface="Times New Roman"/>
              </a:rPr>
              <a:t>CAUSES &amp; CONDITIONS </a:t>
            </a:r>
          </a:p>
          <a:p>
            <a:pPr algn="ctr" eaLnBrk="1" hangingPunct="1">
              <a:lnSpc>
                <a:spcPts val="6460"/>
              </a:lnSpc>
              <a:spcBef>
                <a:spcPts val="552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of youth homelessness are unique, so must be the </a:t>
            </a:r>
          </a:p>
          <a:p>
            <a:pPr algn="ctr" eaLnBrk="1" hangingPunct="1">
              <a:lnSpc>
                <a:spcPts val="6460"/>
              </a:lnSpc>
              <a:spcBef>
                <a:spcPts val="552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FF6E57"/>
                </a:solidFill>
                <a:latin typeface="Times New Roman"/>
                <a:cs typeface="Times New Roman"/>
              </a:rPr>
              <a:t>SOLUTIONS!!!</a:t>
            </a:r>
            <a:endParaRPr lang="en-US" sz="7200" b="1" dirty="0">
              <a:solidFill>
                <a:srgbClr val="FF6E57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logo4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422" y="5933099"/>
            <a:ext cx="2205789" cy="8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/>
        </p:nvSpPr>
        <p:spPr>
          <a:xfrm>
            <a:off x="6494463" y="2706688"/>
            <a:ext cx="2395537" cy="1730375"/>
          </a:xfrm>
          <a:prstGeom prst="chevron">
            <a:avLst>
              <a:gd name="adj" fmla="val 20369"/>
            </a:avLst>
          </a:prstGeom>
          <a:solidFill>
            <a:srgbClr val="FF6E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433638" y="2151063"/>
            <a:ext cx="4060825" cy="2962275"/>
          </a:xfrm>
          <a:prstGeom prst="chevron">
            <a:avLst>
              <a:gd name="adj" fmla="val 20369"/>
            </a:avLst>
          </a:prstGeom>
          <a:solidFill>
            <a:srgbClr val="4E69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96863" y="2706688"/>
            <a:ext cx="2395537" cy="1730375"/>
          </a:xfrm>
          <a:prstGeom prst="chevron">
            <a:avLst>
              <a:gd name="adj" fmla="val 20369"/>
            </a:avLst>
          </a:prstGeom>
          <a:solidFill>
            <a:srgbClr val="FF6E57"/>
          </a:solidFill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3563" y="325755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/>
              <a:t>Prevention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46863" y="2706688"/>
            <a:ext cx="2057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/>
              <a:t>Housing and Supports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86075" y="2522538"/>
            <a:ext cx="33464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>
                <a:solidFill>
                  <a:srgbClr val="FFFFFF"/>
                </a:solidFill>
              </a:rPr>
              <a:t>Emergency </a:t>
            </a:r>
          </a:p>
          <a:p>
            <a:pPr algn="ctr" eaLnBrk="1" hangingPunct="1"/>
            <a:r>
              <a:rPr lang="en-US" sz="5400" b="1">
                <a:solidFill>
                  <a:srgbClr val="FFFFFF"/>
                </a:solidFill>
              </a:rPr>
              <a:t>Response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415925" y="217488"/>
            <a:ext cx="8532813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 dirty="0" smtClean="0"/>
              <a:t>Responding  </a:t>
            </a:r>
            <a:r>
              <a:rPr lang="en-US" sz="5400" b="1" dirty="0"/>
              <a:t>to homelessness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06500" y="668338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b="1" dirty="0"/>
              <a:t>Can we move from this?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16250" y="500063"/>
            <a:ext cx="2862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 b="1"/>
              <a:t>To this?</a:t>
            </a:r>
          </a:p>
        </p:txBody>
      </p:sp>
      <p:sp>
        <p:nvSpPr>
          <p:cNvPr id="20" name="Chevron 19"/>
          <p:cNvSpPr/>
          <p:nvPr/>
        </p:nvSpPr>
        <p:spPr>
          <a:xfrm>
            <a:off x="357188" y="2259013"/>
            <a:ext cx="3608387" cy="2620962"/>
          </a:xfrm>
          <a:prstGeom prst="chevron">
            <a:avLst>
              <a:gd name="adj" fmla="val 20369"/>
            </a:avLst>
          </a:prstGeom>
          <a:solidFill>
            <a:srgbClr val="FF6E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5095875" y="2257425"/>
            <a:ext cx="3608388" cy="2622550"/>
          </a:xfrm>
          <a:prstGeom prst="chevron">
            <a:avLst>
              <a:gd name="adj" fmla="val 20369"/>
            </a:avLst>
          </a:prstGeom>
          <a:solidFill>
            <a:srgbClr val="FF6E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08038" y="3117850"/>
            <a:ext cx="27606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/>
              <a:t>Prevention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670550" y="2590800"/>
            <a:ext cx="26908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/>
              <a:t>Housing</a:t>
            </a:r>
            <a:r>
              <a:rPr lang="en-US" sz="3200" b="1"/>
              <a:t> and </a:t>
            </a:r>
            <a:r>
              <a:rPr lang="en-US" sz="4400" b="1"/>
              <a:t>Supports</a:t>
            </a:r>
          </a:p>
        </p:txBody>
      </p:sp>
      <p:sp>
        <p:nvSpPr>
          <p:cNvPr id="28" name="Chevron 27"/>
          <p:cNvSpPr/>
          <p:nvPr/>
        </p:nvSpPr>
        <p:spPr>
          <a:xfrm>
            <a:off x="3302000" y="2649538"/>
            <a:ext cx="2544763" cy="1730375"/>
          </a:xfrm>
          <a:prstGeom prst="chevron">
            <a:avLst>
              <a:gd name="adj" fmla="val 20369"/>
            </a:avLst>
          </a:prstGeom>
          <a:solidFill>
            <a:srgbClr val="4E69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568700" y="2960688"/>
            <a:ext cx="20589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bg1"/>
                </a:solidFill>
              </a:rPr>
              <a:t>Emergency </a:t>
            </a:r>
          </a:p>
          <a:p>
            <a:pPr algn="ctr" eaLnBrk="1" hangingPunct="1"/>
            <a:r>
              <a:rPr lang="en-US" sz="3200" b="1">
                <a:solidFill>
                  <a:schemeClr val="bg1"/>
                </a:solidFill>
              </a:rPr>
              <a:t>Response</a:t>
            </a:r>
          </a:p>
        </p:txBody>
      </p:sp>
      <p:pic>
        <p:nvPicPr>
          <p:cNvPr id="18" name="Picture 17" descr="logo4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422" y="5933099"/>
            <a:ext cx="2205789" cy="8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32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2" grpId="0"/>
      <p:bldP spid="13" grpId="0"/>
      <p:bldP spid="14" grpId="0"/>
      <p:bldP spid="15" grpId="0"/>
      <p:bldP spid="4" grpId="0"/>
      <p:bldP spid="4" grpId="1"/>
      <p:bldP spid="5" grpId="0"/>
      <p:bldP spid="20" grpId="0" animBg="1"/>
      <p:bldP spid="21" grpId="0" animBg="1"/>
      <p:bldP spid="22" grpId="0"/>
      <p:bldP spid="27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/>
          <p:cNvSpPr/>
          <p:nvPr/>
        </p:nvSpPr>
        <p:spPr>
          <a:xfrm rot="16200000">
            <a:off x="2105819" y="-400843"/>
            <a:ext cx="4987925" cy="8453437"/>
          </a:xfrm>
          <a:prstGeom prst="trapezoid">
            <a:avLst>
              <a:gd name="adj" fmla="val 12724"/>
            </a:avLst>
          </a:prstGeom>
          <a:gradFill flip="none" rotWithShape="1">
            <a:gsLst>
              <a:gs pos="0">
                <a:srgbClr val="807356">
                  <a:alpha val="64000"/>
                </a:srgbClr>
              </a:gs>
              <a:gs pos="100000">
                <a:srgbClr val="FFFFFF">
                  <a:alpha val="64000"/>
                </a:srgbClr>
              </a:gs>
            </a:gsLst>
            <a:lin ang="15480000" scaled="0"/>
            <a:tileRect/>
          </a:gradFill>
          <a:ln w="28575" cmpd="sng"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7563" y="552450"/>
            <a:ext cx="4221162" cy="1673225"/>
          </a:xfrm>
          <a:prstGeom prst="rect">
            <a:avLst/>
          </a:prstGeom>
          <a:solidFill>
            <a:srgbClr val="FFEB5B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84653" y="439737"/>
            <a:ext cx="42513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0" b="1" dirty="0">
                <a:latin typeface="Times New Roman" charset="0"/>
                <a:cs typeface="Times New Roman" charset="0"/>
              </a:rPr>
              <a:t>Part </a:t>
            </a:r>
            <a:r>
              <a:rPr lang="en-US" sz="11000" b="1" dirty="0" smtClean="0">
                <a:latin typeface="Times New Roman" charset="0"/>
                <a:cs typeface="Times New Roman" charset="0"/>
              </a:rPr>
              <a:t>3</a:t>
            </a:r>
            <a:endParaRPr lang="en-US" sz="11000" b="1" dirty="0">
              <a:latin typeface="Times New Roman" charset="0"/>
              <a:cs typeface="Times New Roman" charset="0"/>
            </a:endParaRPr>
          </a:p>
        </p:txBody>
      </p:sp>
      <p:pic>
        <p:nvPicPr>
          <p:cNvPr id="15" name="Picture 14" descr="A-Way-Home_L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612995"/>
            <a:ext cx="9495121" cy="4317781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08049" y="2264101"/>
            <a:ext cx="7918451" cy="150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1325"/>
              </a:lnSpc>
              <a:spcAft>
                <a:spcPts val="1200"/>
              </a:spcAft>
            </a:pPr>
            <a:r>
              <a:rPr lang="en-US" sz="7200" b="1" dirty="0" smtClean="0"/>
              <a:t>The role of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08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3555940" y="4255810"/>
            <a:ext cx="706403" cy="397326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hape 210"/>
          <p:cNvSpPr txBox="1">
            <a:spLocks/>
          </p:cNvSpPr>
          <p:nvPr/>
        </p:nvSpPr>
        <p:spPr>
          <a:xfrm>
            <a:off x="179512" y="1948149"/>
            <a:ext cx="4464496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Key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Constellations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of Activity</a:t>
            </a:r>
            <a:endParaRPr lang="en-CA" sz="4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  <a:sym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05665" y="2740236"/>
            <a:ext cx="2914607" cy="220093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9911" y="197556"/>
            <a:ext cx="1667149" cy="16472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9" name="Straight Connector 8"/>
          <p:cNvCxnSpPr>
            <a:endCxn id="5" idx="1"/>
          </p:cNvCxnSpPr>
          <p:nvPr/>
        </p:nvCxnSpPr>
        <p:spPr>
          <a:xfrm>
            <a:off x="3591509" y="1995443"/>
            <a:ext cx="940990" cy="106711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164300" y="2384778"/>
            <a:ext cx="1424367" cy="138450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52120" y="5301208"/>
            <a:ext cx="1440160" cy="141884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41578" y="4114673"/>
            <a:ext cx="1510885" cy="15444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>
              <a:spcAft>
                <a:spcPts val="1200"/>
              </a:spcAft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08303" y="4191470"/>
            <a:ext cx="1623167" cy="16858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47997" y="553909"/>
            <a:ext cx="1708113" cy="16509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3402" y="4539608"/>
            <a:ext cx="1713407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460"/>
              </a:lnSpc>
              <a:spcAft>
                <a:spcPts val="30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of practice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6634" y="4489406"/>
            <a:ext cx="179830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7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 Engagement</a:t>
            </a:r>
            <a:endParaRPr lang="en-US" sz="24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3498" y="991744"/>
            <a:ext cx="2208500" cy="76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</a:t>
            </a:r>
            <a:endParaRPr lang="en-US" sz="2000" b="1" kern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ts val="2660"/>
              </a:lnSpc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5877272"/>
            <a:ext cx="1339579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876256" y="4293096"/>
            <a:ext cx="648072" cy="360040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876256" y="3140968"/>
            <a:ext cx="648072" cy="216024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228184" y="1719386"/>
            <a:ext cx="720080" cy="1131058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76056" y="1988840"/>
            <a:ext cx="216024" cy="751397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84168" y="4869160"/>
            <a:ext cx="144016" cy="64807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5800" y="774845"/>
            <a:ext cx="1695371" cy="687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</a:p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0070" y="4130857"/>
            <a:ext cx="244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Working Together to End Youth Homelessness in Canada </a:t>
            </a:r>
            <a:endParaRPr lang="en-US" sz="1200" b="1" dirty="0"/>
          </a:p>
        </p:txBody>
      </p:sp>
      <p:sp>
        <p:nvSpPr>
          <p:cNvPr id="32" name="Oval 31"/>
          <p:cNvSpPr/>
          <p:nvPr/>
        </p:nvSpPr>
        <p:spPr>
          <a:xfrm>
            <a:off x="4035049" y="5188926"/>
            <a:ext cx="1166914" cy="1109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7998" y="5431690"/>
            <a:ext cx="923976" cy="681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Youth</a:t>
            </a:r>
          </a:p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788024" y="4811059"/>
            <a:ext cx="136754" cy="532759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045986" y="544764"/>
            <a:ext cx="1837512" cy="17674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45986" y="1026488"/>
            <a:ext cx="18375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Partnership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</a:p>
        </p:txBody>
      </p:sp>
      <p:pic>
        <p:nvPicPr>
          <p:cNvPr id="2" name="Picture 1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79671" y="3029706"/>
            <a:ext cx="2753029" cy="11289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92523" y="2939747"/>
            <a:ext cx="1382034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Picture 34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5932488"/>
            <a:ext cx="2206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15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3555940" y="4255810"/>
            <a:ext cx="706403" cy="397326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hape 210"/>
          <p:cNvSpPr txBox="1">
            <a:spLocks/>
          </p:cNvSpPr>
          <p:nvPr/>
        </p:nvSpPr>
        <p:spPr>
          <a:xfrm>
            <a:off x="179512" y="1948149"/>
            <a:ext cx="4464496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Key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Constellations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of Activity</a:t>
            </a:r>
            <a:endParaRPr lang="en-CA" sz="4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  <a:sym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05665" y="2740236"/>
            <a:ext cx="2914607" cy="220093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9911" y="197556"/>
            <a:ext cx="1667149" cy="16472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9" name="Straight Connector 8"/>
          <p:cNvCxnSpPr>
            <a:endCxn id="5" idx="1"/>
          </p:cNvCxnSpPr>
          <p:nvPr/>
        </p:nvCxnSpPr>
        <p:spPr>
          <a:xfrm>
            <a:off x="3591509" y="1995443"/>
            <a:ext cx="940990" cy="106711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164300" y="2384778"/>
            <a:ext cx="1424367" cy="138450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52120" y="5301208"/>
            <a:ext cx="1440160" cy="141884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41578" y="4114673"/>
            <a:ext cx="1510885" cy="15444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>
              <a:spcAft>
                <a:spcPts val="1200"/>
              </a:spcAft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08303" y="4191470"/>
            <a:ext cx="1623167" cy="16858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47997" y="553909"/>
            <a:ext cx="1708113" cy="16509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3402" y="4539608"/>
            <a:ext cx="1713407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460"/>
              </a:lnSpc>
              <a:spcAft>
                <a:spcPts val="30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of practice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6634" y="4489406"/>
            <a:ext cx="179830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7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 Engagement</a:t>
            </a:r>
            <a:endParaRPr lang="en-US" sz="24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3498" y="991744"/>
            <a:ext cx="2208500" cy="76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</a:t>
            </a:r>
            <a:endParaRPr lang="en-US" sz="2000" b="1" kern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ts val="2660"/>
              </a:lnSpc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5877272"/>
            <a:ext cx="1339579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876256" y="4293096"/>
            <a:ext cx="648072" cy="360040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876256" y="3140968"/>
            <a:ext cx="648072" cy="216024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228184" y="1719386"/>
            <a:ext cx="720080" cy="1131058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76056" y="1988840"/>
            <a:ext cx="216024" cy="751397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84168" y="4869160"/>
            <a:ext cx="144016" cy="64807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5800" y="774845"/>
            <a:ext cx="1695371" cy="687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</a:p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0070" y="4130857"/>
            <a:ext cx="244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Working Together to End Youth Homelessness in Canada </a:t>
            </a:r>
            <a:endParaRPr lang="en-US" sz="1200" b="1" dirty="0"/>
          </a:p>
        </p:txBody>
      </p:sp>
      <p:sp>
        <p:nvSpPr>
          <p:cNvPr id="32" name="Oval 31"/>
          <p:cNvSpPr/>
          <p:nvPr/>
        </p:nvSpPr>
        <p:spPr>
          <a:xfrm>
            <a:off x="4035049" y="5188926"/>
            <a:ext cx="1166914" cy="1109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7998" y="5431690"/>
            <a:ext cx="923976" cy="681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Youth</a:t>
            </a:r>
          </a:p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788024" y="4811059"/>
            <a:ext cx="136754" cy="532759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045986" y="544764"/>
            <a:ext cx="1837512" cy="1767421"/>
          </a:xfrm>
          <a:prstGeom prst="ellipse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45986" y="1026488"/>
            <a:ext cx="18375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Partnership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</a:p>
        </p:txBody>
      </p:sp>
      <p:pic>
        <p:nvPicPr>
          <p:cNvPr id="2" name="Picture 1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79671" y="3029706"/>
            <a:ext cx="2753029" cy="11289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92523" y="2939747"/>
            <a:ext cx="1382034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Picture 34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5932488"/>
            <a:ext cx="2206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93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4313"/>
            <a:ext cx="9144000" cy="977900"/>
          </a:xfrm>
          <a:prstGeom prst="rect">
            <a:avLst/>
          </a:prstGeom>
          <a:solidFill>
            <a:srgbClr val="FFEB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  <a:defRPr/>
            </a:pPr>
            <a:endParaRPr lang="en-CA" sz="3200" b="1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pic>
        <p:nvPicPr>
          <p:cNvPr id="74754" name="Picture 1" descr="ha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058988"/>
            <a:ext cx="759460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9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5932488"/>
            <a:ext cx="2206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0338" y="1466850"/>
            <a:ext cx="473233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sz="7200" b="1" dirty="0">
                <a:solidFill>
                  <a:srgbClr val="595959"/>
                </a:solidFill>
                <a:latin typeface="+mj-lt"/>
                <a:cs typeface="Times New Roman"/>
              </a:rPr>
              <a:t>Collective Impact</a:t>
            </a:r>
          </a:p>
        </p:txBody>
      </p:sp>
      <p:sp>
        <p:nvSpPr>
          <p:cNvPr id="74757" name="Rectangle 10"/>
          <p:cNvSpPr>
            <a:spLocks noChangeArrowheads="1"/>
          </p:cNvSpPr>
          <p:nvPr/>
        </p:nvSpPr>
        <p:spPr bwMode="auto">
          <a:xfrm>
            <a:off x="293688" y="200025"/>
            <a:ext cx="868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CA" sz="5400">
                <a:solidFill>
                  <a:srgbClr val="595959"/>
                </a:solidFill>
                <a:latin typeface="Times New Roman" charset="0"/>
                <a:cs typeface="Times New Roman" charset="0"/>
              </a:rPr>
              <a:t>Considerations for planning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29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 descr="collective impa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52563"/>
            <a:ext cx="821690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14313"/>
            <a:ext cx="9144000" cy="909637"/>
          </a:xfrm>
          <a:prstGeom prst="rect">
            <a:avLst/>
          </a:prstGeom>
          <a:solidFill>
            <a:srgbClr val="FFEB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  <a:defRPr/>
            </a:pPr>
            <a:endParaRPr lang="en-CA" sz="3200" b="1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pic>
        <p:nvPicPr>
          <p:cNvPr id="75779" name="Picture 9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5932488"/>
            <a:ext cx="2206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10"/>
          <p:cNvSpPr>
            <a:spLocks noChangeArrowheads="1"/>
          </p:cNvSpPr>
          <p:nvPr/>
        </p:nvSpPr>
        <p:spPr bwMode="auto">
          <a:xfrm>
            <a:off x="293688" y="160338"/>
            <a:ext cx="868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CA" sz="5400">
                <a:solidFill>
                  <a:srgbClr val="595959"/>
                </a:solidFill>
                <a:latin typeface="Times New Roman" charset="0"/>
                <a:cs typeface="Times New Roman" charset="0"/>
              </a:rPr>
              <a:t>Collective Impact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26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5076056" y="1988840"/>
            <a:ext cx="216024" cy="751397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55940" y="4255810"/>
            <a:ext cx="706403" cy="397326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hape 210"/>
          <p:cNvSpPr txBox="1">
            <a:spLocks/>
          </p:cNvSpPr>
          <p:nvPr/>
        </p:nvSpPr>
        <p:spPr>
          <a:xfrm>
            <a:off x="179512" y="1948149"/>
            <a:ext cx="4464496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Key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Constellations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of Activity</a:t>
            </a:r>
            <a:endParaRPr lang="en-CA" sz="4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  <a:sym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05665" y="2740236"/>
            <a:ext cx="2914607" cy="220093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9911" y="197556"/>
            <a:ext cx="1667149" cy="16472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9" name="Straight Connector 8"/>
          <p:cNvCxnSpPr>
            <a:endCxn id="5" idx="1"/>
          </p:cNvCxnSpPr>
          <p:nvPr/>
        </p:nvCxnSpPr>
        <p:spPr>
          <a:xfrm>
            <a:off x="3591509" y="1995443"/>
            <a:ext cx="940990" cy="106711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164300" y="2384778"/>
            <a:ext cx="1424367" cy="138450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52120" y="5301208"/>
            <a:ext cx="1440160" cy="141884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41578" y="4114673"/>
            <a:ext cx="1510885" cy="15444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>
              <a:spcAft>
                <a:spcPts val="1200"/>
              </a:spcAft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08303" y="4191470"/>
            <a:ext cx="1623167" cy="16858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47997" y="553909"/>
            <a:ext cx="1708113" cy="1650955"/>
          </a:xfrm>
          <a:prstGeom prst="ellipse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3402" y="4539608"/>
            <a:ext cx="1713407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460"/>
              </a:lnSpc>
              <a:spcAft>
                <a:spcPts val="30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of practice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6634" y="4489406"/>
            <a:ext cx="179830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7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 Engagement</a:t>
            </a:r>
            <a:endParaRPr lang="en-US" sz="24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3498" y="991744"/>
            <a:ext cx="2208500" cy="76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</a:t>
            </a:r>
            <a:endParaRPr lang="en-US" sz="2000" b="1" kern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ts val="2660"/>
              </a:lnSpc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5877272"/>
            <a:ext cx="1339579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876256" y="4293096"/>
            <a:ext cx="648072" cy="360040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876256" y="3140968"/>
            <a:ext cx="648072" cy="216024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228184" y="1719386"/>
            <a:ext cx="720080" cy="1131058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84168" y="4869160"/>
            <a:ext cx="144016" cy="64807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5800" y="774845"/>
            <a:ext cx="1695371" cy="687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</a:p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0070" y="4130857"/>
            <a:ext cx="244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Working Together to End Youth Homelessness in Canada </a:t>
            </a:r>
            <a:endParaRPr lang="en-US" sz="1200" b="1" dirty="0"/>
          </a:p>
        </p:txBody>
      </p:sp>
      <p:sp>
        <p:nvSpPr>
          <p:cNvPr id="32" name="Oval 31"/>
          <p:cNvSpPr/>
          <p:nvPr/>
        </p:nvSpPr>
        <p:spPr>
          <a:xfrm>
            <a:off x="4035049" y="5188926"/>
            <a:ext cx="1166914" cy="1109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7998" y="5431690"/>
            <a:ext cx="923976" cy="681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Youth</a:t>
            </a:r>
          </a:p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788024" y="4811059"/>
            <a:ext cx="136754" cy="532759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045986" y="544764"/>
            <a:ext cx="1837512" cy="17674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45986" y="1026488"/>
            <a:ext cx="18375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Partnership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</a:p>
        </p:txBody>
      </p:sp>
      <p:pic>
        <p:nvPicPr>
          <p:cNvPr id="2" name="Picture 1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79671" y="3029706"/>
            <a:ext cx="2753029" cy="11289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92523" y="2939747"/>
            <a:ext cx="1382034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Picture 34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5932488"/>
            <a:ext cx="2206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93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/>
          <p:cNvSpPr/>
          <p:nvPr/>
        </p:nvSpPr>
        <p:spPr>
          <a:xfrm rot="16200000">
            <a:off x="2105819" y="-400843"/>
            <a:ext cx="4987925" cy="8453437"/>
          </a:xfrm>
          <a:prstGeom prst="trapezoid">
            <a:avLst>
              <a:gd name="adj" fmla="val 12724"/>
            </a:avLst>
          </a:prstGeom>
          <a:gradFill flip="none" rotWithShape="1">
            <a:gsLst>
              <a:gs pos="0">
                <a:srgbClr val="807356">
                  <a:alpha val="64000"/>
                </a:srgbClr>
              </a:gs>
              <a:gs pos="100000">
                <a:srgbClr val="FFFFFF">
                  <a:alpha val="64000"/>
                </a:srgbClr>
              </a:gs>
            </a:gsLst>
            <a:lin ang="15480000" scaled="0"/>
            <a:tileRect/>
          </a:gradFill>
          <a:ln w="28575" cmpd="sng"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7563" y="552450"/>
            <a:ext cx="4221162" cy="1673225"/>
          </a:xfrm>
          <a:prstGeom prst="rect">
            <a:avLst/>
          </a:prstGeom>
          <a:solidFill>
            <a:srgbClr val="FFEB5B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84653" y="439737"/>
            <a:ext cx="42513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Part 1</a:t>
            </a:r>
            <a:endParaRPr lang="en-US" sz="110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8875" y="2587625"/>
            <a:ext cx="35189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</a:t>
            </a:r>
            <a:r>
              <a:rPr lang="en-US" sz="8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en-US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8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logo4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0063" y="2413001"/>
            <a:ext cx="8389141" cy="30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34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14313"/>
            <a:ext cx="9144000" cy="977900"/>
          </a:xfrm>
          <a:prstGeom prst="rect">
            <a:avLst/>
          </a:prstGeom>
          <a:solidFill>
            <a:srgbClr val="FFEB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  <a:defRPr/>
            </a:pPr>
            <a:endParaRPr lang="en-CA" sz="3200" b="1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71682" name="Rectangle 7"/>
          <p:cNvSpPr>
            <a:spLocks noChangeArrowheads="1"/>
          </p:cNvSpPr>
          <p:nvPr/>
        </p:nvSpPr>
        <p:spPr bwMode="auto">
          <a:xfrm>
            <a:off x="949325" y="200025"/>
            <a:ext cx="8034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CA" sz="5400">
                <a:solidFill>
                  <a:srgbClr val="595959"/>
                </a:solidFill>
                <a:latin typeface="Times New Roman" charset="0"/>
                <a:cs typeface="Times New Roman" charset="0"/>
              </a:rPr>
              <a:t>Community planning</a:t>
            </a:r>
          </a:p>
        </p:txBody>
      </p:sp>
      <p:pic>
        <p:nvPicPr>
          <p:cNvPr id="716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88" y="4694238"/>
            <a:ext cx="13208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8413" y="4856163"/>
            <a:ext cx="136525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10" descr="Simplified-Blue-title-page_Quality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8" y="1619250"/>
            <a:ext cx="160337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3"/>
          <p:cNvSpPr txBox="1">
            <a:spLocks noChangeArrowheads="1"/>
          </p:cNvSpPr>
          <p:nvPr/>
        </p:nvSpPr>
        <p:spPr bwMode="auto">
          <a:xfrm>
            <a:off x="147638" y="2209800"/>
            <a:ext cx="16970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>
                <a:solidFill>
                  <a:schemeClr val="bg1"/>
                </a:solidFill>
                <a:ea typeface="MS PGothic" charset="0"/>
                <a:cs typeface="MS PGothic" charset="0"/>
              </a:rPr>
              <a:t>Supporting Healthy and Successful Transitions to Adulthood</a:t>
            </a:r>
            <a:br>
              <a:rPr lang="en-US" sz="1100">
                <a:solidFill>
                  <a:schemeClr val="bg1"/>
                </a:solidFill>
                <a:ea typeface="MS PGothic" charset="0"/>
                <a:cs typeface="MS PGothic" charset="0"/>
              </a:rPr>
            </a:br>
            <a:r>
              <a:rPr lang="en-US" sz="1100" i="1">
                <a:solidFill>
                  <a:schemeClr val="bg1"/>
                </a:solidFill>
                <a:ea typeface="MS PGothic" charset="0"/>
                <a:cs typeface="MS PGothic" charset="0"/>
              </a:rPr>
              <a:t>A Plan to Prevent and Reduce Youth Homelessness </a:t>
            </a:r>
            <a:br>
              <a:rPr lang="en-US" sz="1100" i="1">
                <a:solidFill>
                  <a:schemeClr val="bg1"/>
                </a:solidFill>
                <a:ea typeface="MS PGothic" charset="0"/>
                <a:cs typeface="MS PGothic" charset="0"/>
              </a:rPr>
            </a:br>
            <a:r>
              <a:rPr lang="en-US" sz="1100" i="1">
                <a:solidFill>
                  <a:schemeClr val="bg1"/>
                </a:solidFill>
                <a:ea typeface="MS PGothic" charset="0"/>
                <a:cs typeface="MS PGothic" charset="0"/>
              </a:rPr>
              <a:t>in Alberta</a:t>
            </a:r>
            <a:r>
              <a:rPr lang="en-US" sz="1100">
                <a:solidFill>
                  <a:schemeClr val="bg1"/>
                </a:solidFill>
                <a:ea typeface="MS PGothic" charset="0"/>
                <a:cs typeface="MS PGothic" charset="0"/>
              </a:rPr>
              <a:t/>
            </a:r>
            <a:br>
              <a:rPr lang="en-US" sz="1100">
                <a:solidFill>
                  <a:schemeClr val="bg1"/>
                </a:solidFill>
                <a:ea typeface="MS PGothic" charset="0"/>
                <a:cs typeface="MS PGothic" charset="0"/>
              </a:rPr>
            </a:br>
            <a:endParaRPr lang="en-US" sz="110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71687" name="Picture 17" descr="AB Logo orange RGB_reverse - no tag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8" y="1644650"/>
            <a:ext cx="1460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481241">
            <a:off x="5072063" y="1536700"/>
            <a:ext cx="263842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1" descr="Edmonton pla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-247639">
            <a:off x="2054225" y="2432050"/>
            <a:ext cx="3008313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25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4313"/>
            <a:ext cx="9144000" cy="977900"/>
          </a:xfrm>
          <a:prstGeom prst="rect">
            <a:avLst/>
          </a:prstGeom>
          <a:solidFill>
            <a:srgbClr val="FFEB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  <a:defRPr/>
            </a:pPr>
            <a:endParaRPr lang="en-CA" sz="3200" b="1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pic>
        <p:nvPicPr>
          <p:cNvPr id="73730" name="Picture 4" descr="Roll 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6288" y="3568700"/>
            <a:ext cx="5827712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3946525"/>
            <a:ext cx="516572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32" name="Rectangle 7"/>
          <p:cNvSpPr>
            <a:spLocks noChangeArrowheads="1"/>
          </p:cNvSpPr>
          <p:nvPr/>
        </p:nvSpPr>
        <p:spPr bwMode="auto">
          <a:xfrm>
            <a:off x="1128713" y="169863"/>
            <a:ext cx="78549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CA" sz="5400">
                <a:solidFill>
                  <a:srgbClr val="595959"/>
                </a:solidFill>
                <a:latin typeface="Times New Roman" charset="0"/>
                <a:cs typeface="Times New Roman" charset="0"/>
              </a:rPr>
              <a:t>Implementation Support</a:t>
            </a:r>
          </a:p>
        </p:txBody>
      </p:sp>
      <p:sp>
        <p:nvSpPr>
          <p:cNvPr id="73733" name="TextBox 2"/>
          <p:cNvSpPr txBox="1">
            <a:spLocks noChangeArrowheads="1"/>
          </p:cNvSpPr>
          <p:nvPr/>
        </p:nvSpPr>
        <p:spPr bwMode="auto">
          <a:xfrm>
            <a:off x="611188" y="1835150"/>
            <a:ext cx="490378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sz="3200"/>
              <a:t>Sustainability planning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sz="3200"/>
              <a:t>Communications strategy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sz="3200"/>
              <a:t>Change management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sz="3200"/>
              <a:t>Funder alignment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sz="3200"/>
              <a:t>Evaluation</a:t>
            </a:r>
          </a:p>
        </p:txBody>
      </p:sp>
      <p:pic>
        <p:nvPicPr>
          <p:cNvPr id="73734" name="Picture 7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5932488"/>
            <a:ext cx="2206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11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4" descr="building-blocks-busin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200" y="950913"/>
            <a:ext cx="8986838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14313"/>
            <a:ext cx="9144000" cy="977900"/>
          </a:xfrm>
          <a:prstGeom prst="rect">
            <a:avLst/>
          </a:prstGeom>
          <a:solidFill>
            <a:srgbClr val="FFEB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  <a:defRPr/>
            </a:pPr>
            <a:endParaRPr lang="en-CA" sz="3200" b="1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-1350963" y="215900"/>
            <a:ext cx="10334626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CA" sz="5400" b="1" i="1">
                <a:solidFill>
                  <a:srgbClr val="595959"/>
                </a:solidFill>
                <a:latin typeface="Times New Roman" charset="0"/>
                <a:cs typeface="Times New Roman" charset="0"/>
              </a:rPr>
              <a:t>HELP!?!  </a:t>
            </a:r>
            <a:r>
              <a:rPr lang="en-CA" sz="5400">
                <a:solidFill>
                  <a:srgbClr val="595959"/>
                </a:solidFill>
                <a:latin typeface="Times New Roman" charset="0"/>
                <a:cs typeface="Times New Roman" charset="0"/>
              </a:rPr>
              <a:t>Technical Support</a:t>
            </a:r>
          </a:p>
        </p:txBody>
      </p:sp>
      <p:pic>
        <p:nvPicPr>
          <p:cNvPr id="81924" name="Picture 5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5932488"/>
            <a:ext cx="2206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24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4313"/>
            <a:ext cx="9144000" cy="977900"/>
          </a:xfrm>
          <a:prstGeom prst="rect">
            <a:avLst/>
          </a:prstGeom>
          <a:solidFill>
            <a:srgbClr val="FFEB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  <a:defRPr/>
            </a:pPr>
            <a:endParaRPr lang="en-CA" sz="3200" b="1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pic>
        <p:nvPicPr>
          <p:cNvPr id="82946" name="Picture 5" descr="marketing-autom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2663" y="3100388"/>
            <a:ext cx="4695825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Box 4"/>
          <p:cNvSpPr txBox="1">
            <a:spLocks noChangeArrowheads="1"/>
          </p:cNvSpPr>
          <p:nvPr/>
        </p:nvSpPr>
        <p:spPr bwMode="auto">
          <a:xfrm>
            <a:off x="157163" y="1554163"/>
            <a:ext cx="7704137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800" b="1"/>
              <a:t>Planning resources</a:t>
            </a:r>
          </a:p>
          <a:p>
            <a:pPr eaLnBrk="1" hangingPunct="1"/>
            <a:r>
              <a:rPr lang="en-CA"/>
              <a:t>Community, Provincial and State Plans</a:t>
            </a:r>
          </a:p>
          <a:p>
            <a:pPr eaLnBrk="1" hangingPunct="1"/>
            <a:r>
              <a:rPr lang="en-CA"/>
              <a:t>Youth Homelessness Prevention Framework</a:t>
            </a:r>
          </a:p>
          <a:p>
            <a:pPr eaLnBrk="1" hangingPunct="1"/>
            <a:r>
              <a:rPr lang="en-CA"/>
              <a:t>Youth Homelessness Community Planning Framework</a:t>
            </a:r>
          </a:p>
          <a:p>
            <a:pPr eaLnBrk="1" hangingPunct="1"/>
            <a:r>
              <a:rPr lang="en-CA"/>
              <a:t>Housing First for Youth Framework</a:t>
            </a:r>
          </a:p>
          <a:p>
            <a:pPr eaLnBrk="1" hangingPunct="1"/>
            <a:endParaRPr lang="en-CA" sz="2800"/>
          </a:p>
          <a:p>
            <a:pPr eaLnBrk="1" hangingPunct="1"/>
            <a:r>
              <a:rPr lang="en-CA" sz="2800" b="1"/>
              <a:t>Toolkits</a:t>
            </a:r>
          </a:p>
          <a:p>
            <a:pPr eaLnBrk="1" hangingPunct="1"/>
            <a:r>
              <a:rPr lang="en-CA"/>
              <a:t>Youth Point in Time Count Toolkit</a:t>
            </a:r>
          </a:p>
          <a:p>
            <a:pPr eaLnBrk="1" hangingPunct="1"/>
            <a:r>
              <a:rPr lang="en-CA"/>
              <a:t>Youth Engagement Toolkit</a:t>
            </a:r>
          </a:p>
          <a:p>
            <a:pPr eaLnBrk="1" hangingPunct="1"/>
            <a:r>
              <a:rPr lang="en-CA"/>
              <a:t>LGBTQ Toolkit</a:t>
            </a:r>
          </a:p>
          <a:p>
            <a:pPr eaLnBrk="1" hangingPunct="1"/>
            <a:r>
              <a:rPr lang="en-CA"/>
              <a:t>Program Model Toolkits</a:t>
            </a:r>
          </a:p>
          <a:p>
            <a:pPr eaLnBrk="1" hangingPunct="1"/>
            <a:r>
              <a:rPr lang="en-CA"/>
              <a:t>Common Assessment Tool</a:t>
            </a:r>
          </a:p>
        </p:txBody>
      </p:sp>
      <p:sp>
        <p:nvSpPr>
          <p:cNvPr id="82948" name="Rectangle 7"/>
          <p:cNvSpPr>
            <a:spLocks noChangeArrowheads="1"/>
          </p:cNvSpPr>
          <p:nvPr/>
        </p:nvSpPr>
        <p:spPr bwMode="auto">
          <a:xfrm>
            <a:off x="4984750" y="185738"/>
            <a:ext cx="39989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CA" sz="5400">
                <a:solidFill>
                  <a:srgbClr val="595959"/>
                </a:solidFill>
                <a:latin typeface="Times New Roman" charset="0"/>
                <a:cs typeface="Times New Roman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87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3555940" y="4255810"/>
            <a:ext cx="706403" cy="397326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hape 210"/>
          <p:cNvSpPr txBox="1">
            <a:spLocks/>
          </p:cNvSpPr>
          <p:nvPr/>
        </p:nvSpPr>
        <p:spPr>
          <a:xfrm>
            <a:off x="179512" y="1948149"/>
            <a:ext cx="4464496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Key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Constellations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of Activity</a:t>
            </a:r>
            <a:endParaRPr lang="en-CA" sz="4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  <a:sym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05665" y="2740236"/>
            <a:ext cx="2914607" cy="220093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9911" y="197556"/>
            <a:ext cx="1667149" cy="1647268"/>
          </a:xfrm>
          <a:prstGeom prst="ellipse">
            <a:avLst/>
          </a:prstGeom>
          <a:solidFill>
            <a:srgbClr val="E46C0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9" name="Straight Connector 8"/>
          <p:cNvCxnSpPr>
            <a:endCxn id="5" idx="1"/>
          </p:cNvCxnSpPr>
          <p:nvPr/>
        </p:nvCxnSpPr>
        <p:spPr>
          <a:xfrm>
            <a:off x="3591509" y="1995443"/>
            <a:ext cx="940990" cy="106711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164300" y="2384778"/>
            <a:ext cx="1424367" cy="138450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52120" y="5301208"/>
            <a:ext cx="1440160" cy="141884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41578" y="4114673"/>
            <a:ext cx="1510885" cy="15444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>
              <a:spcAft>
                <a:spcPts val="1200"/>
              </a:spcAft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08303" y="4191470"/>
            <a:ext cx="1623167" cy="16858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47997" y="553909"/>
            <a:ext cx="1708113" cy="16509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3402" y="4539608"/>
            <a:ext cx="1713407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460"/>
              </a:lnSpc>
              <a:spcAft>
                <a:spcPts val="30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of practice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6634" y="4489406"/>
            <a:ext cx="179830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7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 Engagement</a:t>
            </a:r>
            <a:endParaRPr lang="en-US" sz="24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3498" y="991744"/>
            <a:ext cx="2208500" cy="76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</a:t>
            </a:r>
            <a:endParaRPr lang="en-US" sz="2000" b="1" kern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ts val="2660"/>
              </a:lnSpc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5877272"/>
            <a:ext cx="1339579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876256" y="4293096"/>
            <a:ext cx="648072" cy="360040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876256" y="3140968"/>
            <a:ext cx="648072" cy="216024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228184" y="1719386"/>
            <a:ext cx="720080" cy="1131058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76056" y="1988840"/>
            <a:ext cx="216024" cy="751397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84168" y="4869160"/>
            <a:ext cx="144016" cy="64807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5800" y="774845"/>
            <a:ext cx="1695371" cy="687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</a:p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0070" y="4130857"/>
            <a:ext cx="244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Working Together to End Youth Homelessness in Canada </a:t>
            </a:r>
            <a:endParaRPr lang="en-US" sz="1200" b="1" dirty="0"/>
          </a:p>
        </p:txBody>
      </p:sp>
      <p:sp>
        <p:nvSpPr>
          <p:cNvPr id="32" name="Oval 31"/>
          <p:cNvSpPr/>
          <p:nvPr/>
        </p:nvSpPr>
        <p:spPr>
          <a:xfrm>
            <a:off x="4035049" y="5188926"/>
            <a:ext cx="1166914" cy="1109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7998" y="5431690"/>
            <a:ext cx="923976" cy="681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Youth</a:t>
            </a:r>
          </a:p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788024" y="4811059"/>
            <a:ext cx="136754" cy="532759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045986" y="544764"/>
            <a:ext cx="1837512" cy="17674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45986" y="1026488"/>
            <a:ext cx="18375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Partnership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</a:p>
        </p:txBody>
      </p:sp>
      <p:pic>
        <p:nvPicPr>
          <p:cNvPr id="2" name="Picture 1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79671" y="3029706"/>
            <a:ext cx="2753029" cy="11289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92523" y="2939747"/>
            <a:ext cx="1382034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Picture 34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5932488"/>
            <a:ext cx="2206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93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4267"/>
            <a:ext cx="9144000" cy="977406"/>
          </a:xfrm>
          <a:prstGeom prst="rect">
            <a:avLst/>
          </a:prstGeom>
          <a:solidFill>
            <a:srgbClr val="FFEB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</a:pPr>
            <a:endParaRPr lang="en-CA" sz="3200" b="1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0211" y="216474"/>
            <a:ext cx="10333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54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Aligning state and local efforts</a:t>
            </a:r>
            <a:endParaRPr lang="en-CA" sz="5400" dirty="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5" y="5646807"/>
            <a:ext cx="7698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F0000"/>
                </a:solidFill>
              </a:rPr>
              <a:t>Community planning and programs</a:t>
            </a:r>
            <a:endParaRPr lang="en-US" sz="4000" b="1" dirty="0">
              <a:solidFill>
                <a:srgbClr val="8F0000"/>
              </a:solidFill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407670" y="4779645"/>
            <a:ext cx="822960" cy="822960"/>
          </a:xfrm>
          <a:prstGeom prst="upArrowCallout">
            <a:avLst/>
          </a:prstGeom>
          <a:solidFill>
            <a:srgbClr val="8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Up Arrow Callout 10"/>
          <p:cNvSpPr/>
          <p:nvPr/>
        </p:nvSpPr>
        <p:spPr>
          <a:xfrm>
            <a:off x="1709420" y="4779645"/>
            <a:ext cx="822960" cy="822960"/>
          </a:xfrm>
          <a:prstGeom prst="upArrowCallout">
            <a:avLst/>
          </a:prstGeom>
          <a:solidFill>
            <a:srgbClr val="8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Up Arrow Callout 11"/>
          <p:cNvSpPr/>
          <p:nvPr/>
        </p:nvSpPr>
        <p:spPr>
          <a:xfrm>
            <a:off x="4225925" y="4767580"/>
            <a:ext cx="822960" cy="822960"/>
          </a:xfrm>
          <a:prstGeom prst="upArrowCallout">
            <a:avLst/>
          </a:prstGeom>
          <a:solidFill>
            <a:srgbClr val="8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Up Arrow Callout 12"/>
          <p:cNvSpPr/>
          <p:nvPr/>
        </p:nvSpPr>
        <p:spPr>
          <a:xfrm>
            <a:off x="5422265" y="4767580"/>
            <a:ext cx="822960" cy="822960"/>
          </a:xfrm>
          <a:prstGeom prst="upArrowCallout">
            <a:avLst/>
          </a:prstGeom>
          <a:solidFill>
            <a:srgbClr val="8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Up Arrow Callout 13"/>
          <p:cNvSpPr/>
          <p:nvPr/>
        </p:nvSpPr>
        <p:spPr>
          <a:xfrm>
            <a:off x="6627495" y="4767580"/>
            <a:ext cx="822960" cy="822960"/>
          </a:xfrm>
          <a:prstGeom prst="upArrowCallout">
            <a:avLst/>
          </a:prstGeom>
          <a:solidFill>
            <a:srgbClr val="8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Up Arrow Callout 14"/>
          <p:cNvSpPr/>
          <p:nvPr/>
        </p:nvSpPr>
        <p:spPr>
          <a:xfrm>
            <a:off x="2991485" y="4779645"/>
            <a:ext cx="822960" cy="822960"/>
          </a:xfrm>
          <a:prstGeom prst="upArrowCallout">
            <a:avLst/>
          </a:prstGeom>
          <a:solidFill>
            <a:srgbClr val="8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Up Arrow Callout 15"/>
          <p:cNvSpPr/>
          <p:nvPr/>
        </p:nvSpPr>
        <p:spPr>
          <a:xfrm>
            <a:off x="7911064" y="4779645"/>
            <a:ext cx="822960" cy="822960"/>
          </a:xfrm>
          <a:prstGeom prst="upArrowCallout">
            <a:avLst/>
          </a:prstGeom>
          <a:solidFill>
            <a:srgbClr val="8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Up Arrow Callout 16"/>
          <p:cNvSpPr/>
          <p:nvPr/>
        </p:nvSpPr>
        <p:spPr>
          <a:xfrm rot="10800000">
            <a:off x="407670" y="1825624"/>
            <a:ext cx="8073766" cy="2412999"/>
          </a:xfrm>
          <a:prstGeom prst="upArrowCallou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7670" y="2093218"/>
            <a:ext cx="8195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Ensuring that government policy, programing and funding supports community efforts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1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6876256" y="3140968"/>
            <a:ext cx="648072" cy="216024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55940" y="4255810"/>
            <a:ext cx="706403" cy="397326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hape 210"/>
          <p:cNvSpPr txBox="1">
            <a:spLocks/>
          </p:cNvSpPr>
          <p:nvPr/>
        </p:nvSpPr>
        <p:spPr>
          <a:xfrm>
            <a:off x="179512" y="1948149"/>
            <a:ext cx="4464496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Key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Constellations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of Activity</a:t>
            </a:r>
            <a:endParaRPr lang="en-CA" sz="4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  <a:sym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05665" y="2740236"/>
            <a:ext cx="2914607" cy="220093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9911" y="197556"/>
            <a:ext cx="1667149" cy="16472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9" name="Straight Connector 8"/>
          <p:cNvCxnSpPr>
            <a:endCxn id="5" idx="1"/>
          </p:cNvCxnSpPr>
          <p:nvPr/>
        </p:nvCxnSpPr>
        <p:spPr>
          <a:xfrm>
            <a:off x="3591509" y="1995443"/>
            <a:ext cx="940990" cy="106711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164300" y="2384778"/>
            <a:ext cx="1424367" cy="1384504"/>
          </a:xfrm>
          <a:prstGeom prst="ellipse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52120" y="5301208"/>
            <a:ext cx="1440160" cy="141884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41578" y="4114673"/>
            <a:ext cx="1510885" cy="15444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>
              <a:spcAft>
                <a:spcPts val="1200"/>
              </a:spcAft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08303" y="4191470"/>
            <a:ext cx="1623167" cy="16858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47997" y="553909"/>
            <a:ext cx="1708113" cy="16509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3402" y="4539608"/>
            <a:ext cx="1713407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460"/>
              </a:lnSpc>
              <a:spcAft>
                <a:spcPts val="30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of practice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6634" y="4489406"/>
            <a:ext cx="179830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7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 Engagement</a:t>
            </a:r>
            <a:endParaRPr lang="en-US" sz="24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3498" y="991744"/>
            <a:ext cx="2208500" cy="76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</a:t>
            </a:r>
            <a:endParaRPr lang="en-US" sz="2000" b="1" kern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ts val="2660"/>
              </a:lnSpc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5877272"/>
            <a:ext cx="1339579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876256" y="4293096"/>
            <a:ext cx="648072" cy="360040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228184" y="1719386"/>
            <a:ext cx="720080" cy="1131058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76056" y="1988840"/>
            <a:ext cx="216024" cy="751397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84168" y="4869160"/>
            <a:ext cx="144016" cy="64807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5800" y="774845"/>
            <a:ext cx="1695371" cy="687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</a:p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0070" y="4130857"/>
            <a:ext cx="244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Working Together to End Youth Homelessness in Canada </a:t>
            </a:r>
            <a:endParaRPr lang="en-US" sz="1200" b="1" dirty="0"/>
          </a:p>
        </p:txBody>
      </p:sp>
      <p:sp>
        <p:nvSpPr>
          <p:cNvPr id="32" name="Oval 31"/>
          <p:cNvSpPr/>
          <p:nvPr/>
        </p:nvSpPr>
        <p:spPr>
          <a:xfrm>
            <a:off x="4035049" y="5188926"/>
            <a:ext cx="1166914" cy="1109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7998" y="5431690"/>
            <a:ext cx="923976" cy="681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Youth</a:t>
            </a:r>
          </a:p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788024" y="4811059"/>
            <a:ext cx="136754" cy="532759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045986" y="544764"/>
            <a:ext cx="1837512" cy="17674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45986" y="1026488"/>
            <a:ext cx="18375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Partnership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</a:p>
        </p:txBody>
      </p:sp>
      <p:pic>
        <p:nvPicPr>
          <p:cNvPr id="2" name="Picture 1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79671" y="3029706"/>
            <a:ext cx="2753029" cy="11289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92523" y="2939747"/>
            <a:ext cx="1382034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Picture 34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5932488"/>
            <a:ext cx="2206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93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4267"/>
            <a:ext cx="9144000" cy="977406"/>
          </a:xfrm>
          <a:prstGeom prst="rect">
            <a:avLst/>
          </a:prstGeom>
          <a:solidFill>
            <a:srgbClr val="FFEB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</a:pPr>
            <a:endParaRPr lang="en-CA" sz="3200" b="1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YouthCoalition-graphic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19487" y="1256050"/>
            <a:ext cx="9532022" cy="4693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350211" y="216474"/>
            <a:ext cx="10333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54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Effective Program Models</a:t>
            </a:r>
            <a:endParaRPr lang="en-CA" sz="5400" dirty="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422" y="5933099"/>
            <a:ext cx="2205789" cy="8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73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876256" y="4293096"/>
            <a:ext cx="648072" cy="360040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55940" y="4255810"/>
            <a:ext cx="706403" cy="397326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hape 210"/>
          <p:cNvSpPr txBox="1">
            <a:spLocks/>
          </p:cNvSpPr>
          <p:nvPr/>
        </p:nvSpPr>
        <p:spPr>
          <a:xfrm>
            <a:off x="179512" y="1948149"/>
            <a:ext cx="4464496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Key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Constellations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of Activity</a:t>
            </a:r>
            <a:endParaRPr lang="en-CA" sz="4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  <a:sym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05665" y="2740236"/>
            <a:ext cx="2914607" cy="220093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9911" y="197556"/>
            <a:ext cx="1667149" cy="16472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9" name="Straight Connector 8"/>
          <p:cNvCxnSpPr>
            <a:endCxn id="5" idx="1"/>
          </p:cNvCxnSpPr>
          <p:nvPr/>
        </p:nvCxnSpPr>
        <p:spPr>
          <a:xfrm>
            <a:off x="3591509" y="1995443"/>
            <a:ext cx="940990" cy="106711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164300" y="2384778"/>
            <a:ext cx="1424367" cy="138450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52120" y="5301208"/>
            <a:ext cx="1440160" cy="141884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41578" y="4114673"/>
            <a:ext cx="1510885" cy="15444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>
              <a:spcAft>
                <a:spcPts val="1200"/>
              </a:spcAft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08303" y="4191470"/>
            <a:ext cx="1623167" cy="1685801"/>
          </a:xfrm>
          <a:prstGeom prst="ellipse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47997" y="553909"/>
            <a:ext cx="1708113" cy="16509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3402" y="4539608"/>
            <a:ext cx="1713407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460"/>
              </a:lnSpc>
              <a:spcAft>
                <a:spcPts val="30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of practice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6634" y="4489406"/>
            <a:ext cx="179830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7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 Engagement</a:t>
            </a:r>
            <a:endParaRPr lang="en-US" sz="24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3498" y="991744"/>
            <a:ext cx="2208500" cy="76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</a:t>
            </a:r>
            <a:endParaRPr lang="en-US" sz="2000" b="1" kern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ts val="2660"/>
              </a:lnSpc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5877272"/>
            <a:ext cx="1339579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876256" y="3140968"/>
            <a:ext cx="648072" cy="216024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228184" y="1719386"/>
            <a:ext cx="720080" cy="1131058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76056" y="1988840"/>
            <a:ext cx="216024" cy="751397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84168" y="4869160"/>
            <a:ext cx="144016" cy="64807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5800" y="774845"/>
            <a:ext cx="1695371" cy="687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</a:p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0070" y="4130857"/>
            <a:ext cx="244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Working Together to End Youth Homelessness in Canada </a:t>
            </a:r>
            <a:endParaRPr lang="en-US" sz="1200" b="1" dirty="0"/>
          </a:p>
        </p:txBody>
      </p:sp>
      <p:sp>
        <p:nvSpPr>
          <p:cNvPr id="32" name="Oval 31"/>
          <p:cNvSpPr/>
          <p:nvPr/>
        </p:nvSpPr>
        <p:spPr>
          <a:xfrm>
            <a:off x="4035049" y="5188926"/>
            <a:ext cx="1166914" cy="1109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7998" y="5431690"/>
            <a:ext cx="923976" cy="681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Youth</a:t>
            </a:r>
          </a:p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788024" y="4811059"/>
            <a:ext cx="136754" cy="532759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045986" y="544764"/>
            <a:ext cx="1837512" cy="17674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45986" y="1026488"/>
            <a:ext cx="18375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Partnership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</a:p>
        </p:txBody>
      </p:sp>
      <p:pic>
        <p:nvPicPr>
          <p:cNvPr id="2" name="Picture 1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79671" y="3029706"/>
            <a:ext cx="2753029" cy="11289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92523" y="2939747"/>
            <a:ext cx="1382034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Picture 34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5932488"/>
            <a:ext cx="2206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05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unication-strategy.041-300x2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34079"/>
            <a:ext cx="9144000" cy="66175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14267"/>
            <a:ext cx="9144000" cy="977406"/>
          </a:xfrm>
          <a:prstGeom prst="rect">
            <a:avLst/>
          </a:prstGeom>
          <a:solidFill>
            <a:srgbClr val="FFEB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</a:pPr>
            <a:endParaRPr lang="en-CA" sz="3200" b="1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0211" y="216474"/>
            <a:ext cx="10333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54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Communications Strategy</a:t>
            </a:r>
            <a:endParaRPr lang="en-CA" sz="5400" dirty="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34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5932488"/>
            <a:ext cx="2206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50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10"/>
          <p:cNvSpPr txBox="1">
            <a:spLocks/>
          </p:cNvSpPr>
          <p:nvPr/>
        </p:nvSpPr>
        <p:spPr>
          <a:xfrm>
            <a:off x="313756" y="3324173"/>
            <a:ext cx="8830244" cy="50236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27063" indent="-274638">
              <a:spcAft>
                <a:spcPts val="1200"/>
              </a:spcAft>
              <a:buClr>
                <a:schemeClr val="dk1"/>
              </a:buClr>
              <a:buSzPct val="105555"/>
              <a:buFont typeface="Arial"/>
              <a:buChar char="•"/>
            </a:pPr>
            <a:r>
              <a:rPr lang="en-CA" sz="2800" b="1" dirty="0" smtClean="0">
                <a:latin typeface="+mj-lt"/>
                <a:ea typeface="Calibri"/>
                <a:cs typeface="Calibri"/>
                <a:sym typeface="Calibri"/>
              </a:rPr>
              <a:t>Putting Youth Homelessness on agenda of decision makers</a:t>
            </a:r>
          </a:p>
          <a:p>
            <a:pPr marL="627063" indent="-274638">
              <a:spcAft>
                <a:spcPts val="1200"/>
              </a:spcAft>
              <a:buClr>
                <a:schemeClr val="dk1"/>
              </a:buClr>
              <a:buSzPct val="105555"/>
              <a:buFont typeface="Arial"/>
              <a:buChar char="•"/>
            </a:pPr>
            <a:r>
              <a:rPr lang="en-CA" sz="2800" b="1" dirty="0" smtClean="0">
                <a:latin typeface="+mj-lt"/>
                <a:ea typeface="Calibri"/>
                <a:cs typeface="Calibri"/>
                <a:sym typeface="Calibri"/>
              </a:rPr>
              <a:t>Public spotlight on Youth Homelessness </a:t>
            </a:r>
          </a:p>
          <a:p>
            <a:pPr marL="627063" indent="-274638">
              <a:spcAft>
                <a:spcPts val="1200"/>
              </a:spcAft>
              <a:buClr>
                <a:schemeClr val="dk1"/>
              </a:buClr>
              <a:buSzPct val="105555"/>
              <a:buFont typeface="Arial"/>
              <a:buChar char="•"/>
            </a:pPr>
            <a:r>
              <a:rPr lang="en-CA" sz="2800" b="1" dirty="0" smtClean="0">
                <a:latin typeface="+mj-lt"/>
              </a:rPr>
              <a:t>Working to align interested funders with our national vision to </a:t>
            </a:r>
            <a:r>
              <a:rPr lang="en-CA" sz="2800" b="1" i="1" dirty="0" smtClean="0">
                <a:latin typeface="+mj-lt"/>
              </a:rPr>
              <a:t>Prevent, Reduce &amp; End youth homelessness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13756" y="129386"/>
            <a:ext cx="44487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200" b="1" dirty="0" smtClean="0"/>
              <a:t>ABOUT US:</a:t>
            </a:r>
            <a:endParaRPr lang="en-US" sz="7200" b="1" dirty="0"/>
          </a:p>
        </p:txBody>
      </p:sp>
      <p:sp>
        <p:nvSpPr>
          <p:cNvPr id="5" name="Rectangle 4"/>
          <p:cNvSpPr/>
          <p:nvPr/>
        </p:nvSpPr>
        <p:spPr>
          <a:xfrm>
            <a:off x="815474" y="1360087"/>
            <a:ext cx="8328526" cy="1778001"/>
          </a:xfrm>
          <a:prstGeom prst="rect">
            <a:avLst/>
          </a:prstGeom>
          <a:solidFill>
            <a:srgbClr val="FFEB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</a:pPr>
            <a:endParaRPr lang="en-CA" sz="3200" b="1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logo4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422" y="5933099"/>
            <a:ext cx="2205789" cy="8139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3031" y="1420480"/>
            <a:ext cx="809096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i="1" dirty="0"/>
              <a:t>A Way Home</a:t>
            </a:r>
            <a:r>
              <a:rPr lang="en-CA" sz="3600" dirty="0"/>
              <a:t> is a </a:t>
            </a:r>
            <a:r>
              <a:rPr lang="en-CA" sz="3600" dirty="0" smtClean="0"/>
              <a:t>national </a:t>
            </a:r>
            <a:r>
              <a:rPr lang="en-CA" sz="3600" dirty="0"/>
              <a:t>coalition dedicated to preventing, reducing and ending youth homelessness in Canada.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79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6084168" y="4869160"/>
            <a:ext cx="144016" cy="64807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55940" y="4255810"/>
            <a:ext cx="706403" cy="397326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hape 210"/>
          <p:cNvSpPr txBox="1">
            <a:spLocks/>
          </p:cNvSpPr>
          <p:nvPr/>
        </p:nvSpPr>
        <p:spPr>
          <a:xfrm>
            <a:off x="179512" y="1948149"/>
            <a:ext cx="4464496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Key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Constellations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of Activity</a:t>
            </a:r>
            <a:endParaRPr lang="en-CA" sz="4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  <a:sym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05665" y="2740236"/>
            <a:ext cx="2914607" cy="220093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9911" y="197556"/>
            <a:ext cx="1667149" cy="16472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9" name="Straight Connector 8"/>
          <p:cNvCxnSpPr>
            <a:endCxn id="5" idx="1"/>
          </p:cNvCxnSpPr>
          <p:nvPr/>
        </p:nvCxnSpPr>
        <p:spPr>
          <a:xfrm>
            <a:off x="3591509" y="1995443"/>
            <a:ext cx="940990" cy="106711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164300" y="2384778"/>
            <a:ext cx="1424367" cy="138450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52120" y="5301208"/>
            <a:ext cx="1440160" cy="14188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41578" y="4114673"/>
            <a:ext cx="1510885" cy="15444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>
              <a:spcAft>
                <a:spcPts val="1200"/>
              </a:spcAft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08303" y="4191470"/>
            <a:ext cx="1623167" cy="16858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47997" y="553909"/>
            <a:ext cx="1708113" cy="16509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3402" y="4539608"/>
            <a:ext cx="1713407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460"/>
              </a:lnSpc>
              <a:spcAft>
                <a:spcPts val="30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of practice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6634" y="4489406"/>
            <a:ext cx="179830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7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 Engagement</a:t>
            </a:r>
            <a:endParaRPr lang="en-US" sz="24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3498" y="991744"/>
            <a:ext cx="2208500" cy="76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</a:t>
            </a:r>
            <a:endParaRPr lang="en-US" sz="2000" b="1" kern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ts val="2660"/>
              </a:lnSpc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5877272"/>
            <a:ext cx="1339579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876256" y="4293096"/>
            <a:ext cx="648072" cy="360040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876256" y="3140968"/>
            <a:ext cx="648072" cy="216024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228184" y="1719386"/>
            <a:ext cx="720080" cy="1131058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76056" y="1988840"/>
            <a:ext cx="216024" cy="751397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5800" y="774845"/>
            <a:ext cx="1695371" cy="687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</a:p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0070" y="4130857"/>
            <a:ext cx="244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Working Together to End Youth Homelessness in Canada </a:t>
            </a:r>
            <a:endParaRPr lang="en-US" sz="1200" b="1" dirty="0"/>
          </a:p>
        </p:txBody>
      </p:sp>
      <p:sp>
        <p:nvSpPr>
          <p:cNvPr id="32" name="Oval 31"/>
          <p:cNvSpPr/>
          <p:nvPr/>
        </p:nvSpPr>
        <p:spPr>
          <a:xfrm>
            <a:off x="4035049" y="5188926"/>
            <a:ext cx="1166914" cy="1109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7998" y="5431690"/>
            <a:ext cx="923976" cy="681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Youth</a:t>
            </a:r>
          </a:p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788024" y="4811059"/>
            <a:ext cx="136754" cy="532759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045986" y="544764"/>
            <a:ext cx="1837512" cy="17674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45986" y="1026488"/>
            <a:ext cx="18375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Partnership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</a:p>
        </p:txBody>
      </p:sp>
      <p:pic>
        <p:nvPicPr>
          <p:cNvPr id="2" name="Picture 1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79671" y="3029706"/>
            <a:ext cx="2753029" cy="11289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92523" y="2939747"/>
            <a:ext cx="1382034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Picture 34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5932488"/>
            <a:ext cx="2206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24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1" descr="scientis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12938"/>
            <a:ext cx="365760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3" name="TextBox 3"/>
          <p:cNvSpPr txBox="1">
            <a:spLocks noChangeArrowheads="1"/>
          </p:cNvSpPr>
          <p:nvPr/>
        </p:nvSpPr>
        <p:spPr bwMode="auto">
          <a:xfrm>
            <a:off x="527633" y="1955508"/>
            <a:ext cx="59324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/>
              <a:t>Incorporating </a:t>
            </a:r>
            <a:r>
              <a:rPr lang="en-US" sz="4000" b="1" dirty="0"/>
              <a:t>research, data gathering and information </a:t>
            </a:r>
          </a:p>
          <a:p>
            <a:pPr eaLnBrk="1" hangingPunct="1"/>
            <a:r>
              <a:rPr lang="en-US" sz="4000" b="1" dirty="0"/>
              <a:t>sharing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7109" y="283567"/>
            <a:ext cx="77791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B70000"/>
                </a:solidFill>
                <a:latin typeface="Times New Roman"/>
                <a:cs typeface="Times New Roman"/>
              </a:rPr>
              <a:t>A National Youth Homelessness </a:t>
            </a:r>
          </a:p>
          <a:p>
            <a:pPr algn="ctr"/>
            <a:r>
              <a:rPr lang="en-US" sz="4400" b="1" dirty="0" smtClean="0">
                <a:solidFill>
                  <a:srgbClr val="B70000"/>
                </a:solidFill>
                <a:latin typeface="Times New Roman"/>
                <a:cs typeface="Times New Roman"/>
              </a:rPr>
              <a:t>Research Agenda</a:t>
            </a:r>
            <a:endParaRPr lang="en-US" sz="4400" b="1" dirty="0">
              <a:solidFill>
                <a:srgbClr val="B7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34" descr="logo4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5932488"/>
            <a:ext cx="2206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46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H="1">
            <a:off x="4788024" y="4811059"/>
            <a:ext cx="136754" cy="532759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55940" y="4255810"/>
            <a:ext cx="706403" cy="397326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hape 210"/>
          <p:cNvSpPr txBox="1">
            <a:spLocks/>
          </p:cNvSpPr>
          <p:nvPr/>
        </p:nvSpPr>
        <p:spPr>
          <a:xfrm>
            <a:off x="179512" y="1948149"/>
            <a:ext cx="4464496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Key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Constellations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of Activity</a:t>
            </a:r>
            <a:endParaRPr lang="en-CA" sz="4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  <a:sym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05665" y="2740236"/>
            <a:ext cx="2914607" cy="220093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9911" y="197556"/>
            <a:ext cx="1667149" cy="16472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9" name="Straight Connector 8"/>
          <p:cNvCxnSpPr>
            <a:endCxn id="5" idx="1"/>
          </p:cNvCxnSpPr>
          <p:nvPr/>
        </p:nvCxnSpPr>
        <p:spPr>
          <a:xfrm>
            <a:off x="3591509" y="1995443"/>
            <a:ext cx="940990" cy="106711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164300" y="2384778"/>
            <a:ext cx="1424367" cy="138450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52120" y="5301208"/>
            <a:ext cx="1440160" cy="141884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41578" y="4114673"/>
            <a:ext cx="1510885" cy="15444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>
              <a:spcAft>
                <a:spcPts val="1200"/>
              </a:spcAft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08303" y="4191470"/>
            <a:ext cx="1623167" cy="16858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47997" y="553909"/>
            <a:ext cx="1708113" cy="16509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3402" y="4539608"/>
            <a:ext cx="1713407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460"/>
              </a:lnSpc>
              <a:spcAft>
                <a:spcPts val="30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of practice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6634" y="4489406"/>
            <a:ext cx="179830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7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 Engagement</a:t>
            </a:r>
            <a:endParaRPr lang="en-US" sz="24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3498" y="991744"/>
            <a:ext cx="2208500" cy="76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</a:t>
            </a:r>
            <a:endParaRPr lang="en-US" sz="2000" b="1" kern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ts val="2660"/>
              </a:lnSpc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5877272"/>
            <a:ext cx="1339579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876256" y="4293096"/>
            <a:ext cx="648072" cy="360040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876256" y="3140968"/>
            <a:ext cx="648072" cy="216024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228184" y="1719386"/>
            <a:ext cx="720080" cy="1131058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76056" y="1988840"/>
            <a:ext cx="216024" cy="751397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84168" y="4869160"/>
            <a:ext cx="144016" cy="64807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5800" y="774845"/>
            <a:ext cx="1695371" cy="687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</a:p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0070" y="4130857"/>
            <a:ext cx="244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Working Together to End Youth Homelessness in Canada </a:t>
            </a:r>
            <a:endParaRPr lang="en-US" sz="1200" b="1" dirty="0"/>
          </a:p>
        </p:txBody>
      </p:sp>
      <p:sp>
        <p:nvSpPr>
          <p:cNvPr id="32" name="Oval 31"/>
          <p:cNvSpPr/>
          <p:nvPr/>
        </p:nvSpPr>
        <p:spPr>
          <a:xfrm>
            <a:off x="4035049" y="5188926"/>
            <a:ext cx="1166914" cy="1109971"/>
          </a:xfrm>
          <a:prstGeom prst="ellipse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7998" y="5431690"/>
            <a:ext cx="923976" cy="681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Youth</a:t>
            </a:r>
          </a:p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045986" y="544764"/>
            <a:ext cx="1837512" cy="17674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45986" y="1026488"/>
            <a:ext cx="18375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Partnership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</a:p>
        </p:txBody>
      </p:sp>
      <p:pic>
        <p:nvPicPr>
          <p:cNvPr id="2" name="Picture 1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79671" y="3029706"/>
            <a:ext cx="2753029" cy="11289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92523" y="2939747"/>
            <a:ext cx="1382034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Picture 34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5932488"/>
            <a:ext cx="2206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94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4267"/>
            <a:ext cx="9144000" cy="977406"/>
          </a:xfrm>
          <a:prstGeom prst="rect">
            <a:avLst/>
          </a:prstGeom>
          <a:solidFill>
            <a:srgbClr val="FFEB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</a:pPr>
            <a:endParaRPr lang="en-CA" sz="3200" b="1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8792" y="169434"/>
            <a:ext cx="7854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54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Youth Engagement</a:t>
            </a:r>
            <a:endParaRPr lang="en-CA" sz="5400" dirty="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2" descr="Youth crowd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12" y="3198700"/>
            <a:ext cx="9149112" cy="36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19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3555940" y="4255810"/>
            <a:ext cx="706403" cy="397326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hape 210"/>
          <p:cNvSpPr txBox="1">
            <a:spLocks/>
          </p:cNvSpPr>
          <p:nvPr/>
        </p:nvSpPr>
        <p:spPr>
          <a:xfrm>
            <a:off x="179512" y="1948149"/>
            <a:ext cx="4464496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Key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Constellations </a:t>
            </a:r>
          </a:p>
          <a:p>
            <a:pPr indent="-342900" defTabSz="914400">
              <a:lnSpc>
                <a:spcPts val="3140"/>
              </a:lnSpc>
              <a:spcBef>
                <a:spcPts val="2400"/>
              </a:spcBef>
              <a:buSzPct val="105555"/>
            </a:pPr>
            <a:r>
              <a:rPr lang="en-CA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of Activity</a:t>
            </a:r>
            <a:endParaRPr lang="en-CA" sz="48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  <a:sym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05665" y="2740236"/>
            <a:ext cx="2914607" cy="220093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9911" y="197556"/>
            <a:ext cx="1667149" cy="16472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9" name="Straight Connector 8"/>
          <p:cNvCxnSpPr>
            <a:endCxn id="5" idx="1"/>
          </p:cNvCxnSpPr>
          <p:nvPr/>
        </p:nvCxnSpPr>
        <p:spPr>
          <a:xfrm>
            <a:off x="3591509" y="1995443"/>
            <a:ext cx="940990" cy="106711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164300" y="2384778"/>
            <a:ext cx="1424367" cy="138450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52120" y="5301208"/>
            <a:ext cx="1440160" cy="141884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41578" y="4114673"/>
            <a:ext cx="1510885" cy="1544482"/>
          </a:xfrm>
          <a:prstGeom prst="ellipse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>
              <a:spcAft>
                <a:spcPts val="1200"/>
              </a:spcAft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08303" y="4191470"/>
            <a:ext cx="1623167" cy="16858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47997" y="553909"/>
            <a:ext cx="1708113" cy="16509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3402" y="4539608"/>
            <a:ext cx="1713407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460"/>
              </a:lnSpc>
              <a:spcAft>
                <a:spcPts val="30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of practice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6634" y="4489406"/>
            <a:ext cx="179830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7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 Engagement</a:t>
            </a:r>
            <a:endParaRPr lang="en-US" sz="24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3498" y="991744"/>
            <a:ext cx="2208500" cy="76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2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</a:t>
            </a:r>
            <a:endParaRPr lang="en-US" sz="2000" b="1" kern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ts val="2660"/>
              </a:lnSpc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5877272"/>
            <a:ext cx="1339579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876256" y="4293096"/>
            <a:ext cx="648072" cy="360040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876256" y="3140968"/>
            <a:ext cx="648072" cy="216024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228184" y="1719386"/>
            <a:ext cx="720080" cy="1131058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76056" y="1988840"/>
            <a:ext cx="216024" cy="751397"/>
          </a:xfrm>
          <a:prstGeom prst="line">
            <a:avLst/>
          </a:prstGeom>
          <a:ln w="762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84168" y="4869160"/>
            <a:ext cx="144016" cy="648072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5800" y="774845"/>
            <a:ext cx="1695371" cy="687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</a:p>
          <a:p>
            <a:pPr algn="ctr" defTabSz="914400">
              <a:lnSpc>
                <a:spcPts val="1660"/>
              </a:lnSpc>
              <a:spcAft>
                <a:spcPts val="12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0070" y="4130857"/>
            <a:ext cx="244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Working Together to End Youth Homelessness in Canada </a:t>
            </a:r>
            <a:endParaRPr lang="en-US" sz="1200" b="1" dirty="0"/>
          </a:p>
        </p:txBody>
      </p:sp>
      <p:sp>
        <p:nvSpPr>
          <p:cNvPr id="32" name="Oval 31"/>
          <p:cNvSpPr/>
          <p:nvPr/>
        </p:nvSpPr>
        <p:spPr>
          <a:xfrm>
            <a:off x="4035049" y="5188926"/>
            <a:ext cx="1166914" cy="11099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7998" y="5431690"/>
            <a:ext cx="923976" cy="681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Youth</a:t>
            </a:r>
          </a:p>
          <a:p>
            <a:pPr algn="ctr" defTabSz="914400">
              <a:lnSpc>
                <a:spcPts val="19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Voice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788024" y="4811059"/>
            <a:ext cx="136754" cy="532759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045986" y="544764"/>
            <a:ext cx="1837512" cy="176742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45986" y="1026488"/>
            <a:ext cx="18375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Partnership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</a:p>
          <a:p>
            <a:pPr algn="ctr" defTabSz="914400">
              <a:lnSpc>
                <a:spcPts val="960"/>
              </a:lnSpc>
              <a:spcAft>
                <a:spcPts val="120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</a:p>
        </p:txBody>
      </p:sp>
      <p:pic>
        <p:nvPicPr>
          <p:cNvPr id="2" name="Picture 1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79671" y="3029706"/>
            <a:ext cx="2753029" cy="11289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92523" y="2939747"/>
            <a:ext cx="1382034" cy="321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ts val="1660"/>
              </a:lnSpc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Programs</a:t>
            </a:r>
            <a:endParaRPr lang="en-US" sz="20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Picture 34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5932488"/>
            <a:ext cx="2206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24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llabo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33684"/>
            <a:ext cx="9144000" cy="574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14267"/>
            <a:ext cx="9144000" cy="977406"/>
          </a:xfrm>
          <a:prstGeom prst="rect">
            <a:avLst/>
          </a:prstGeom>
          <a:solidFill>
            <a:srgbClr val="FFEB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</a:pPr>
            <a:endParaRPr lang="en-CA" sz="3200" b="1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0211" y="216474"/>
            <a:ext cx="10333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54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Community of Practice</a:t>
            </a:r>
            <a:endParaRPr lang="en-CA" sz="5400" dirty="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51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/>
          <p:cNvSpPr/>
          <p:nvPr/>
        </p:nvSpPr>
        <p:spPr>
          <a:xfrm rot="16200000">
            <a:off x="2105819" y="-400843"/>
            <a:ext cx="4987925" cy="8453437"/>
          </a:xfrm>
          <a:prstGeom prst="trapezoid">
            <a:avLst>
              <a:gd name="adj" fmla="val 12724"/>
            </a:avLst>
          </a:prstGeom>
          <a:gradFill flip="none" rotWithShape="1">
            <a:gsLst>
              <a:gs pos="0">
                <a:srgbClr val="807356">
                  <a:alpha val="64000"/>
                </a:srgbClr>
              </a:gs>
              <a:gs pos="100000">
                <a:srgbClr val="FFFFFF">
                  <a:alpha val="64000"/>
                </a:srgbClr>
              </a:gs>
            </a:gsLst>
            <a:lin ang="15480000" scaled="0"/>
            <a:tileRect/>
          </a:gradFill>
          <a:ln w="28575" cmpd="sng"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7563" y="552450"/>
            <a:ext cx="4221162" cy="1673225"/>
          </a:xfrm>
          <a:prstGeom prst="rect">
            <a:avLst/>
          </a:prstGeom>
          <a:solidFill>
            <a:srgbClr val="FFEB5B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480858" y="2923059"/>
            <a:ext cx="8589073" cy="168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225"/>
              </a:lnSpc>
              <a:spcAft>
                <a:spcPts val="1200"/>
              </a:spcAft>
              <a:defRPr/>
            </a:pPr>
            <a:r>
              <a:rPr lang="en-US" sz="11000" b="1" i="1" dirty="0" smtClean="0"/>
              <a:t>How </a:t>
            </a:r>
            <a:r>
              <a:rPr lang="en-US" sz="11000" b="1" dirty="0" smtClean="0"/>
              <a:t>we work</a:t>
            </a:r>
            <a:endParaRPr lang="en-US" sz="11000" b="1" dirty="0" smtClean="0">
              <a:solidFill>
                <a:srgbClr val="AF0000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84653" y="439737"/>
            <a:ext cx="42513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Part </a:t>
            </a:r>
            <a:r>
              <a:rPr lang="en-US" sz="110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4</a:t>
            </a:r>
            <a:endParaRPr lang="en-US" sz="110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60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we work-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9300" y="0"/>
            <a:ext cx="7621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31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ldon A Way H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942" y="1599351"/>
            <a:ext cx="5957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/>
                <a:cs typeface="Times New Roman"/>
              </a:rPr>
              <a:t>Questions or Comments?</a:t>
            </a:r>
            <a:endParaRPr lang="en-US" sz="7200" dirty="0">
              <a:latin typeface="Times New Roman"/>
              <a:cs typeface="Times New Roman"/>
            </a:endParaRPr>
          </a:p>
        </p:txBody>
      </p:sp>
      <p:pic>
        <p:nvPicPr>
          <p:cNvPr id="5" name="Picture 4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422" y="5933099"/>
            <a:ext cx="2205789" cy="8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5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15474" y="314080"/>
            <a:ext cx="8328526" cy="769441"/>
          </a:xfrm>
          <a:prstGeom prst="rect">
            <a:avLst/>
          </a:prstGeom>
          <a:solidFill>
            <a:srgbClr val="FFEB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</a:pPr>
            <a:endParaRPr lang="en-CA" sz="3200" b="1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canada_map.solid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02325" y="2349807"/>
            <a:ext cx="4591247" cy="3214464"/>
          </a:xfrm>
          <a:prstGeom prst="rect">
            <a:avLst/>
          </a:prstGeom>
        </p:spPr>
      </p:pic>
      <p:pic>
        <p:nvPicPr>
          <p:cNvPr id="10" name="Picture 9" descr="COH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267490">
            <a:off x="3136899" y="5779042"/>
            <a:ext cx="220821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Callout 10"/>
          <p:cNvSpPr/>
          <p:nvPr/>
        </p:nvSpPr>
        <p:spPr>
          <a:xfrm rot="8974745">
            <a:off x="7189309" y="2962170"/>
            <a:ext cx="1403818" cy="1320218"/>
          </a:xfrm>
          <a:prstGeom prst="rightArrowCallout">
            <a:avLst>
              <a:gd name="adj1" fmla="val 16962"/>
              <a:gd name="adj2" fmla="val 16571"/>
              <a:gd name="adj3" fmla="val 25000"/>
              <a:gd name="adj4" fmla="val 64977"/>
            </a:avLst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" name="Picture 11" descr="RTR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4922" y="1418923"/>
            <a:ext cx="1782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AEH logo.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3584842">
            <a:off x="7477832" y="3124359"/>
            <a:ext cx="12684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HRA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7986203">
            <a:off x="1600880" y="2431161"/>
            <a:ext cx="10033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Callout 14"/>
          <p:cNvSpPr/>
          <p:nvPr/>
        </p:nvSpPr>
        <p:spPr>
          <a:xfrm rot="5400000">
            <a:off x="3577658" y="803582"/>
            <a:ext cx="1008062" cy="2084388"/>
          </a:xfrm>
          <a:prstGeom prst="rightArrowCallout">
            <a:avLst>
              <a:gd name="adj1" fmla="val 14381"/>
              <a:gd name="adj2" fmla="val 18363"/>
              <a:gd name="adj3" fmla="val 25000"/>
              <a:gd name="adj4" fmla="val 64977"/>
            </a:avLst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ight Arrow Callout 15"/>
          <p:cNvSpPr/>
          <p:nvPr/>
        </p:nvSpPr>
        <p:spPr>
          <a:xfrm rot="1805520">
            <a:off x="1515760" y="2186690"/>
            <a:ext cx="1463007" cy="1280179"/>
          </a:xfrm>
          <a:prstGeom prst="rightArrowCallout">
            <a:avLst>
              <a:gd name="adj1" fmla="val 19356"/>
              <a:gd name="adj2" fmla="val 16083"/>
              <a:gd name="adj3" fmla="val 20014"/>
              <a:gd name="adj4" fmla="val 76379"/>
            </a:avLst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Right Arrow Callout 16"/>
          <p:cNvSpPr/>
          <p:nvPr/>
        </p:nvSpPr>
        <p:spPr>
          <a:xfrm rot="19977264">
            <a:off x="878360" y="4321323"/>
            <a:ext cx="2045777" cy="818639"/>
          </a:xfrm>
          <a:prstGeom prst="rightArrowCallout">
            <a:avLst>
              <a:gd name="adj1" fmla="val 25239"/>
              <a:gd name="adj2" fmla="val 25456"/>
              <a:gd name="adj3" fmla="val 25992"/>
              <a:gd name="adj4" fmla="val 84317"/>
            </a:avLst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ight Arrow Callout 17"/>
          <p:cNvSpPr/>
          <p:nvPr/>
        </p:nvSpPr>
        <p:spPr>
          <a:xfrm rot="16467484">
            <a:off x="3736460" y="4828993"/>
            <a:ext cx="1027112" cy="2208212"/>
          </a:xfrm>
          <a:prstGeom prst="rightArrowCallout">
            <a:avLst>
              <a:gd name="adj1" fmla="val 25000"/>
              <a:gd name="adj2" fmla="val 19409"/>
              <a:gd name="adj3" fmla="val 25000"/>
              <a:gd name="adj4" fmla="val 64977"/>
            </a:avLst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ight Arrow Callout 18"/>
          <p:cNvSpPr/>
          <p:nvPr/>
        </p:nvSpPr>
        <p:spPr>
          <a:xfrm rot="13496046">
            <a:off x="6661720" y="4566350"/>
            <a:ext cx="990869" cy="2143860"/>
          </a:xfrm>
          <a:prstGeom prst="rightArrowCallout">
            <a:avLst>
              <a:gd name="adj1" fmla="val 13910"/>
              <a:gd name="adj2" fmla="val 18304"/>
              <a:gd name="adj3" fmla="val 25000"/>
              <a:gd name="adj4" fmla="val 64977"/>
            </a:avLst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49023" y="268646"/>
            <a:ext cx="51538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Key National Partners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NLCYH_Englis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8931848">
            <a:off x="6324033" y="5649711"/>
            <a:ext cx="1824952" cy="447292"/>
          </a:xfrm>
          <a:prstGeom prst="rect">
            <a:avLst/>
          </a:prstGeom>
        </p:spPr>
      </p:pic>
      <p:pic>
        <p:nvPicPr>
          <p:cNvPr id="20" name="Picture 19" descr="logo4.ps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422" y="5933099"/>
            <a:ext cx="2205789" cy="813944"/>
          </a:xfrm>
          <a:prstGeom prst="rect">
            <a:avLst/>
          </a:prstGeom>
        </p:spPr>
      </p:pic>
      <p:pic>
        <p:nvPicPr>
          <p:cNvPr id="2" name="Picture 1" descr="Egal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770096">
            <a:off x="5890521" y="1880196"/>
            <a:ext cx="1106714" cy="582719"/>
          </a:xfrm>
          <a:prstGeom prst="rect">
            <a:avLst/>
          </a:prstGeom>
        </p:spPr>
      </p:pic>
      <p:sp>
        <p:nvSpPr>
          <p:cNvPr id="21" name="Right Arrow Callout 20"/>
          <p:cNvSpPr/>
          <p:nvPr/>
        </p:nvSpPr>
        <p:spPr>
          <a:xfrm rot="7285006">
            <a:off x="5892219" y="1777531"/>
            <a:ext cx="1159673" cy="1358210"/>
          </a:xfrm>
          <a:prstGeom prst="rightArrowCallout">
            <a:avLst>
              <a:gd name="adj1" fmla="val 16962"/>
              <a:gd name="adj2" fmla="val 16571"/>
              <a:gd name="adj3" fmla="val 25000"/>
              <a:gd name="adj4" fmla="val 64977"/>
            </a:avLst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4" descr="Alberta gov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20050234">
            <a:off x="1027986" y="4502299"/>
            <a:ext cx="1446899" cy="5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43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f_logotype-g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53028" y="1535510"/>
            <a:ext cx="2921000" cy="3162300"/>
          </a:xfrm>
          <a:prstGeom prst="rect">
            <a:avLst/>
          </a:prstGeom>
        </p:spPr>
      </p:pic>
      <p:pic>
        <p:nvPicPr>
          <p:cNvPr id="4" name="Picture 3" descr="home_depot_canada_foundation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65579" y="3403261"/>
            <a:ext cx="3070719" cy="24127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5474" y="314080"/>
            <a:ext cx="8328526" cy="769441"/>
          </a:xfrm>
          <a:prstGeom prst="rect">
            <a:avLst/>
          </a:prstGeom>
          <a:solidFill>
            <a:srgbClr val="FFEB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</a:pPr>
            <a:endParaRPr lang="en-CA" sz="3200" b="1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4028" y="268646"/>
            <a:ext cx="4709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Funders as Partners 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 descr="logo4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422" y="5933099"/>
            <a:ext cx="2205789" cy="8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78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0" y="1770661"/>
            <a:ext cx="9083352" cy="48005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400" dirty="0" smtClean="0"/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CA" sz="2800" dirty="0" smtClean="0"/>
              <a:t>	</a:t>
            </a:r>
            <a:r>
              <a:rPr lang="en-CA" sz="2800" b="1" dirty="0" smtClean="0">
                <a:solidFill>
                  <a:srgbClr val="005BAC"/>
                </a:solidFill>
              </a:rPr>
              <a:t>2 communities/year, competitive process, pan-Canadian</a:t>
            </a:r>
          </a:p>
          <a:p>
            <a:pPr marL="3949700" lvl="1" indent="-635000">
              <a:tabLst>
                <a:tab pos="3949700" algn="l"/>
              </a:tabLst>
            </a:pPr>
            <a:r>
              <a:rPr lang="en-CA" dirty="0" smtClean="0">
                <a:solidFill>
                  <a:srgbClr val="005BAC"/>
                </a:solidFill>
              </a:rPr>
              <a:t>Year 1 </a:t>
            </a:r>
            <a:r>
              <a:rPr lang="en-CA" dirty="0" smtClean="0"/>
              <a:t>– Kamloops, BC </a:t>
            </a:r>
          </a:p>
          <a:p>
            <a:pPr marL="3314700" lvl="1" indent="0">
              <a:spcAft>
                <a:spcPts val="1200"/>
              </a:spcAft>
              <a:buFont typeface="Arial"/>
              <a:buNone/>
              <a:tabLst>
                <a:tab pos="3949700" algn="l"/>
              </a:tabLst>
            </a:pPr>
            <a:r>
              <a:rPr lang="en-CA" dirty="0" smtClean="0"/>
              <a:t>                        Kingston, ON</a:t>
            </a:r>
          </a:p>
          <a:p>
            <a:pPr marL="3949700" lvl="1" indent="-635000">
              <a:tabLst>
                <a:tab pos="3949700" algn="l"/>
              </a:tabLst>
            </a:pPr>
            <a:r>
              <a:rPr lang="en-CA" dirty="0" smtClean="0">
                <a:solidFill>
                  <a:srgbClr val="005BAC"/>
                </a:solidFill>
              </a:rPr>
              <a:t>Year 2 </a:t>
            </a:r>
            <a:r>
              <a:rPr lang="en-CA" dirty="0" smtClean="0"/>
              <a:t>– Saint John, NB  </a:t>
            </a:r>
          </a:p>
          <a:p>
            <a:pPr marL="3314700" lvl="1" indent="0">
              <a:spcAft>
                <a:spcPts val="1200"/>
              </a:spcAft>
              <a:buFont typeface="Arial"/>
              <a:buNone/>
              <a:tabLst>
                <a:tab pos="3949700" algn="l"/>
              </a:tabLst>
            </a:pPr>
            <a:r>
              <a:rPr lang="en-CA" dirty="0" smtClean="0"/>
              <a:t>                       County of Wellington, ON </a:t>
            </a:r>
          </a:p>
          <a:p>
            <a:pPr marL="3949700" lvl="1" indent="-635000">
              <a:tabLst>
                <a:tab pos="3949700" algn="l"/>
              </a:tabLst>
            </a:pPr>
            <a:r>
              <a:rPr lang="en-CA" dirty="0" smtClean="0">
                <a:solidFill>
                  <a:srgbClr val="005BAC"/>
                </a:solidFill>
              </a:rPr>
              <a:t>Year 3 </a:t>
            </a:r>
            <a:r>
              <a:rPr lang="en-CA" dirty="0" smtClean="0"/>
              <a:t>– Yellowknife, NWT</a:t>
            </a:r>
          </a:p>
          <a:p>
            <a:pPr marL="3314700" lvl="1" indent="0">
              <a:buFont typeface="Arial"/>
              <a:buNone/>
              <a:tabLst>
                <a:tab pos="3949700" algn="l"/>
              </a:tabLst>
            </a:pPr>
            <a:r>
              <a:rPr lang="en-CA" dirty="0" smtClean="0"/>
              <a:t>                       Brandon, MB</a:t>
            </a:r>
            <a:endParaRPr lang="en-CA" sz="2400" dirty="0" smtClean="0"/>
          </a:p>
          <a:p>
            <a:endParaRPr lang="en-CA" sz="2400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4057" y="2822384"/>
            <a:ext cx="2678420" cy="37725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7145" y="262065"/>
            <a:ext cx="7069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b</a:t>
            </a:r>
            <a:r>
              <a:rPr lang="en-US" sz="3200" b="1" dirty="0" smtClean="0">
                <a:latin typeface="Times New Roman"/>
                <a:cs typeface="Times New Roman"/>
              </a:rPr>
              <a:t>uilds on the work of the </a:t>
            </a:r>
          </a:p>
          <a:p>
            <a:r>
              <a:rPr lang="en-US" sz="3200" b="1" dirty="0" smtClean="0">
                <a:latin typeface="Times New Roman"/>
                <a:cs typeface="Times New Roman"/>
              </a:rPr>
              <a:t>Mobilizing Local Capacity </a:t>
            </a:r>
          </a:p>
          <a:p>
            <a:r>
              <a:rPr lang="en-US" sz="3200" b="1" dirty="0" smtClean="0">
                <a:latin typeface="Times New Roman"/>
                <a:cs typeface="Times New Roman"/>
              </a:rPr>
              <a:t>project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pic>
        <p:nvPicPr>
          <p:cNvPr id="5" name="Picture 4" descr="A-Way-Home_L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82199" y="0"/>
            <a:ext cx="4550443" cy="20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1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5474" y="231707"/>
            <a:ext cx="8328526" cy="769441"/>
          </a:xfrm>
          <a:prstGeom prst="rect">
            <a:avLst/>
          </a:prstGeom>
          <a:solidFill>
            <a:srgbClr val="FFEB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</a:pPr>
            <a:endParaRPr lang="en-CA" sz="3200" b="1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8975" y="231707"/>
            <a:ext cx="3930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Shifting Context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804" y="1112044"/>
            <a:ext cx="76604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Conceptual shift taking hold, moving from ‘managing’ homelessness, to “preventing, reducing and ending homelessness”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1356" y="5060628"/>
            <a:ext cx="7721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Increasing collaboration by national partners in supporting those processes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6911" y="4329470"/>
            <a:ext cx="4168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Enhanced community readiness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36911" y="3311154"/>
            <a:ext cx="7646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Research: Greater knowledge about solutions and effective interventions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6911" y="2416713"/>
            <a:ext cx="76463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Demonstrated successes in government and community planning</a:t>
            </a:r>
          </a:p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44475" y="1310638"/>
            <a:ext cx="692150" cy="644525"/>
          </a:xfrm>
          <a:prstGeom prst="ellipse">
            <a:avLst/>
          </a:prstGeom>
          <a:solidFill>
            <a:srgbClr val="B50202"/>
          </a:solidFill>
          <a:ln w="571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9600" b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96229" y="1213801"/>
            <a:ext cx="5610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1</a:t>
            </a:r>
            <a:endParaRPr lang="en-US" sz="4400" b="1" dirty="0">
              <a:solidFill>
                <a:srgbClr val="FFFFFF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7645" y="2513550"/>
            <a:ext cx="692150" cy="644525"/>
          </a:xfrm>
          <a:prstGeom prst="ellipse">
            <a:avLst/>
          </a:prstGeom>
          <a:solidFill>
            <a:srgbClr val="B50202"/>
          </a:solidFill>
          <a:ln w="571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9600" b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279399" y="2416713"/>
            <a:ext cx="5610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2</a:t>
            </a:r>
            <a:endParaRPr lang="en-US" sz="4400" b="1" dirty="0">
              <a:solidFill>
                <a:srgbClr val="FFFFFF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8936" y="3379828"/>
            <a:ext cx="692150" cy="644525"/>
          </a:xfrm>
          <a:prstGeom prst="ellipse">
            <a:avLst/>
          </a:prstGeom>
          <a:solidFill>
            <a:srgbClr val="B50202"/>
          </a:solidFill>
          <a:ln w="571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9600" b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90690" y="3282991"/>
            <a:ext cx="5610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3</a:t>
            </a:r>
            <a:endParaRPr lang="en-US" sz="4400" b="1" dirty="0">
              <a:solidFill>
                <a:srgbClr val="FFFFFF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4422" y="4238988"/>
            <a:ext cx="692150" cy="644525"/>
          </a:xfrm>
          <a:prstGeom prst="ellipse">
            <a:avLst/>
          </a:prstGeom>
          <a:solidFill>
            <a:srgbClr val="B50202"/>
          </a:solidFill>
          <a:ln w="571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9600" b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276176" y="4142151"/>
            <a:ext cx="5822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4</a:t>
            </a:r>
            <a:endParaRPr lang="en-US" sz="4400" b="1" dirty="0">
              <a:solidFill>
                <a:srgbClr val="FFFFFF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0868" y="5160467"/>
            <a:ext cx="692150" cy="644525"/>
          </a:xfrm>
          <a:prstGeom prst="ellipse">
            <a:avLst/>
          </a:prstGeom>
          <a:solidFill>
            <a:srgbClr val="B50202"/>
          </a:solidFill>
          <a:ln w="571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9600" b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82622" y="5063630"/>
            <a:ext cx="5610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5</a:t>
            </a:r>
            <a:endParaRPr lang="en-US" sz="4400" b="1" dirty="0">
              <a:solidFill>
                <a:srgbClr val="FFFFFF"/>
              </a:solidFill>
              <a:latin typeface="Arial Black" charset="0"/>
              <a:cs typeface="Arial Black" charset="0"/>
            </a:endParaRPr>
          </a:p>
        </p:txBody>
      </p:sp>
      <p:pic>
        <p:nvPicPr>
          <p:cNvPr id="24" name="Picture 23" descr="logo4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422" y="5933099"/>
            <a:ext cx="2205789" cy="8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599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1" grpId="0"/>
      <p:bldP spid="13" grpId="0" animBg="1"/>
      <p:bldP spid="14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/>
          <p:cNvSpPr/>
          <p:nvPr/>
        </p:nvSpPr>
        <p:spPr>
          <a:xfrm rot="16200000">
            <a:off x="2105819" y="-400843"/>
            <a:ext cx="4987925" cy="8453437"/>
          </a:xfrm>
          <a:prstGeom prst="trapezoid">
            <a:avLst>
              <a:gd name="adj" fmla="val 12724"/>
            </a:avLst>
          </a:prstGeom>
          <a:gradFill flip="none" rotWithShape="1">
            <a:gsLst>
              <a:gs pos="0">
                <a:srgbClr val="807356">
                  <a:alpha val="64000"/>
                </a:srgbClr>
              </a:gs>
              <a:gs pos="100000">
                <a:srgbClr val="FFFFFF">
                  <a:alpha val="64000"/>
                </a:srgbClr>
              </a:gs>
            </a:gsLst>
            <a:lin ang="15480000" scaled="0"/>
            <a:tileRect/>
          </a:gradFill>
          <a:ln w="28575" cmpd="sng"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7563" y="552450"/>
            <a:ext cx="4221162" cy="1673225"/>
          </a:xfrm>
          <a:prstGeom prst="rect">
            <a:avLst/>
          </a:prstGeom>
          <a:solidFill>
            <a:srgbClr val="FFEB5B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007519" y="2244964"/>
            <a:ext cx="8062412" cy="32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225"/>
              </a:lnSpc>
              <a:spcAft>
                <a:spcPts val="1200"/>
              </a:spcAft>
              <a:defRPr/>
            </a:pPr>
            <a:r>
              <a:rPr lang="en-US" sz="9600" b="1" i="1" dirty="0" smtClean="0"/>
              <a:t>Why</a:t>
            </a:r>
            <a:r>
              <a:rPr lang="en-US" sz="9600" b="1" dirty="0" smtClean="0"/>
              <a:t> we need to do this…</a:t>
            </a:r>
            <a:endParaRPr lang="en-US" sz="9600" b="1" dirty="0" smtClean="0">
              <a:solidFill>
                <a:srgbClr val="AF0000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84653" y="439737"/>
            <a:ext cx="42513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Part </a:t>
            </a:r>
            <a:r>
              <a:rPr lang="en-US" sz="110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</a:t>
            </a:r>
            <a:endParaRPr lang="en-US" sz="110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81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lk-awa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6951" y="2051049"/>
            <a:ext cx="8164924" cy="4239480"/>
          </a:xfrm>
          <a:prstGeom prst="rect">
            <a:avLst/>
          </a:prstGeom>
        </p:spPr>
      </p:pic>
      <p:sp>
        <p:nvSpPr>
          <p:cNvPr id="19457" name="Rectangle 3"/>
          <p:cNvSpPr txBox="1">
            <a:spLocks noChangeArrowheads="1"/>
          </p:cNvSpPr>
          <p:nvPr/>
        </p:nvSpPr>
        <p:spPr bwMode="auto">
          <a:xfrm>
            <a:off x="131763" y="346075"/>
            <a:ext cx="88931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800" b="1" dirty="0" smtClean="0">
                <a:latin typeface="Times New Roman"/>
                <a:cs typeface="Times New Roman"/>
              </a:rPr>
              <a:t>Key point: 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Youth homelessness is distinct from adult homelessness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logo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422" y="5933099"/>
            <a:ext cx="2205789" cy="8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59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D4D4D76D675E4FB33EBDD78C999722" ma:contentTypeVersion="3" ma:contentTypeDescription="Create a new document." ma:contentTypeScope="" ma:versionID="d8c4f4dab56f3f35acf2b631e33ae51e">
  <xsd:schema xmlns:xsd="http://www.w3.org/2001/XMLSchema" xmlns:xs="http://www.w3.org/2001/XMLSchema" xmlns:p="http://schemas.microsoft.com/office/2006/metadata/properties" xmlns:ns2="c1e8f12d-b0db-4f3c-933e-10c5143ac294" targetNamespace="http://schemas.microsoft.com/office/2006/metadata/properties" ma:root="true" ma:fieldsID="ff11e0fc8091f166089449de2ca09fef" ns2:_="">
    <xsd:import namespace="c1e8f12d-b0db-4f3c-933e-10c5143ac29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8f12d-b0db-4f3c-933e-10c5143ac2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A9ACDD-959A-480E-AE2B-B384DBB2F429}"/>
</file>

<file path=customXml/itemProps2.xml><?xml version="1.0" encoding="utf-8"?>
<ds:datastoreItem xmlns:ds="http://schemas.openxmlformats.org/officeDocument/2006/customXml" ds:itemID="{2C3F48DE-1E12-4E54-9E9E-25EFC44A5528}"/>
</file>

<file path=customXml/itemProps3.xml><?xml version="1.0" encoding="utf-8"?>
<ds:datastoreItem xmlns:ds="http://schemas.openxmlformats.org/officeDocument/2006/customXml" ds:itemID="{2A1EB568-D108-4A45-BEAE-9AE3B0886B8C}"/>
</file>

<file path=docProps/app.xml><?xml version="1.0" encoding="utf-8"?>
<Properties xmlns="http://schemas.openxmlformats.org/officeDocument/2006/extended-properties" xmlns:vt="http://schemas.openxmlformats.org/officeDocument/2006/docPropsVTypes">
  <TotalTime>23298</TotalTime>
  <Words>792</Words>
  <Application>Microsoft Macintosh PowerPoint</Application>
  <PresentationFormat>On-screen Show (4:3)</PresentationFormat>
  <Paragraphs>267</Paragraphs>
  <Slides>38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York 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Gaetz</dc:creator>
  <cp:lastModifiedBy>Jennifer Olney</cp:lastModifiedBy>
  <cp:revision>323</cp:revision>
  <dcterms:created xsi:type="dcterms:W3CDTF">2015-09-28T18:54:10Z</dcterms:created>
  <dcterms:modified xsi:type="dcterms:W3CDTF">2015-09-29T00:40:19Z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0x010100A6D4D4D76D675E4FB33EBDD78C999722</vt:lpwstr>
  </property>
</Properties>
</file>