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90" r:id="rId3"/>
    <p:sldId id="293" r:id="rId4"/>
    <p:sldId id="321" r:id="rId5"/>
    <p:sldId id="280" r:id="rId6"/>
    <p:sldId id="260" r:id="rId7"/>
    <p:sldId id="328" r:id="rId8"/>
    <p:sldId id="330" r:id="rId9"/>
    <p:sldId id="331" r:id="rId10"/>
    <p:sldId id="323" r:id="rId11"/>
    <p:sldId id="324" r:id="rId12"/>
    <p:sldId id="325" r:id="rId13"/>
    <p:sldId id="326" r:id="rId14"/>
    <p:sldId id="327" r:id="rId15"/>
    <p:sldId id="320" r:id="rId16"/>
    <p:sldId id="329" r:id="rId17"/>
    <p:sldId id="270"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33CC"/>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5441" autoAdjust="0"/>
    <p:restoredTop sz="88046" autoAdjust="0"/>
  </p:normalViewPr>
  <p:slideViewPr>
    <p:cSldViewPr>
      <p:cViewPr varScale="1">
        <p:scale>
          <a:sx n="65" d="100"/>
          <a:sy n="65" d="100"/>
        </p:scale>
        <p:origin x="1986" y="7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D2D7B-49F6-426F-AABE-C334C133625A}" type="datetimeFigureOut">
              <a:rPr lang="en-US" smtClean="0"/>
              <a:pPr/>
              <a:t>9/23/2015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0B1B7-5F23-4053-BB81-8985583D97A6}" type="slidenum">
              <a:rPr lang="en-US" smtClean="0"/>
              <a:pPr/>
              <a:t>‹#›</a:t>
            </a:fld>
            <a:endParaRPr lang="en-US"/>
          </a:p>
        </p:txBody>
      </p:sp>
    </p:spTree>
    <p:extLst>
      <p:ext uri="{BB962C8B-B14F-4D97-AF65-F5344CB8AC3E}">
        <p14:creationId xmlns:p14="http://schemas.microsoft.com/office/powerpoint/2010/main" val="261043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Introduction</a:t>
            </a:r>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1</a:t>
            </a:fld>
            <a:endParaRPr lang="en-US"/>
          </a:p>
        </p:txBody>
      </p:sp>
    </p:spTree>
    <p:extLst>
      <p:ext uri="{BB962C8B-B14F-4D97-AF65-F5344CB8AC3E}">
        <p14:creationId xmlns:p14="http://schemas.microsoft.com/office/powerpoint/2010/main" val="102340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of the challenges that</a:t>
            </a:r>
            <a:r>
              <a:rPr lang="en-CA" baseline="0" dirty="0" smtClean="0"/>
              <a:t> we have faced working together has been opportunities to help us grow and strengthen our community relationships and partnerships.</a:t>
            </a:r>
          </a:p>
          <a:p>
            <a:r>
              <a:rPr lang="en-CA" baseline="0" dirty="0" smtClean="0"/>
              <a:t>Collaborative Competition: Funders proposal process can create collaborative competition among non-profits. We have overcome this by making all agencies’ services, the communities. We are creating proposals with multiple partners, which can be seen as a request from the community. Funders can help us by changing the way the proposal process is done. Partnerships need to be a requirement!!! We know our youth need this and agencies need to acknowledge this collaboration in practice.</a:t>
            </a:r>
          </a:p>
          <a:p>
            <a:endParaRPr lang="en-CA" baseline="0" dirty="0" smtClean="0"/>
          </a:p>
          <a:p>
            <a:r>
              <a:rPr lang="en-CA" baseline="0" dirty="0" smtClean="0"/>
              <a:t>Decolonizing our practice was essential for this initiative. The </a:t>
            </a:r>
            <a:r>
              <a:rPr lang="en-CA" baseline="0" dirty="0" err="1" smtClean="0"/>
              <a:t>Wrapforce</a:t>
            </a:r>
            <a:r>
              <a:rPr lang="en-CA" baseline="0" dirty="0" smtClean="0"/>
              <a:t> has equal representation of both Aboriginal and </a:t>
            </a:r>
            <a:r>
              <a:rPr lang="en-CA" baseline="0" dirty="0" err="1" smtClean="0"/>
              <a:t>Caucaisan</a:t>
            </a:r>
            <a:r>
              <a:rPr lang="en-CA" baseline="0" dirty="0" smtClean="0"/>
              <a:t> descendants. This is unique as often we only see minimal Aboriginal representation and we wanted to ensure this was equal.  To do this, we have adapted our approach and acted on feedback from the Aboriginal community. Our intakes look different and our conversations are focused on lineage, heritage, and possible cultural supports. We begin each meeting with a smudge and a recognition of being on traditional territory.</a:t>
            </a:r>
          </a:p>
          <a:p>
            <a:r>
              <a:rPr lang="en-CA" baseline="0" dirty="0" smtClean="0"/>
              <a:t>Another challenge has been housing availability. As we want all housing decisions to be made in collaboration and we only meet once a month, sometimes we face the dilemma of having an open unit that we do not want to sit empty till our next meeting. As a team, we have come up with a process where a potential decision is made by the Youth Homelessness Manager who then sends out an email to the </a:t>
            </a:r>
            <a:r>
              <a:rPr lang="en-CA" baseline="0" dirty="0" err="1" smtClean="0"/>
              <a:t>Wrapforce</a:t>
            </a:r>
            <a:r>
              <a:rPr lang="en-CA" baseline="0" dirty="0" smtClean="0"/>
              <a:t> who agrees or voices their concerns with this decision. This allows us to house youth faster!</a:t>
            </a:r>
          </a:p>
          <a:p>
            <a:r>
              <a:rPr lang="en-CA" baseline="0" dirty="0" smtClean="0"/>
              <a:t>Another challenge is long term funding to help subsidize our scattered site housing units. To overcome this challenge, we have engaged the business sector. We have businesses such as Honda, Home Depot and Subway who are sponsoring youth’s connection to our community.</a:t>
            </a:r>
          </a:p>
          <a:p>
            <a:r>
              <a:rPr lang="en-CA" baseline="0" dirty="0" smtClean="0"/>
              <a:t>Our final challenge has been our pursuit of obtaining funding for staffing support within our housing continuum. Community agencies have extended their mandate to provide as much support as possible to youth in the home. We have written proposals as a community collective in hopes of obtaining a staff member to support this initiative. In our future, we see a </a:t>
            </a:r>
            <a:r>
              <a:rPr lang="en-CA" baseline="0" dirty="0" err="1" smtClean="0"/>
              <a:t>Wrapforce</a:t>
            </a:r>
            <a:r>
              <a:rPr lang="en-CA" baseline="0" dirty="0" smtClean="0"/>
              <a:t> staff who will help provide case management and coordination of our services.</a:t>
            </a:r>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13</a:t>
            </a:fld>
            <a:endParaRPr lang="en-US"/>
          </a:p>
        </p:txBody>
      </p:sp>
    </p:spTree>
    <p:extLst>
      <p:ext uri="{BB962C8B-B14F-4D97-AF65-F5344CB8AC3E}">
        <p14:creationId xmlns:p14="http://schemas.microsoft.com/office/powerpoint/2010/main" val="102050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Training</a:t>
            </a:r>
            <a:r>
              <a:rPr lang="en-CA" baseline="0" dirty="0" smtClean="0"/>
              <a:t> panels.</a:t>
            </a:r>
          </a:p>
          <a:p>
            <a:r>
              <a:rPr lang="en-CA" baseline="0" dirty="0" smtClean="0"/>
              <a:t>Community map.</a:t>
            </a:r>
          </a:p>
          <a:p>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15</a:t>
            </a:fld>
            <a:endParaRPr lang="en-US"/>
          </a:p>
        </p:txBody>
      </p:sp>
    </p:spTree>
    <p:extLst>
      <p:ext uri="{BB962C8B-B14F-4D97-AF65-F5344CB8AC3E}">
        <p14:creationId xmlns:p14="http://schemas.microsoft.com/office/powerpoint/2010/main" val="390162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Group</a:t>
            </a:r>
            <a:r>
              <a:rPr lang="en-CA" baseline="0" dirty="0" smtClean="0"/>
              <a:t> of 15 </a:t>
            </a:r>
            <a:r>
              <a:rPr lang="en-CA" baseline="0" dirty="0" err="1" smtClean="0"/>
              <a:t>ppl</a:t>
            </a:r>
            <a:r>
              <a:rPr lang="en-CA" baseline="0" dirty="0" smtClean="0"/>
              <a:t>. Chaired by MCFD</a:t>
            </a:r>
            <a:endParaRPr lang="en-CA" dirty="0" smtClean="0"/>
          </a:p>
          <a:p>
            <a:r>
              <a:rPr lang="en-CA" baseline="0" dirty="0" smtClean="0"/>
              <a:t>Support to family care network and transitions to independence. Structural shift to include this program in foster parent’s contract.</a:t>
            </a:r>
          </a:p>
          <a:p>
            <a:r>
              <a:rPr lang="en-CA" baseline="0" dirty="0" smtClean="0"/>
              <a:t>Mentorship: Team up Project</a:t>
            </a:r>
          </a:p>
          <a:p>
            <a:r>
              <a:rPr lang="en-CA" baseline="0" dirty="0" smtClean="0"/>
              <a:t>Cell phone pilot</a:t>
            </a:r>
          </a:p>
          <a:p>
            <a:endParaRPr lang="en-CA" baseline="0" dirty="0" smtClean="0"/>
          </a:p>
        </p:txBody>
      </p:sp>
      <p:sp>
        <p:nvSpPr>
          <p:cNvPr id="4" name="Slide Number Placeholder 3"/>
          <p:cNvSpPr>
            <a:spLocks noGrp="1"/>
          </p:cNvSpPr>
          <p:nvPr>
            <p:ph type="sldNum" sz="quarter" idx="10"/>
          </p:nvPr>
        </p:nvSpPr>
        <p:spPr/>
        <p:txBody>
          <a:bodyPr/>
          <a:lstStyle/>
          <a:p>
            <a:fld id="{CA40B1B7-5F23-4053-BB81-8985583D97A6}" type="slidenum">
              <a:rPr lang="en-US" smtClean="0"/>
              <a:pPr/>
              <a:t>16</a:t>
            </a:fld>
            <a:endParaRPr lang="en-US"/>
          </a:p>
        </p:txBody>
      </p:sp>
    </p:spTree>
    <p:extLst>
      <p:ext uri="{BB962C8B-B14F-4D97-AF65-F5344CB8AC3E}">
        <p14:creationId xmlns:p14="http://schemas.microsoft.com/office/powerpoint/2010/main" val="414546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Conclusion. </a:t>
            </a:r>
          </a:p>
          <a:p>
            <a:r>
              <a:rPr lang="en-CA" dirty="0" smtClean="0"/>
              <a:t>“please join us as we rise to be the community that raises</a:t>
            </a:r>
            <a:r>
              <a:rPr lang="en-CA" baseline="0" dirty="0" smtClean="0"/>
              <a:t> the child. I stand rooted in action. Please stand with me.” </a:t>
            </a:r>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17</a:t>
            </a:fld>
            <a:endParaRPr lang="en-US"/>
          </a:p>
        </p:txBody>
      </p:sp>
    </p:spTree>
    <p:extLst>
      <p:ext uri="{BB962C8B-B14F-4D97-AF65-F5344CB8AC3E}">
        <p14:creationId xmlns:p14="http://schemas.microsoft.com/office/powerpoint/2010/main" val="251996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Ask crowd if any questions</a:t>
            </a:r>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18</a:t>
            </a:fld>
            <a:endParaRPr lang="en-US"/>
          </a:p>
        </p:txBody>
      </p:sp>
    </p:spTree>
    <p:extLst>
      <p:ext uri="{BB962C8B-B14F-4D97-AF65-F5344CB8AC3E}">
        <p14:creationId xmlns:p14="http://schemas.microsoft.com/office/powerpoint/2010/main" val="83462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Explain</a:t>
            </a:r>
            <a:r>
              <a:rPr lang="en-CA" baseline="0" dirty="0" smtClean="0"/>
              <a:t> the epidemic in our community. Absolute and Hidden. </a:t>
            </a:r>
          </a:p>
          <a:p>
            <a:r>
              <a:rPr lang="en-CA" baseline="0" dirty="0" smtClean="0"/>
              <a:t>Causes: Adults. 72% of homeless youth in our community are former youth in care.</a:t>
            </a:r>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2</a:t>
            </a:fld>
            <a:endParaRPr lang="en-US"/>
          </a:p>
        </p:txBody>
      </p:sp>
    </p:spTree>
    <p:extLst>
      <p:ext uri="{BB962C8B-B14F-4D97-AF65-F5344CB8AC3E}">
        <p14:creationId xmlns:p14="http://schemas.microsoft.com/office/powerpoint/2010/main" val="47790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Shelly</a:t>
            </a:r>
            <a:r>
              <a:rPr lang="en-CA" baseline="0" dirty="0" smtClean="0"/>
              <a:t> and Katherine locate themselves and share how they met and homelessness and housing first (maybe same idea as 100 Women). </a:t>
            </a:r>
          </a:p>
          <a:p>
            <a:r>
              <a:rPr lang="en-CA" baseline="0" dirty="0" smtClean="0"/>
              <a:t>Talk about how this led to creation of A Way Home.</a:t>
            </a:r>
          </a:p>
        </p:txBody>
      </p:sp>
      <p:sp>
        <p:nvSpPr>
          <p:cNvPr id="4" name="Slide Number Placeholder 3"/>
          <p:cNvSpPr>
            <a:spLocks noGrp="1"/>
          </p:cNvSpPr>
          <p:nvPr>
            <p:ph type="sldNum" sz="quarter" idx="10"/>
          </p:nvPr>
        </p:nvSpPr>
        <p:spPr/>
        <p:txBody>
          <a:bodyPr/>
          <a:lstStyle/>
          <a:p>
            <a:fld id="{CA40B1B7-5F23-4053-BB81-8985583D97A6}" type="slidenum">
              <a:rPr lang="en-US" smtClean="0"/>
              <a:pPr/>
              <a:t>3</a:t>
            </a:fld>
            <a:endParaRPr lang="en-US"/>
          </a:p>
        </p:txBody>
      </p:sp>
    </p:spTree>
    <p:extLst>
      <p:ext uri="{BB962C8B-B14F-4D97-AF65-F5344CB8AC3E}">
        <p14:creationId xmlns:p14="http://schemas.microsoft.com/office/powerpoint/2010/main" val="175166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How former youth in care support housing committee came to be. How we got all the partners together.</a:t>
            </a:r>
          </a:p>
          <a:p>
            <a:r>
              <a:rPr lang="en-CA" baseline="0" dirty="0" smtClean="0"/>
              <a:t>Impact of having all these partnerships together</a:t>
            </a:r>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4</a:t>
            </a:fld>
            <a:endParaRPr lang="en-US"/>
          </a:p>
        </p:txBody>
      </p:sp>
    </p:spTree>
    <p:extLst>
      <p:ext uri="{BB962C8B-B14F-4D97-AF65-F5344CB8AC3E}">
        <p14:creationId xmlns:p14="http://schemas.microsoft.com/office/powerpoint/2010/main" val="369343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CA" baseline="0" dirty="0" smtClean="0"/>
              <a:t>MLC program and City of Kamloops partnership. How it was passed from a funder to the community to implement, but still ongoing support from government</a:t>
            </a:r>
          </a:p>
          <a:p>
            <a:pPr>
              <a:buFontTx/>
              <a:buChar char="-"/>
            </a:pPr>
            <a:r>
              <a:rPr lang="en-CA" baseline="0" dirty="0" smtClean="0"/>
              <a:t>how our committee adopted A Way Home and Youth Homelessness Action Plan. Structure created a momentum.</a:t>
            </a:r>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5</a:t>
            </a:fld>
            <a:endParaRPr lang="en-US"/>
          </a:p>
        </p:txBody>
      </p:sp>
    </p:spTree>
    <p:extLst>
      <p:ext uri="{BB962C8B-B14F-4D97-AF65-F5344CB8AC3E}">
        <p14:creationId xmlns:p14="http://schemas.microsoft.com/office/powerpoint/2010/main" val="32283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Explain youth advisor in leadership of larger steering group: Strategy for success is having first voices in leadership at all levels of planning and implementation. Keeps community focused on the true purpose of why we are working together.</a:t>
            </a:r>
          </a:p>
          <a:p>
            <a:r>
              <a:rPr lang="en-CA" baseline="0" dirty="0" smtClean="0"/>
              <a:t>3 action teams based on 3 prongs of the plan: Prevention, Housing, Support</a:t>
            </a:r>
            <a:endParaRPr lang="en-CA"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6</a:t>
            </a:fld>
            <a:endParaRPr lang="en-US"/>
          </a:p>
        </p:txBody>
      </p:sp>
    </p:spTree>
    <p:extLst>
      <p:ext uri="{BB962C8B-B14F-4D97-AF65-F5344CB8AC3E}">
        <p14:creationId xmlns:p14="http://schemas.microsoft.com/office/powerpoint/2010/main" val="410113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Revolutionized the way our community works together collaboratively.</a:t>
            </a:r>
          </a:p>
          <a:p>
            <a:r>
              <a:rPr lang="en-CA" baseline="0" dirty="0" smtClean="0"/>
              <a:t>Model for a community centralized housing process with 15 different agencies. Agencies are not working in </a:t>
            </a:r>
            <a:r>
              <a:rPr lang="en-CA" baseline="0" dirty="0" err="1" smtClean="0"/>
              <a:t>sylos</a:t>
            </a:r>
            <a:r>
              <a:rPr lang="en-CA" baseline="0" dirty="0" smtClean="0"/>
              <a:t>. Talk about collaborative competition with funding proposals and how this has been overcome.</a:t>
            </a:r>
          </a:p>
          <a:p>
            <a:r>
              <a:rPr lang="en-CA" baseline="0" dirty="0" smtClean="0"/>
              <a:t> Everyone puts their youth, housing and services on the table for equal access to these youth. It becomes the community’s resources. We all have an area of expertise and together we provide holistic support with our different areas of expertise. Ex. housing at Acadia.   Concept of reciprocity.</a:t>
            </a:r>
          </a:p>
          <a:p>
            <a:r>
              <a:rPr lang="en-CA" baseline="0" dirty="0" smtClean="0"/>
              <a:t>Breaking down barriers that confidentiality can impose= prevent falling thru cracks. Getting back to the roots of it takes a village.</a:t>
            </a:r>
          </a:p>
        </p:txBody>
      </p:sp>
      <p:sp>
        <p:nvSpPr>
          <p:cNvPr id="4" name="Slide Number Placeholder 3"/>
          <p:cNvSpPr>
            <a:spLocks noGrp="1"/>
          </p:cNvSpPr>
          <p:nvPr>
            <p:ph type="sldNum" sz="quarter" idx="10"/>
          </p:nvPr>
        </p:nvSpPr>
        <p:spPr/>
        <p:txBody>
          <a:bodyPr/>
          <a:lstStyle/>
          <a:p>
            <a:fld id="{CA40B1B7-5F23-4053-BB81-8985583D97A6}" type="slidenum">
              <a:rPr lang="en-US" smtClean="0"/>
              <a:pPr/>
              <a:t>10</a:t>
            </a:fld>
            <a:endParaRPr lang="en-US"/>
          </a:p>
        </p:txBody>
      </p:sp>
    </p:spTree>
    <p:extLst>
      <p:ext uri="{BB962C8B-B14F-4D97-AF65-F5344CB8AC3E}">
        <p14:creationId xmlns:p14="http://schemas.microsoft.com/office/powerpoint/2010/main" val="190733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T</a:t>
            </a:r>
            <a:r>
              <a:rPr lang="en-CA" sz="1600" kern="1200" dirty="0" smtClean="0">
                <a:solidFill>
                  <a:schemeClr val="tx1"/>
                </a:solidFill>
                <a:effectLst/>
              </a:rPr>
              <a:t>hrough the collaborative coordination of 15 different agencies services, we are seeing a ripple effect </a:t>
            </a:r>
            <a:r>
              <a:rPr lang="en-CA" sz="1600" dirty="0" smtClean="0"/>
              <a:t>of ground breaking community development</a:t>
            </a:r>
            <a:r>
              <a:rPr lang="en-CA" sz="1600" baseline="0" dirty="0" smtClean="0"/>
              <a:t> that </a:t>
            </a:r>
            <a:r>
              <a:rPr lang="en-CA" sz="1600" kern="1200" dirty="0" smtClean="0">
                <a:solidFill>
                  <a:schemeClr val="tx1"/>
                </a:solidFill>
                <a:effectLst/>
              </a:rPr>
              <a:t>are reducing the gaps in service and ensuring no youth falls through the cracks. </a:t>
            </a:r>
            <a:r>
              <a:rPr lang="en-CA" sz="1600" dirty="0"/>
              <a:t>A</a:t>
            </a:r>
            <a:r>
              <a:rPr lang="en-CA" sz="1600" kern="1200" baseline="0" dirty="0" smtClean="0">
                <a:solidFill>
                  <a:schemeClr val="tx1"/>
                </a:solidFill>
                <a:effectLst/>
              </a:rPr>
              <a:t>s a community we provide each youth a</a:t>
            </a:r>
            <a:r>
              <a:rPr lang="en-CA" sz="1600" kern="1200" dirty="0" smtClean="0">
                <a:solidFill>
                  <a:schemeClr val="tx1"/>
                </a:solidFill>
                <a:effectLst/>
              </a:rPr>
              <a:t> variety of</a:t>
            </a:r>
            <a:r>
              <a:rPr lang="en-CA" sz="1600" kern="1200" baseline="0" dirty="0" smtClean="0">
                <a:solidFill>
                  <a:schemeClr val="tx1"/>
                </a:solidFill>
                <a:effectLst/>
              </a:rPr>
              <a:t> housing options and a </a:t>
            </a:r>
            <a:r>
              <a:rPr lang="en-CA" sz="1600" kern="1200" baseline="0" dirty="0" err="1" smtClean="0">
                <a:solidFill>
                  <a:schemeClr val="tx1"/>
                </a:solidFill>
                <a:effectLst/>
              </a:rPr>
              <a:t>Wrapforce</a:t>
            </a:r>
            <a:r>
              <a:rPr lang="en-CA" sz="1600" kern="1200" baseline="0" dirty="0" smtClean="0">
                <a:solidFill>
                  <a:schemeClr val="tx1"/>
                </a:solidFill>
                <a:effectLst/>
              </a:rPr>
              <a:t> team of different experts in areas of holistic support for these youth. </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kern="1200" baseline="0" dirty="0" smtClean="0">
                <a:solidFill>
                  <a:schemeClr val="tx1"/>
                </a:solidFill>
                <a:effectLst/>
              </a:rPr>
              <a:t>These agencies have adjusted their services to provide a housing rehabilitation program and bring the support to the youth in their new home for housing sustainability.</a:t>
            </a:r>
            <a:r>
              <a:rPr lang="en-CA" sz="1600" kern="1200" dirty="0" smtClean="0">
                <a:solidFill>
                  <a:schemeClr val="tx1"/>
                </a:solidFill>
                <a:effectLst/>
              </a:rPr>
              <a:t> Many of these youth do not have family &amp; we have the opportunity to create wraparound supports that will simulate this privilege. We need to be the community that raises the children to enact the potential of these youth to contribute to Kamloops.</a:t>
            </a:r>
          </a:p>
          <a:p>
            <a:r>
              <a:rPr lang="en-CA" sz="1600" dirty="0" smtClean="0"/>
              <a:t>Within this model,</a:t>
            </a:r>
            <a:r>
              <a:rPr lang="en-CA" sz="1600" baseline="0" dirty="0" smtClean="0"/>
              <a:t> one of our core values is reciprocity where each agency is not only brining their intakes of homeless youth, but they are also giving back to the community’s youth in need of services. </a:t>
            </a:r>
            <a:endParaRPr lang="en-CA" sz="1600" dirty="0"/>
          </a:p>
        </p:txBody>
      </p:sp>
      <p:sp>
        <p:nvSpPr>
          <p:cNvPr id="4" name="Slide Number Placeholder 3"/>
          <p:cNvSpPr>
            <a:spLocks noGrp="1"/>
          </p:cNvSpPr>
          <p:nvPr>
            <p:ph type="sldNum" sz="quarter" idx="10"/>
          </p:nvPr>
        </p:nvSpPr>
        <p:spPr/>
        <p:txBody>
          <a:bodyPr/>
          <a:lstStyle/>
          <a:p>
            <a:fld id="{CA40B1B7-5F23-4053-BB81-8985583D97A6}" type="slidenum">
              <a:rPr lang="en-US" smtClean="0"/>
              <a:pPr/>
              <a:t>11</a:t>
            </a:fld>
            <a:endParaRPr lang="en-US"/>
          </a:p>
        </p:txBody>
      </p:sp>
    </p:spTree>
    <p:extLst>
      <p:ext uri="{BB962C8B-B14F-4D97-AF65-F5344CB8AC3E}">
        <p14:creationId xmlns:p14="http://schemas.microsoft.com/office/powerpoint/2010/main" val="264142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a:t>
            </a:r>
            <a:r>
              <a:rPr lang="en-CA" sz="1200" kern="1200" dirty="0" err="1" smtClean="0">
                <a:solidFill>
                  <a:schemeClr val="tx1"/>
                </a:solidFill>
                <a:effectLst/>
                <a:latin typeface="+mn-lt"/>
                <a:ea typeface="+mn-ea"/>
                <a:cs typeface="+mn-cs"/>
              </a:rPr>
              <a:t>Wrapforce</a:t>
            </a:r>
            <a:r>
              <a:rPr lang="en-CA" sz="1200" kern="1200" dirty="0" smtClean="0">
                <a:solidFill>
                  <a:schemeClr val="tx1"/>
                </a:solidFill>
                <a:effectLst/>
                <a:latin typeface="+mn-lt"/>
                <a:ea typeface="+mn-ea"/>
                <a:cs typeface="+mn-cs"/>
              </a:rPr>
              <a:t> also provides a full continuum of housing. Agencies have pooled their housing resources to provide a centralized housing intake system so youth do not need to go to individual agencies in search of housing that best meets their needs. With the </a:t>
            </a:r>
            <a:r>
              <a:rPr lang="en-CA" sz="1200" kern="1200" dirty="0" err="1" smtClean="0">
                <a:solidFill>
                  <a:schemeClr val="tx1"/>
                </a:solidFill>
                <a:effectLst/>
                <a:latin typeface="+mn-lt"/>
                <a:ea typeface="+mn-ea"/>
                <a:cs typeface="+mn-cs"/>
              </a:rPr>
              <a:t>Wrapforce</a:t>
            </a:r>
            <a:r>
              <a:rPr lang="en-CA" sz="1200" kern="1200" dirty="0" smtClean="0">
                <a:solidFill>
                  <a:schemeClr val="tx1"/>
                </a:solidFill>
                <a:effectLst/>
                <a:latin typeface="+mn-lt"/>
                <a:ea typeface="+mn-ea"/>
                <a:cs typeface="+mn-cs"/>
              </a:rPr>
              <a:t>, they have access to all housing options. </a:t>
            </a:r>
          </a:p>
          <a:p>
            <a:r>
              <a:rPr lang="en-CA" sz="1200" kern="1200" dirty="0" smtClean="0">
                <a:solidFill>
                  <a:schemeClr val="tx1"/>
                </a:solidFill>
                <a:effectLst/>
                <a:latin typeface="+mn-lt"/>
                <a:ea typeface="+mn-ea"/>
                <a:cs typeface="+mn-cs"/>
              </a:rPr>
              <a:t>Transition:</a:t>
            </a:r>
            <a:r>
              <a:rPr lang="en-CA" sz="1200" kern="1200" baseline="0" dirty="0" smtClean="0">
                <a:solidFill>
                  <a:schemeClr val="tx1"/>
                </a:solidFill>
                <a:effectLst/>
                <a:latin typeface="+mn-lt"/>
                <a:ea typeface="+mn-ea"/>
                <a:cs typeface="+mn-cs"/>
              </a:rPr>
              <a:t> stabilization and wellness. Different agencies stretching mandates. Ex. Sober living adult program</a:t>
            </a:r>
          </a:p>
          <a:p>
            <a:r>
              <a:rPr lang="en-CA" sz="1200" kern="1200" baseline="0" dirty="0" smtClean="0">
                <a:solidFill>
                  <a:schemeClr val="tx1"/>
                </a:solidFill>
                <a:effectLst/>
                <a:latin typeface="+mn-lt"/>
                <a:ea typeface="+mn-ea"/>
                <a:cs typeface="+mn-cs"/>
              </a:rPr>
              <a:t>Scattered Site: Engaging business sector for a gap. Everyone’s responsibility.</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40B1B7-5F23-4053-BB81-8985583D97A6}" type="slidenum">
              <a:rPr lang="en-US" smtClean="0"/>
              <a:pPr/>
              <a:t>12</a:t>
            </a:fld>
            <a:endParaRPr lang="en-US"/>
          </a:p>
        </p:txBody>
      </p:sp>
    </p:spTree>
    <p:extLst>
      <p:ext uri="{BB962C8B-B14F-4D97-AF65-F5344CB8AC3E}">
        <p14:creationId xmlns:p14="http://schemas.microsoft.com/office/powerpoint/2010/main" val="374408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0F058B-BC2E-473E-967C-F82BA374E92C}"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346640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F058B-BC2E-473E-967C-F82BA374E92C}"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177640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F058B-BC2E-473E-967C-F82BA374E92C}"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85314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F058B-BC2E-473E-967C-F82BA374E92C}"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391204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F058B-BC2E-473E-967C-F82BA374E92C}"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49256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0F058B-BC2E-473E-967C-F82BA374E92C}"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6281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0F058B-BC2E-473E-967C-F82BA374E92C}" type="datetimeFigureOut">
              <a:rPr lang="en-US" smtClean="0"/>
              <a:pPr/>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376211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0F058B-BC2E-473E-967C-F82BA374E92C}" type="datetimeFigureOut">
              <a:rPr lang="en-US" smtClean="0"/>
              <a:pPr/>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337602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F058B-BC2E-473E-967C-F82BA374E92C}" type="datetimeFigureOut">
              <a:rPr lang="en-US" smtClean="0"/>
              <a:pPr/>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245921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F058B-BC2E-473E-967C-F82BA374E92C}"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350227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F058B-BC2E-473E-967C-F82BA374E92C}"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ED6D8-C483-437C-861E-BED5971ECA59}" type="slidenum">
              <a:rPr lang="en-US" smtClean="0"/>
              <a:pPr/>
              <a:t>‹#›</a:t>
            </a:fld>
            <a:endParaRPr lang="en-US"/>
          </a:p>
        </p:txBody>
      </p:sp>
    </p:spTree>
    <p:extLst>
      <p:ext uri="{BB962C8B-B14F-4D97-AF65-F5344CB8AC3E}">
        <p14:creationId xmlns:p14="http://schemas.microsoft.com/office/powerpoint/2010/main" val="42384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F058B-BC2E-473E-967C-F82BA374E92C}" type="datetimeFigureOut">
              <a:rPr lang="en-US" smtClean="0"/>
              <a:pPr/>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ED6D8-C483-437C-861E-BED5971ECA59}" type="slidenum">
              <a:rPr lang="en-US" smtClean="0"/>
              <a:pPr/>
              <a:t>‹#›</a:t>
            </a:fld>
            <a:endParaRPr lang="en-US"/>
          </a:p>
        </p:txBody>
      </p:sp>
    </p:spTree>
    <p:extLst>
      <p:ext uri="{BB962C8B-B14F-4D97-AF65-F5344CB8AC3E}">
        <p14:creationId xmlns:p14="http://schemas.microsoft.com/office/powerpoint/2010/main" val="134737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google.ca/url?sa=i&amp;rct=j&amp;q=&amp;esrc=s&amp;frm=1&amp;source=images&amp;cd=&amp;cad=rja&amp;uact=8&amp;ved=0CAcQjRw&amp;url=http://www.housingrights.org.uk/news/taking-housing-first-approach&amp;ei=92QpVenQCZH0oAT9nIHIDQ&amp;bvm=bv.90491159,d.cGU&amp;psig=AFQjCNFDCK7OfbMt4CMS_pfoK-7S4aWsfw&amp;ust=142886256061084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www.google.ca/url?sa=i&amp;rct=j&amp;q=&amp;esrc=s&amp;frm=1&amp;source=images&amp;cd=&amp;cad=rja&amp;uact=8&amp;ved=0CAcQjRxqFQoTCL7juprW9McCFQ8piAodc00P4w&amp;url=http://www.foodsafe.ca/ha_replacement_certificates&amp;bvm=bv.102537793,d.cGU&amp;psig=AFQjCNF0KBFhYIk3NYYGFexdmC0rzy0rbg&amp;ust=1442256474231614" TargetMode="External"/><Relationship Id="rId18" Type="http://schemas.openxmlformats.org/officeDocument/2006/relationships/image" Target="../media/image21.png"/><Relationship Id="rId26" Type="http://schemas.openxmlformats.org/officeDocument/2006/relationships/image" Target="../media/image25.jpeg"/><Relationship Id="rId3" Type="http://schemas.openxmlformats.org/officeDocument/2006/relationships/hyperlink" Target="http://www.google.ca/url?sa=i&amp;rct=j&amp;q=&amp;esrc=s&amp;frm=1&amp;source=images&amp;cd=&amp;cad=rja&amp;uact=8&amp;ved=0CAMQjRxqFQoTCJL18uDU9McCFdc0iAod22gI7g&amp;url=http://makechildrenfirst.ca/about/interior-community-services/&amp;psig=AFQjCNGREN45w7-KbX-igcotnCeuh14UPg&amp;ust=1442256090612346" TargetMode="External"/><Relationship Id="rId21" Type="http://schemas.openxmlformats.org/officeDocument/2006/relationships/hyperlink" Target="http://www.google.ca/url?sa=i&amp;rct=j&amp;q=&amp;esrc=s&amp;frm=1&amp;source=images&amp;cd=&amp;cad=rja&amp;uact=8&amp;ved=0CAcQjRxqFQoTCI2p-IzX9McCFQ2ciAodbP0E9g&amp;url=http://www.corriganfinancial.com/about-us.html&amp;bvm=bv.102537793,d.cGU&amp;psig=AFQjCNHY7PNxjHHpSx1Gqr-jAhtul2dJ6Q&amp;ust=1442256713646762" TargetMode="External"/><Relationship Id="rId7" Type="http://schemas.openxmlformats.org/officeDocument/2006/relationships/hyperlink" Target="http://www.google.ca/url?sa=i&amp;rct=j&amp;q=&amp;esrc=s&amp;frm=1&amp;source=images&amp;cd=&amp;cad=rja&amp;uact=8&amp;ved=0CAcQjRxqFQoTCObmxdXV9McCFZY1iAodkxsKpw&amp;url=http://www.phoenixcentre.org/&amp;bvm=bv.102537793,d.cGU&amp;psig=AFQjCNEXSTzUh3Qoq0YIsfVnV_Jvz8V9hQ&amp;ust=1442256320816571" TargetMode="External"/><Relationship Id="rId12" Type="http://schemas.openxmlformats.org/officeDocument/2006/relationships/image" Target="../media/image18.gif"/><Relationship Id="rId17" Type="http://schemas.openxmlformats.org/officeDocument/2006/relationships/hyperlink" Target="http://www.google.ca/url?sa=i&amp;rct=j&amp;q=&amp;esrc=s&amp;frm=1&amp;source=images&amp;cd=&amp;cad=rja&amp;uact=8&amp;ved=0CAcQjRxqFQoTCK3-587W9McCFZYriAodl2kO5w&amp;url=http://www.cbc.ca/kamloops/mt/2014/11/26/its-an-epidemic---first-nations-children-in-care-vastly-overrepresented/&amp;bvm=bv.102537793,d.cGU&amp;psig=AFQjCNF79E1Px75bg_YquafdiEfLYcgJJA&amp;ust=1442256511069277" TargetMode="External"/><Relationship Id="rId25" Type="http://schemas.openxmlformats.org/officeDocument/2006/relationships/hyperlink" Target="http://www.google.ca/url?sa=i&amp;rct=j&amp;q=&amp;esrc=s&amp;frm=1&amp;source=images&amp;cd=&amp;cad=rja&amp;uact=8&amp;ved=0CAcQjRxqFQoTCP-k6-TX9McCFUQtiAodrXcCnA&amp;url=http://www.cbc.ca/news/children-taken-because-of-mentally-ill-brother-1.870833&amp;bvm=bv.102537793,d.cGU&amp;psig=AFQjCNG1UcY1JMbB8_ghp40apENVb7f5Uw&amp;ust=1442256895502079" TargetMode="External"/><Relationship Id="rId2" Type="http://schemas.openxmlformats.org/officeDocument/2006/relationships/notesSlide" Target="../notesSlides/notesSlide8.xml"/><Relationship Id="rId16" Type="http://schemas.openxmlformats.org/officeDocument/2006/relationships/image" Target="../media/image20.jpeg"/><Relationship Id="rId20" Type="http://schemas.openxmlformats.org/officeDocument/2006/relationships/image" Target="../media/image22.jpeg"/><Relationship Id="rId29" Type="http://schemas.openxmlformats.org/officeDocument/2006/relationships/hyperlink" Target="http://www.google.ca/url?sa=i&amp;rct=j&amp;q=&amp;esrc=s&amp;frm=1&amp;source=images&amp;cd=&amp;cad=rja&amp;uact=8&amp;ved=0CAUQjRxqFQoTCN-695Tc9McCFZQ2iAod4gEOuQ&amp;url=http://untappedconference2015.ca/wp-content/uploads/2014/09/UnTapped_Program.pdf&amp;psig=AFQjCNF-viXBT6N2vTfG9XFM_bGvEQWn5w&amp;ust=1442258071283878" TargetMode="Externa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hyperlink" Target="https://www.google.ca/url?sa=i&amp;rct=j&amp;q=&amp;esrc=s&amp;frm=1&amp;source=images&amp;cd=&amp;cad=rja&amp;uact=8&amp;ved=0CAcQjRxqFQoTCP24_P_V9McCFQeViAodeSQBBw&amp;url=https://www.cmha.ca/&amp;bvm=bv.102537793,d.cGU&amp;psig=AFQjCNFTe4W0ViIZ4gWa6Bs-Ze9zYn5F-w&amp;ust=1442256418091869" TargetMode="External"/><Relationship Id="rId24" Type="http://schemas.openxmlformats.org/officeDocument/2006/relationships/image" Target="../media/image24.jpeg"/><Relationship Id="rId32" Type="http://schemas.openxmlformats.org/officeDocument/2006/relationships/image" Target="../media/image28.gif"/><Relationship Id="rId5" Type="http://schemas.openxmlformats.org/officeDocument/2006/relationships/hyperlink" Target="http://www.google.ca/url?sa=i&amp;rct=j&amp;q=&amp;esrc=s&amp;frm=1&amp;source=images&amp;cd=&amp;cad=rja&amp;uact=8&amp;ved=0CAMQjRxqFQoTCP-LrfLU9McCFdBRiAodBv4H5w&amp;url=http://www.vidacreativemedia.com/project/ask-wellness-society-logo/&amp;psig=AFQjCNHmEAgRo6Dv71jwxAEibWqU_LPyJQ&amp;ust=1442256127211978" TargetMode="External"/><Relationship Id="rId15" Type="http://schemas.openxmlformats.org/officeDocument/2006/relationships/hyperlink" Target="https://www.google.ca/url?sa=i&amp;rct=j&amp;q=&amp;esrc=s&amp;frm=1&amp;source=images&amp;cd=&amp;cad=rja&amp;uact=8&amp;ved=0CAcQjRxqFQoTCKyLu63W9McCFcWiiAodlFcP2w&amp;url=https://www.whitebuffalosociety.ca/community-partners.html&amp;bvm=bv.102537793,d.cGU&amp;psig=AFQjCNF79E1Px75bg_YquafdiEfLYcgJJA&amp;ust=1442256511069277" TargetMode="External"/><Relationship Id="rId23" Type="http://schemas.openxmlformats.org/officeDocument/2006/relationships/hyperlink" Target="http://www.google.ca/url?sa=i&amp;rct=j&amp;q=&amp;esrc=s&amp;frm=1&amp;source=images&amp;cd=&amp;cad=rja&amp;uact=8&amp;ved=0CAcQjRxqFQoTCKOp-6_X9McCFVVciAodXi8AcA&amp;url=http://secwepemcfamilies.org/&amp;bvm=bv.102537793,d.cGU&amp;psig=AFQjCNFXMFvHf9beolMKvqUOMnt_bmanaw&amp;ust=1442256776291685" TargetMode="External"/><Relationship Id="rId28" Type="http://schemas.openxmlformats.org/officeDocument/2006/relationships/image" Target="../media/image26.jpeg"/><Relationship Id="rId10" Type="http://schemas.openxmlformats.org/officeDocument/2006/relationships/image" Target="../media/image17.jpeg"/><Relationship Id="rId19" Type="http://schemas.openxmlformats.org/officeDocument/2006/relationships/hyperlink" Target="http://www.google.ca/url?sa=i&amp;rct=j&amp;q=&amp;esrc=s&amp;frm=1&amp;source=images&amp;cd=&amp;cad=rja&amp;uact=8&amp;ved=0CAcQjRxqFQoTCKO31_TW9McCFYSjiAodxfIByg&amp;url=http://lmofcs.ca/?page_id=59&amp;bvm=bv.102537793,d.cGU&amp;psig=AFQjCNFv5yhGb8dTL1gzy5cdIa30I10NoQ&amp;ust=1442256661929672" TargetMode="External"/><Relationship Id="rId31" Type="http://schemas.openxmlformats.org/officeDocument/2006/relationships/hyperlink" Target="http://www.google.ca/url?sa=i&amp;rct=j&amp;q=&amp;esrc=s&amp;frm=1&amp;source=images&amp;cd=&amp;cad=rja&amp;uact=8&amp;ved=0CAcQjRxqFQoTCMv1_7vc9McCFZUriAodiagMvw&amp;url=http://www.chbaci.ca/contact.htm&amp;psig=AFQjCNE0sG1_CDKigZtHc10vR0YVzIeCUA&amp;ust=1442258146164095" TargetMode="External"/><Relationship Id="rId4" Type="http://schemas.openxmlformats.org/officeDocument/2006/relationships/image" Target="../media/image14.jpeg"/><Relationship Id="rId9" Type="http://schemas.openxmlformats.org/officeDocument/2006/relationships/hyperlink" Target="http://www.google.ca/url?sa=i&amp;rct=j&amp;q=&amp;esrc=s&amp;frm=1&amp;source=images&amp;cd=&amp;cad=rja&amp;uact=8&amp;ved=0CAcQjRxqFQoTCM-F7-rV9McCFQeaiAodCcUNIQ&amp;url=http://www.kijiji.ca/v-bar-food-hospitality-jobs/kamloops/bladerunners-youth-employment-program/1089080953&amp;bvm=bv.102537793,d.cGU&amp;psig=AFQjCNHFV3iFhIMYMOZOBfe2VfqsBa3dJg&amp;ust=1442256362856475" TargetMode="External"/><Relationship Id="rId14" Type="http://schemas.openxmlformats.org/officeDocument/2006/relationships/image" Target="../media/image19.gif"/><Relationship Id="rId22" Type="http://schemas.openxmlformats.org/officeDocument/2006/relationships/image" Target="../media/image23.png"/><Relationship Id="rId27" Type="http://schemas.openxmlformats.org/officeDocument/2006/relationships/hyperlink" Target="http://www.google.ca/url?sa=i&amp;rct=j&amp;q=&amp;esrc=s&amp;frm=1&amp;source=images&amp;cd=&amp;cad=rja&amp;uact=8&amp;ved=0CAcQjRxqFQoTCPOAlu7b9McCFYJRiAodACcJDg&amp;url=http://www3.sd73.bc.ca/general/content/about-sd73&amp;psig=AFQjCNFilA3cKg3TDbIRxZZUdAsAHQp5wA&amp;ust=1442257088707951" TargetMode="External"/><Relationship Id="rId30"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hyperlink" Target="http://www.zeroto60times.com/large-car-logos-2/large-honda-car-logo/" TargetMode="External"/><Relationship Id="rId3" Type="http://schemas.openxmlformats.org/officeDocument/2006/relationships/image" Target="../media/image12.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google.ca/url?sa=i&amp;rct=j&amp;q=&amp;esrc=s&amp;frm=1&amp;source=images&amp;cd=&amp;cad=rja&amp;uact=8&amp;ved=0CAcQjRxqFQoTCJWr4rHD48cCFYY7iAodlMEG5A&amp;url=http://www.girlsaskguys.com/health-fitness/q1238699-what-is-your-favorite-fast-food-restaurant&amp;psig=AFQjCNGGb8WGG4oSlRNuv2u5K_twbv6utg&amp;ust=1441667285625734" TargetMode="External"/><Relationship Id="rId11" Type="http://schemas.openxmlformats.org/officeDocument/2006/relationships/image" Target="../media/image31.png"/><Relationship Id="rId5" Type="http://schemas.openxmlformats.org/officeDocument/2006/relationships/image" Target="../media/image6.jpeg"/><Relationship Id="rId10" Type="http://schemas.openxmlformats.org/officeDocument/2006/relationships/hyperlink" Target="https://www.google.ca/url?sa=i&amp;rct=j&amp;q=&amp;esrc=s&amp;frm=1&amp;source=images&amp;cd=&amp;cad=rja&amp;uact=8&amp;ved=0CAMQjRxqFQoTCNPMsO_t8ccCFcs2iAodwVoNsw&amp;url=https://commons.wikimedia.org/wiki/File:TheHomeDepot.svg&amp;psig=AFQjCNHoOm3D8s0J1PDfMG_aqOglhRY3Vw&amp;ust=1442159752691197" TargetMode="External"/><Relationship Id="rId4" Type="http://schemas.openxmlformats.org/officeDocument/2006/relationships/hyperlink" Target="http://www.housingrights.org.uk/news/taking-housing-first-approach" TargetMode="External"/><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google.ca/url?sa=i&amp;rct=j&amp;q=&amp;esrc=s&amp;frm=1&amp;source=images&amp;cd=&amp;cad=rja&amp;uact=8&amp;ved=0CAcQjRxqFQoTCJzFt-CC4ccCFYeXiAodUNwBXQ&amp;url=http://www.bayaniwarrior.com/publicspeaking.htm&amp;psig=AFQjCNHyL92Y6TR6Pm0z6slt2zn8u6XA0g&amp;ust=1441581206389621" TargetMode="External"/><Relationship Id="rId5" Type="http://schemas.openxmlformats.org/officeDocument/2006/relationships/image" Target="../media/image36.png"/><Relationship Id="rId4" Type="http://schemas.openxmlformats.org/officeDocument/2006/relationships/hyperlink" Target="https://www.google.ca/url?sa=i&amp;rct=j&amp;q=&amp;esrc=s&amp;frm=1&amp;source=images&amp;cd=&amp;ved=0CAcQjRxqFQoTCKWwqaWB4ccCFYQpiAodwAkPBg&amp;url=https://cifunderground.wordpress.com/2015/04/24/24-4-15/comment-page-4/&amp;psig=AFQjCNFs3RIrUmqGaggA_rMRvNRVAbdasA&amp;ust=144158081335117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google.ca/url?sa=i&amp;rct=j&amp;q=&amp;esrc=s&amp;frm=1&amp;source=images&amp;cd=&amp;cad=rja&amp;uact=8&amp;ved=0CAcQjRxqFQoTCNXl-tX-4McCFUU0iAodW5UPfQ&amp;url=http://nys4h.cce.cornell.edu/about%20us/Pages/ProducedinNewYork.aspx&amp;bvm=bv.102022582,d.cGU&amp;psig=AFQjCNGkurlztuBRkmTAuRyzWHA4N0QUDA&amp;ust=1441580124445450" TargetMode="Externa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hyperlink" Target="http://www.google.ca/url?sa=i&amp;rct=j&amp;q=&amp;esrc=s&amp;frm=1&amp;source=images&amp;cd=&amp;cad=rja&amp;uact=8&amp;ved=0CAcQjRw&amp;url=http://www.jamgiveshope.com/about-us/who-are-the-youth-we-serve/&amp;ei=jHMpVdeoK9PjoAT3soDADw&amp;bvm=bv.90491159,d.cGU&amp;psig=AFQjCNFx_tBAIgmvQVF0jDRy-k_tQOnZvA&amp;ust=1428866289953758"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mailto:kmcparland@interiorcommunityservices.bc.c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CAcQjRw&amp;url=http://rabble.ca/toolkit/guide/youth-homelessness-services-map&amp;ei=OXUAVcLtJsTkoATlzoL4BQ&amp;bvm=bv.87920726,d.cGU&amp;psig=AFQjCNFTwO7m68vNVman0QAM5kUzP3iXsA&amp;ust=1426179733729291"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housingrights.org.uk/news/taking-housing-first-approach"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my_Dixon.jpg"/>
          <p:cNvPicPr>
            <a:picLocks noGrp="1" noChangeAspect="1"/>
          </p:cNvPicPr>
          <p:nvPr>
            <p:ph idx="1"/>
          </p:nvPr>
        </p:nvPicPr>
        <p:blipFill>
          <a:blip r:embed="rId3" cstate="print"/>
          <a:stretch>
            <a:fillRect/>
          </a:stretch>
        </p:blipFill>
        <p:spPr>
          <a:xfrm>
            <a:off x="838200" y="1524000"/>
            <a:ext cx="7696200" cy="3810000"/>
          </a:xfrm>
        </p:spPr>
      </p:pic>
      <p:sp>
        <p:nvSpPr>
          <p:cNvPr id="6" name="Title 5"/>
          <p:cNvSpPr>
            <a:spLocks noGrp="1"/>
          </p:cNvSpPr>
          <p:nvPr>
            <p:ph type="title"/>
          </p:nvPr>
        </p:nvSpPr>
        <p:spPr>
          <a:xfrm>
            <a:off x="609600" y="914400"/>
            <a:ext cx="7315200" cy="1219200"/>
          </a:xfrm>
        </p:spPr>
        <p:txBody>
          <a:bodyPr>
            <a:noAutofit/>
          </a:bodyPr>
          <a:lstStyle/>
          <a:p>
            <a:pPr algn="ctr"/>
            <a:r>
              <a:rPr lang="en-CA" sz="2800" dirty="0" smtClean="0"/>
              <a:t/>
            </a:r>
            <a:br>
              <a:rPr lang="en-CA" sz="2800" dirty="0" smtClean="0"/>
            </a:br>
            <a:r>
              <a:rPr lang="en-CA" sz="2800" dirty="0"/>
              <a:t/>
            </a:r>
            <a:br>
              <a:rPr lang="en-CA" sz="2800" dirty="0"/>
            </a:br>
            <a:r>
              <a:rPr lang="en-CA" sz="5400" i="1" dirty="0" smtClean="0">
                <a:solidFill>
                  <a:srgbClr val="660066"/>
                </a:solidFill>
              </a:rPr>
              <a:t>A Way Home</a:t>
            </a:r>
            <a:r>
              <a:rPr lang="en-CA" sz="5400" i="1" dirty="0">
                <a:solidFill>
                  <a:srgbClr val="660066"/>
                </a:solidFill>
              </a:rPr>
              <a:t> </a:t>
            </a:r>
            <a:r>
              <a:rPr lang="en-CA" sz="5400" dirty="0" smtClean="0">
                <a:solidFill>
                  <a:srgbClr val="660066"/>
                </a:solidFill>
              </a:rPr>
              <a:t>Committee</a:t>
            </a:r>
            <a:r>
              <a:rPr lang="en-CA" sz="3200" dirty="0" smtClean="0">
                <a:solidFill>
                  <a:srgbClr val="660066"/>
                </a:solidFill>
              </a:rPr>
              <a:t/>
            </a:r>
            <a:br>
              <a:rPr lang="en-CA" sz="3200" dirty="0" smtClean="0">
                <a:solidFill>
                  <a:srgbClr val="660066"/>
                </a:solidFill>
              </a:rPr>
            </a:br>
            <a:r>
              <a:rPr lang="en-CA" sz="3200" dirty="0" smtClean="0">
                <a:solidFill>
                  <a:srgbClr val="660066"/>
                </a:solidFill>
              </a:rPr>
              <a:t/>
            </a:r>
            <a:br>
              <a:rPr lang="en-CA" sz="3200" dirty="0" smtClean="0">
                <a:solidFill>
                  <a:srgbClr val="660066"/>
                </a:solidFill>
              </a:rPr>
            </a:br>
            <a:endParaRPr lang="en-CA" sz="1800" dirty="0">
              <a:solidFill>
                <a:srgbClr val="660066"/>
              </a:solidFill>
            </a:endParaRPr>
          </a:p>
        </p:txBody>
      </p:sp>
      <p:sp>
        <p:nvSpPr>
          <p:cNvPr id="15" name="Text Placeholder 14"/>
          <p:cNvSpPr>
            <a:spLocks noGrp="1"/>
          </p:cNvSpPr>
          <p:nvPr>
            <p:ph type="body" sz="half" idx="2"/>
          </p:nvPr>
        </p:nvSpPr>
        <p:spPr>
          <a:xfrm>
            <a:off x="0" y="5410200"/>
            <a:ext cx="9144000" cy="1325563"/>
          </a:xfrm>
        </p:spPr>
        <p:txBody>
          <a:bodyPr>
            <a:noAutofit/>
          </a:bodyPr>
          <a:lstStyle/>
          <a:p>
            <a:r>
              <a:rPr lang="en-CA" sz="2000" b="1" dirty="0" smtClean="0"/>
              <a:t>Shelly </a:t>
            </a:r>
            <a:r>
              <a:rPr lang="en-CA" sz="2000" b="1" dirty="0" err="1" smtClean="0"/>
              <a:t>Bonnah</a:t>
            </a:r>
            <a:r>
              <a:rPr lang="en-CA" sz="2000" b="1" dirty="0" smtClean="0"/>
              <a:t>- Chief Operating Officer- Interior Community Services </a:t>
            </a:r>
          </a:p>
          <a:p>
            <a:endParaRPr lang="en-CA" sz="2000" b="1" dirty="0" smtClean="0"/>
          </a:p>
          <a:p>
            <a:r>
              <a:rPr lang="en-CA" sz="2000" b="1" dirty="0" smtClean="0"/>
              <a:t>Katherine McParland- Youth Homelessness Manager- ICS &amp; A Way Home</a:t>
            </a:r>
          </a:p>
          <a:p>
            <a:pPr algn="ctr"/>
            <a:endParaRPr lang="en-CA" sz="2400" b="1" dirty="0"/>
          </a:p>
        </p:txBody>
      </p:sp>
      <p:sp>
        <p:nvSpPr>
          <p:cNvPr id="2" name="Rectangle 1"/>
          <p:cNvSpPr/>
          <p:nvPr/>
        </p:nvSpPr>
        <p:spPr>
          <a:xfrm>
            <a:off x="-22485" y="5842"/>
            <a:ext cx="9810750" cy="954107"/>
          </a:xfrm>
          <a:prstGeom prst="rect">
            <a:avLst/>
          </a:prstGeom>
        </p:spPr>
        <p:txBody>
          <a:bodyPr wrap="square">
            <a:spAutoFit/>
          </a:bodyPr>
          <a:lstStyle/>
          <a:p>
            <a:pPr algn="ctr"/>
            <a:r>
              <a:rPr lang="en-CA" sz="3200" b="1" dirty="0">
                <a:solidFill>
                  <a:prstClr val="black"/>
                </a:solidFill>
                <a:ea typeface="+mj-ea"/>
                <a:cs typeface="+mj-cs"/>
              </a:rPr>
              <a:t>Community Planning to End Youth Homelessness: </a:t>
            </a:r>
            <a:br>
              <a:rPr lang="en-CA" sz="3200" b="1" dirty="0">
                <a:solidFill>
                  <a:prstClr val="black"/>
                </a:solidFill>
                <a:ea typeface="+mj-ea"/>
                <a:cs typeface="+mj-cs"/>
              </a:rPr>
            </a:b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7709"/>
            <a:ext cx="2133600" cy="179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AutoShape 2" descr="data:image/jpeg;base64,/9j/4AAQSkZJRgABAQAAAQABAAD/2wCEAAkGBxQTEhUTExQUFRQXFxYXGBQUFxUYFxQYGBcXFxUVFxQYHCggGBwlHBUVITEhJSkrLi4uFx8zODMsNygtLisBCgoKDg0OGhAQGywkHyUvLCwsLCwsLCwsLCwsLCwsLCwsLCwsLCwsLCwsLCwsLCwsLCwsKywsLCwsLCwsLCwrN//AABEIAK4BIQMBIgACEQEDEQH/xAAcAAABBQEBAQAAAAAAAAAAAAAAAwQFBgcBAgj/xABGEAABAwIEBAQEAQkECAcAAAABAAIDBBEFEiExBhMiQQdRYXEygZGxFBUjQmJyocHR8BYzsuEkNVJjc6Kz8QgXNlNUg5L/xAAZAQEAAwEBAAAAAAAAAAAAAAAAAgMEAQX/xAAmEQACAgICAQQCAwEAAAAAAAAAAQIRAyEEEjEiMkFRE2FCgcEj/9oADAMBAAIRAxEAPwDD0IQgBCEIAV38JsE59YJCOiHq9Mx0YPufkqQvofwuwQU9LGLdbwJHn1cLgfIaKjkT6xr7L+PDtK/ou0LbBKF67ZNp5LbrH4NyXZjPEHW1CrdXV2KkMVqgATcKpVte1ZZu2b8caR7rJ8yr9Y4BLVFcDsVDVM5JXYxEmeZpL7JOLRcXiZ+iuSsqeggfd/zWm8Gw2Bd7LMsHju661XhNv5sqOTykI+1k5UTtaC5xAA3JUAMbJf8Amw3uBncG39QCvPFk9gGEXBDna7Et2BVUoOH2OiEkzedUzatDtox6D0UPTVyIXJvrEtuJVdU2MySEMjG7v0P/AND5KHw7iGKQE/iow8C+Uh4zejTayj6ngyQRcl1QGhxDuRmIYT5lt7X+SnqbhulpoRzBGXW6i6xzd7hWeggozvyP8IxgPOR5Ada7fJ3p7qQcy6zLE8SGf8xoxhuCO3otF4arhNED3tqqpRL8bfWyTpBbQp0Qkctk6iAI1XUvgSfyEWy8zM0XpzLapZlrKdfBW3W0RVVHdqg56AE32KsThuPdRdU611mmjRjb8EHV1BYLHT1TnB5gWXULjdS11xcBSeCNDmNtqCB9lFMvktFjhN/6/im9aNE4iFmpGuOhVz8GW6ZnXGjrROWXPOq0Tjqc2LQs6duvR4a9J5XMfqOIQhbDGKXQu2XEAmhCEALq4hAe4W3c0eo+6+oeGz0t8rAfuXy/Tmz2n9YfdfTvDx6W+yxcv3R/s3cT2y/osBeofEJ9VKybKDrrAXWXK9G3AlZUuKavQtBVL/KI1aSb+qsXE1UwkgmxWf4mQDceahhj2ZoyS6okpXX1BXhp800ppdF7keVb13RX21Yq+TVJzHpXmMr3N2CklTIN2SGDRrUOHG2jHqs/waLpC0fBiOW0eizTfqLYr0hxDRl7BlIDm7XFwfNrh3BVRZVRwvtNnpnW0DWPljN9y17DdvsQtAnZmCi8Y4eZOBfQ7XC6nvxaIvGn80yiz4qxxu15I7aG7vrrqoCbGDK7LcsZsS6xdp5N/wA0/wCJIuVzNs7HkZgLfCbDT5JpwnQsnntLc5tdPM6lXRilFyM8I9pUPKmpjMQhgYd7lx1c4+ZVu4BhkY2zh30UlTYFDHbK0KYhhAtZUWbdVoeA3SrBZIubou57bqSf2VvY4I00KS1BRm0ulTqpPZAaTnqv2Kja9tjfsVJVLdPUJk9mYW81RNXovx62VXGsEjkBc24PoTZL8JUbo47PNyHG3t2Cf1NM5ncW812hkGVQv4LXvZJsd7plib9E4Btqo3FJdFY2UuOygcVx3uVnkosStFx43B+azupHUfdelxHo8nmLYmhCFsMQqhCEAkhCEAIQhAAK+neGJLwxnza0/UBfMS+kOAps9HA7/ds+2qx8te1m3hv3IuEh6bquYjNe4CsX6KgK6E30WPN4N/HpNme8T0Afc63HdZxiknXl8lsWNYdcElyyTiSHLL7j7KXDfqpkuWn0tCFJOdgpJo01UXQ6FTABd8IKvy1ZTiba2ELUpTx5nL2+PKPVSuCUW191Q5Vsv63on8LpMrQrjgdLoCdkwwnDtBm0Hkp2mAG3ZZkrlbLJOlSHFS0ACy8Nfou5r6/RN5HKxuiMI3oyHjDV05/3z/8AEvHBcojqG37heuK5eqfyM0n+JR7TlyPb2Db+9lb/AAKcS9bNgZOHJ1T6m3dQPC9SJG5r/o2t6qzUsVtTuqEnZqlSQsRpZIyC26WcbJEyXUmVpBBLa3l5JyJNUhFqD7r06MH/ACRNpCSTYrJ1aqMqW5TcajyToRkbErk2o1CjLaJQ0xhJlkFrA+6jBHldkA09NtU8qqYC7m3HpquU4ublVedFy1sVYbNsdf4KDxJ+6mcRdYKs4lVBTrdFV6sqmNSkZv5qiVfxFXPGJgA7XXVUuqdd116fFWjyOW7EkIQthiPa6uoQCSEIQAhCEAL6B8LZr0MI/VI+jnBfPy2nwirf9EDT+i5zfq4n+Ky8v2J/s18P3tfo1NmyaVbNynEMmiTrHiyyPaN0bUilY7STPBylg8r3/gFkvFlLJG9udtt9ex9it5qmX0CrGN4M2Vpa8XB/rfsqMU/xTt7NWSH5YUmYvTPVloanK3ZR+M4MaV+92HY/wKf4MHSkNA0WzLJSj2XgyYYuMur8i7SZHAAK78N4Vl65N+zf5pzg+GxxNGgvb3P1Uj+IF1glM3KDJFmoOqUG1gmMEpcbBSXL0RbDVHI5tcpK5UOHYptIo3E63KNDquuXwdUN2jMOKjd0+p/vn9tPiPdLYTSF8Ukh+BoaB6vtr9BZOMSos0LpS2xc9zswvbU7ZdtylIcStQxxhoFi+9u5vv8APRXuVwpGPCv+rLt4dwjlaAb7q5vjtus44BxTlsIPnsrfBXid1i6wG/8AJV9ktfJonFydrwPKhxO2ySLQBqnMr2C3V7JnMbmw1uuSOw3oVp/unBK8wxpR87WjVdXjZCTt6EHvXA9GdrtrpvUPsoXRNK9CeJPGQkC233SWHNuo+omJNr/JSdCLNJ9FyLuROWokDjdXlJF1RcaxSwNipHi7EDnIbcm52Wf19U5xIP0WrBi7OzHycvRUeaqsLjqUwcvbzZJr04xS8Hjzk5MEIQpEBVCLoQCSEIQAhCEAK9eGOLiJ0kZ72cPsf4KipeiqjG8ObuP3juFXlh3g4luHJ+OakfQkPEQA3/evAxwOO6xR2PvJ3IClMHxlxc0E6XXmS484rZ60eVjb0bVT1QP9Bdq2Ai4sqXDj1g1o1cdLK0YdSOc24k6zrlI0PoFWreqNFpbsqnE+GCRpaR8/I+aheEoQxxa4agq+1tLqQ4WI7H7jzVakibDLnPwnf0UVJpdS1xTakWSnp82yWdRAb3sl8MnY5osQR5pZ/U6w2H3VfQl2EIhl20S4rbb6rxUaKCxGtsu+NIkoqRIV2JtsTfUeqgqItqJPzkjY4xuXODc3oLn96h21bXucGxSAi95XAtY83+Fpv1akpVkWfpaW9zb2BvY2vsPNTcKdsyvk6qKI3EoSKaSNz2uLJCQQ67XeeT07qHbHlhbr8RLvYbAfuVoqqIGjLjpb952VSr5gI2DyH8VfF9lS+zNjqMnJ/RN4NU5bK7YRgMjnCV73MZoeWN3ftHsoDwywMynnPFwPgadv2itOfGQNRZVzgrNSyaSGUzW21aCmYeGHQ/I6p1VusozlOkdlb83dh/mqJedF0fGyRdWvcMrW6nuNvqvdRSZ7ZidOw0B905pKTI3KP8yia4Gym4trZDur9I0kdZtgbKLnrMvdOq6SwOqpmN4pa+qq62yV0rJelqM8u4Isfca+SsRFoXHtsVlnD2NWqgCdHAj57j7K/wD5R/Nlt9CrnBwlT+itS/ItfZTcTjAa5x3cSfl2Wc1r+sn1V44qqvzYt2BaR7bH5hUCd2q9DirVnmc2WxMoQhbTzgQhCAUshdsuIBNCEIAQhCAEIQgBKQzlpuCk0I1Z1OvBN4Vip5zC46XC2TDMTDspB7BYEx1laeGcfLCGOPssfIw2rib+LyFdSNwkkEtgfi7O8iqdxU3pIPr/ACTrDsZb0uvoNfoLqs8RYpduu9rn56rz2nJ/s9aLUV+j3wPXySScq+gvf2H9BazSU2Vl1h/h5iIZVOJ/Sa63vcFa/Dipe3KP+ytmlCbsrh2nBUNMWl3tuoinwYyPBn6Y/K+rvQ22CnpY7C/dR8tVbusrdM136aRnuL43OKh0cLMkbHubkLA7NZxAsSNAQk6niJzCR+Hcw2/Sfr+5o00Cu9RXjYak9lHTcOOqP77oaO4tnt5W7fNaVlg/KMMuK0tPZEUVeHUMmZ7GuIJa1zm3J0NrHU31Vew+hdUSMZby09PMrQJeDaZwDQ+RjQLZQQb+ZzOaVKYXgFPT6xgl3+043KPLFJ9SMOPJS9Q5wOi/Dxho191KnEAB3H7wo10jidBb180MIvd2vp2WfuzV0XyOnN5mp2+67fKLNFgusnB7pCaQexXGd/R7dUFIT4tl/kVHVuIgA6qqYvjO+q7FOT0Rk0lsnMWxduU2KzfFsRLnFeKvEiSdd1ETS91vwcenbPP5HJ1SPbaoscHjcEEfJXek4gD2A37fRZ05117jlI2K1ZMCmv2Y8PKljb+iwY7W5jod91XZNyvTpiUmp44dFRXmyd3YIQhWFIIQhAKoQuIBNCEIAQhCAEIQgBCEIAXQVxCAmqPGXhtiT5aeXdI12JmTTXXdRsT7FOmwZiC3uqfxxTujTHNOS62TnBuHmado2ANyVumGUIa2zBoB8z7lZ3wdhXJi5n6Wh+XdXWlx3INDuvNzZFKd/B7ODHKOOl5HNcd1XpqZ8jrM0Hdx2H8/ZSIrue+wOg1NlM0tLZug0VFdno1dlFbIijwpkXVu7/aO/wAvJeKioATnEprXVaraj1UWtnY/ZKtqi45Wi5PZSFNRkDU3J7dh7JTA8LyMufjOrj/BO6jpC6ofLIuSbpEZVOy900/FJLE6n1UDUYkG9062G6Wyaq6wDUG3sUxlx0EEOOoVVxLHewKr0+JEm91fj4zZkyclRLBi2N7gFVuqrS5M5qq6bOlW/Fx1E83Nyews+RNnOuglcWlKjHKVghCF0iCEIQAhCEAIQhAKri6hAJIQhACF1rbkDz0Vg4z4Rmw6Rkczo3F7M4MZcQBcjW4HkgK8hWLD+D5pqCWva6MRROLXNJdnJGXYWt+mO/mq6gBCEIAQhSPD+EPq6iOnjLWvkJALyQ0WBdrYHsEBHJSGYtNwnvEGEPpKiSnkLXPjIBLCS03aHaEgeajk8jwafwdxEHNa11h2+fkVLYpgL3nNTzBgO7H3IH7LhqB6FZBS1Tozdp9x2PurjgPGpb0y3t2d/Nebm40oy7QPW4/Mi11nouPC0Dqd8jJXtc4kG7b2A2tqrscYaGW0VCwqkkr5nGlkjDo2guzkgFpNh8IKla/AKhkT5DPSkMY5xDZSScoJsBl30VSx5HtI0vPi9smecWxMa6qpvxdvNZc6Z239rhI8Z0tRTQwSyOYW1DczAwkuAytd1XAto4KiTVLnHdW4+I37ivLz4x1E+mqHFmAXNlD4xi7dSCFkWH8ZStYGv1sLXHf3S1ZjM74jM2GUwg2MuR3LBvYAyWsDcgbqt4Mt9aOx5OJeuyXxvG9TqqpV4mT3soueuc7VJxRlxA3JWvHx1BbMmXlvI6iKy1fkmxJKveEcFXYHS9xt5JLiHg7ksEoa9rdxmBAcO+Uldjnx31RyXFytdmQuBcPOn9G+adYvwg+MZmHN+qd/ktYw/Ao6ajgeHAmRgd8Nt2g23N91XcZqxqs88+RTNMONhni/0yItsbd1xSOMObzS4d/uo5ehF2rPInHq6BCEKREEIQgBCdVWHTRtY+SKRjH3yPexzWvtYnK4iztCNvMJqgBCEIBVcQhAJoQhAe4fib7j7rffFXDMNlniNdVSwPEdmtY24c3Mdb5T3WAxGxB8iPur74w8SU1dUQyUzy9rIi1xLXNsc5NrOAvoVxrYLqaOki4erW0Uz54sxJe8WIfeK7bZRpbKfmoOp4cwvC6WmfiEMtTUVDc2Rj3NDBZpdbK9osMzRre58lFYBxPTRYFVUb5CKiR7nMZlcQQeVbqAsPhPfspOTinDMSpKePEnTQT04yiSJpdnFgDYhrtCGtNiND3XKZ0UxTgOjFTh09OHOoquRrTE9zrjM3MAHXzWIB73BG6YP4Xpf7Rih5X+i3/us8n/AMbmfHmzfFruvfFHiJDzaKOijd+GonseM4sZC0BoAB1Ay5hc6klWD+1OCOr2YmZp2z5bcsxvyg5CzM6zTc5TbR1tk2BpgnAdFJV4neEzCleBDRtle0m7S7V5dmNyLAk+e6iqbCqOXE6GnGHz0Zc6XnwyyS2f0XjLHl2a2jrkW3XWYvhU1bWVE1TVQPfMHwVFOJGnJlFwRlO5HcKaxbxDoXVeHZZJJGUznmSqkYcxBiLLWDQ5xJsT0jWybAjgPB1FLjOIU0sJdDExrmNMkt2k8u5z58x+I7kpPDOHsIxOCqbRQS080DC5r3ve7Po7K4tL3CxLSCNCMy5gPG9FHi+IVT5SIZ4w2N2R5zEcvTKBcfCd1BeFPEtNRGs/EPLObEGss1zsxGbTpBtuN02B9DgWHUOG0tXWU76qSqIIa2R8bY2kZtMrhchtt9yeybeLmA0dH+HjpafIZGmUymWRzi3blljiQLXBuFd+EZYosGpBWvp2lznPiFaA5lg4uYWAEEANINztf1Coni1h1YZI6yolgmhkGSJ9OTy2gAuDA0knWzje5vrqi8gmP/D5rLWAmw5LPl1FReJ4Hh1NE+SHEI6mTQCMMDSb7m+Y7JLwi4mpqJ9Sal5YJImtbZrnXIJ06QbbjdZ8FyUexKMnHZs+P8LUnMwZvK6aks5rTJKQ8FkZI1d07n4bKM40wjCoaoYfDBJHM+WEOqHSPLIWvLS4NDnm/SdyO6c4rxtRvfg5bKSKUsM3Q/otHG0206tWna6rnFmOUdTizpyXSUrnRZiGua4tDGh9gbHsVzaC9T2X/GuCaGn5jBh0rmCMltUJpHXflNrtzWAvb+SVoqiiZgF5KWR1Mx7WyQiRwc+USNa6QODrgF/Va400XrBOKcOpY5OTVVMzHNs2CUOLWaHRpc0WGtjclV7h/iagdh8tBWSSQ3lc7MxhdcF4eC0hrgCCLWIVak7LnFddmUThrpHctpa0vORhNyAXdLbn0sFp/BnhzVRyh9TTuaB5mM/ZxWX1ZbndkJLcxyk7kA6E+trKwYFxS+M9ckp9TI8j6XUsqbjoYJKMzVeK52RMDgM8YLS9rTYlgIzNB7Ei4TzxDxKmGHRF8DnCSF3J6j+aORpbmN+q1x57LNMU4lbJE5oduFN8RcU4dWYZFG+aaOpghIZEGGz5AwNDXOykFpLQdCFmwY3TtGrlZI9ou7LfjWP0lJh+Huq4pJQ+JgaIza35tpc49QvpZRXEPCDZK+lghe5tPUxvlcb3LGxgF2UnzDm2vtdU3xC4mpqqhoIYXl0kLAJG5XDKeW1u5FjqDsp3G/EeBlRhs9O4y8iJ8czMrm9L2xtIBcBc9JI9QFpeNPdGGOacVSZZ3+G1DM98H4CpiAaclYZbhx9Gc0nvcXaL27d8DxKkMMskRIJje9hI2Ja4tJH0WrYri+CzyuqDW4hEXnM6CMyAZjqQOkgX9HWWS1BBe4i5BcSC7c66X9VYkVt2a9xFgmEUNHSzzUkkkk0Qs1ksoaX5GuL3Ev01dsPPZPsJ8NaaCkhfNRT108rQ54ikyCLMAbC8jAbXt3uQdlUvEjiemq6OgigeXPhbaQZXtynJG3dwAOrTspqHjagrqOGKvlqaWeBoaJYM/XYAE9IO4aNCNDeyboD9/hXSNxWOIl/4eSCSZsJcQ7PG6Npjz7kWkzb36TqqvxfS0UAYH4TU0jxMy5dLI9k0IN5GteX2zEDt57obUYP+LAdU1z4GwkNncX8xkxeDnbYXAy37blSfHPGVFJhgoYJ56t5e086dpzMDXZtXFrbm3SNNjqmwT3ilXUQw6j5lM93Mhf8AhbPcPw55cVs1nddgWb3+FYUtS4i4iw2twynjklljqqWAtZG1hs6TIxtnOykFpLB3Cy1dRxghCF0HrMurwhACEIQAiyk+Gp42VcDpmNfCJGcxr/hLCbOJ9gb/ACWzR+G9IcWqDJE38IIInsjBcxge85NC0j/23aebwuN0DB1c28C2GHvdUMc2tkiYWR/HCJMpN79xmVsZwlT0NLi008LH8uV0VPzBfLcAxlt/+MzX9VKTYNTxRYBNHExkss9KZHtFnPJEZOY99dVywQH/AJfRfln8m82Tl5A/mWbn/uw+1tu6pnEWHinqpoGkubHI5gcbXIabXNu62Q/+rP8A6R/0Asn48/1jV/8AHk/xFEzpYeCOBIKmjlraupMELH5AWgG1soLnE9ruAsAqPWxtbI9rHZmB7g122ZoJDXfMarcOGsZpm8POlNI18URaySEuFp3gxh0hNtLuIPfYKDwzCcPpcPOK1VNzjUSv5NNfoja578jPI6NvcjbYJYMlaNQtKxnw4hhxCio2zSllS0lzyG5m2v8ACNu3dL8U4HRVWGDFKKH8MWPDZYb3aeoMNhewILmm43B2urfxZ/r3CP2HfZyNgqPEXFTKKR2GVFLFXRUpa2F83RI1uRpsS0EdwNLaAXuqvxhxtJXRxQNhip6eLVkMQ0BsRcn2J2A3Kvn9lIa3HMRfU3MFOI3uYCRnJjbYEjW1muOnovOAwYTjDpqWKj/CyNYXxStOrgCG5nAerh0m/umgY0iy1aLhaGqwZhjhY2rgqm08r2DqcTKIzmPfSVh+Sn+IPDOlFXh4p4wIjM5lQAXODsjeYM2Ym1wx7T+0F3sjhhdlxWbxHMIxGdlPGyOKNwjDYxYXYLPPvmzfRVldB7ZKRsSFxzydyvNkLh22CEIXTgIQhACEIQAhCEAIQhACEIQAhCEAIQhACEIQAhCEALV+I/E5k2FR08ZkFXaFsjstgOWcxcH97ua36lZQhKsGo+JniJDXUcUEGcPLmvnDm5RdrdGg316j/wAoSGK8c05psJZGJHSUT4HytLbA8trbhrr63yrNULnUGr4nx9QjFqfEIWzEZHMnBADh0hjCxt7Egb6ql8fV9NPWyTUmflydbuYLHmOJL7DsNlXEIkC+YZxVTswOegcX8+STM2zem2eM6uvpo0p1wtxpSOoPydiUcroWuLo5Ivib1FwvqCLFxtvobWWcoSgaJxdxrS/gW4dh0UjIMwc+SX4n2OewFyTd1iSfK1lLY94iUUs2H1jI5ufTuAkYQAOWWkPDTezjc3G3yWSoSkDWpPEikhxJ9VTxyyQVMbW1LHgB2ZujSwE20bpa+tyii4zwjDxLLh0E7qiRpaOboyME3tq42bcDQX23WSoSgaR4U8eRUJqG1ZeWSlsgLW5jzATmJHrca/qqW4N8VIoW1hqeYXSTSTw2bmAMgPQdekAhv19FkKEpAUqJi97nuN3OcXE+Zcbk/UpNCAug6VxdK4gBCEIAQhCAEIQgBCEIAQhCAEIQgBCEIAQhCAEIQgP/2Q==">
            <a:hlinkClick r:id="rId4"/>
          </p:cNvPr>
          <p:cNvSpPr>
            <a:spLocks noChangeAspect="1" noChangeArrowheads="1"/>
          </p:cNvSpPr>
          <p:nvPr/>
        </p:nvSpPr>
        <p:spPr bwMode="auto">
          <a:xfrm>
            <a:off x="2277256" y="0"/>
            <a:ext cx="6705600" cy="27527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lgn="ctr">
              <a:lnSpc>
                <a:spcPct val="110000"/>
              </a:lnSpc>
              <a:spcAft>
                <a:spcPts val="0"/>
              </a:spcAft>
            </a:pPr>
            <a:r>
              <a:rPr lang="en-CA" sz="3200" b="1" cap="all" dirty="0" smtClean="0">
                <a:solidFill>
                  <a:srgbClr val="943634"/>
                </a:solidFill>
                <a:latin typeface="Jokerman" panose="04090605060D06020702" pitchFamily="82" charset="0"/>
                <a:ea typeface="Calibri" panose="020F0502020204030204" pitchFamily="34" charset="0"/>
                <a:cs typeface="Times New Roman" panose="02020603050405020304" pitchFamily="18" charset="0"/>
              </a:rPr>
              <a:t>KAMLOOPS YOUTH HOUSING FIRST </a:t>
            </a:r>
            <a:endParaRPr lang="en-CA" sz="3200" b="1" cap="all" dirty="0" smtClean="0">
              <a:solidFill>
                <a:srgbClr val="993300"/>
              </a:solidFill>
              <a:latin typeface="Trebuchet MS" panose="020B0603020202020204" pitchFamily="34" charset="0"/>
              <a:ea typeface="Times New Roman" panose="02020603050405020304" pitchFamily="18" charset="0"/>
              <a:cs typeface="Times New Roman" panose="02020603050405020304" pitchFamily="18" charset="0"/>
            </a:endParaRPr>
          </a:p>
          <a:p>
            <a:pPr algn="ctr"/>
            <a:r>
              <a:rPr lang="en-CA" sz="4800" dirty="0" smtClean="0">
                <a:solidFill>
                  <a:srgbClr val="FF9900"/>
                </a:solidFill>
                <a:latin typeface="Jokerman" panose="04090605060D06020702" pitchFamily="82" charset="0"/>
                <a:ea typeface="Calibri" panose="020F0502020204030204" pitchFamily="34" charset="0"/>
                <a:cs typeface="Times New Roman" panose="02020603050405020304" pitchFamily="18" charset="0"/>
              </a:rPr>
              <a:t>WRAPFORCE</a:t>
            </a:r>
            <a:endParaRPr lang="en-CA" sz="4800" dirty="0"/>
          </a:p>
        </p:txBody>
      </p:sp>
      <p:pic>
        <p:nvPicPr>
          <p:cNvPr id="7" name="Content Placeholder 4" descr="Sarah_C_detail.jpg"/>
          <p:cNvPicPr>
            <a:picLocks noChangeAspect="1"/>
          </p:cNvPicPr>
          <p:nvPr/>
        </p:nvPicPr>
        <p:blipFill>
          <a:blip r:embed="rId5" cstate="print"/>
          <a:stretch>
            <a:fillRect/>
          </a:stretch>
        </p:blipFill>
        <p:spPr>
          <a:xfrm>
            <a:off x="1371601" y="2752726"/>
            <a:ext cx="6400800" cy="4040808"/>
          </a:xfrm>
          <a:prstGeom prst="rect">
            <a:avLst/>
          </a:prstGeom>
        </p:spPr>
      </p:pic>
      <p:sp>
        <p:nvSpPr>
          <p:cNvPr id="2" name="Rectangle 1"/>
          <p:cNvSpPr/>
          <p:nvPr/>
        </p:nvSpPr>
        <p:spPr>
          <a:xfrm>
            <a:off x="457200" y="1762991"/>
            <a:ext cx="8525656" cy="954107"/>
          </a:xfrm>
          <a:prstGeom prst="rect">
            <a:avLst/>
          </a:prstGeom>
        </p:spPr>
        <p:txBody>
          <a:bodyPr wrap="square">
            <a:spAutoFit/>
          </a:bodyPr>
          <a:lstStyle/>
          <a:p>
            <a:r>
              <a:rPr lang="en-CA" sz="2800" b="1" dirty="0" smtClean="0">
                <a:solidFill>
                  <a:srgbClr val="000000"/>
                </a:solidFill>
                <a:latin typeface="Cambria" panose="02040503050406030204" pitchFamily="18" charset="0"/>
                <a:ea typeface="Times" panose="02020603050405020304" pitchFamily="18" charset="0"/>
                <a:cs typeface="Times New Roman" panose="02020603050405020304" pitchFamily="18" charset="0"/>
              </a:rPr>
              <a:t>New Community </a:t>
            </a:r>
            <a:r>
              <a:rPr lang="en-CA" sz="2800" b="1" dirty="0">
                <a:solidFill>
                  <a:srgbClr val="000000"/>
                </a:solidFill>
                <a:latin typeface="Cambria" panose="02040503050406030204" pitchFamily="18" charset="0"/>
                <a:ea typeface="Times" panose="02020603050405020304" pitchFamily="18" charset="0"/>
                <a:cs typeface="Times New Roman" panose="02020603050405020304" pitchFamily="18" charset="0"/>
              </a:rPr>
              <a:t>Centralized Youth Housing </a:t>
            </a:r>
            <a:r>
              <a:rPr lang="en-CA" sz="2800" b="1" dirty="0" smtClean="0">
                <a:solidFill>
                  <a:srgbClr val="000000"/>
                </a:solidFill>
                <a:latin typeface="Cambria" panose="02040503050406030204" pitchFamily="18" charset="0"/>
                <a:ea typeface="Times" panose="02020603050405020304" pitchFamily="18" charset="0"/>
                <a:cs typeface="Times New Roman" panose="02020603050405020304" pitchFamily="18" charset="0"/>
              </a:rPr>
              <a:t>Intake System with Wrap around supports</a:t>
            </a:r>
            <a:endParaRPr lang="en-CA" sz="2800" dirty="0"/>
          </a:p>
        </p:txBody>
      </p:sp>
    </p:spTree>
    <p:extLst>
      <p:ext uri="{BB962C8B-B14F-4D97-AF65-F5344CB8AC3E}">
        <p14:creationId xmlns:p14="http://schemas.microsoft.com/office/powerpoint/2010/main" val="2180253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lnSpc>
                <a:spcPct val="110000"/>
              </a:lnSpc>
              <a:spcAft>
                <a:spcPts val="0"/>
              </a:spcAft>
            </a:pPr>
            <a:r>
              <a:rPr lang="en-CA" sz="3200" b="1" cap="all" dirty="0">
                <a:solidFill>
                  <a:srgbClr val="943634"/>
                </a:solidFill>
                <a:latin typeface="Jokerman" panose="04090605060D06020702" pitchFamily="82" charset="0"/>
                <a:ea typeface="Calibri" panose="020F0502020204030204" pitchFamily="34" charset="0"/>
                <a:cs typeface="Times New Roman" panose="02020603050405020304" pitchFamily="18" charset="0"/>
              </a:rPr>
              <a:t>KAMLOOPS YOUTH HOUSING FIRST </a:t>
            </a:r>
            <a:r>
              <a:rPr lang="en-CA" sz="3200" b="1" cap="all" dirty="0">
                <a:solidFill>
                  <a:srgbClr val="993300"/>
                </a:solidFill>
                <a:latin typeface="Trebuchet MS" panose="020B0603020202020204" pitchFamily="34" charset="0"/>
                <a:ea typeface="Times New Roman" panose="02020603050405020304" pitchFamily="18" charset="0"/>
                <a:cs typeface="Times New Roman" panose="02020603050405020304" pitchFamily="18" charset="0"/>
              </a:rPr>
              <a:t/>
            </a:r>
            <a:br>
              <a:rPr lang="en-CA" sz="3200" b="1" cap="all" dirty="0">
                <a:solidFill>
                  <a:srgbClr val="993300"/>
                </a:solidFill>
                <a:latin typeface="Trebuchet MS" panose="020B0603020202020204" pitchFamily="34" charset="0"/>
                <a:ea typeface="Times New Roman" panose="02020603050405020304" pitchFamily="18" charset="0"/>
                <a:cs typeface="Times New Roman" panose="02020603050405020304" pitchFamily="18" charset="0"/>
              </a:rPr>
            </a:br>
            <a:r>
              <a:rPr lang="en-CA" sz="4800" dirty="0">
                <a:solidFill>
                  <a:srgbClr val="FF9900"/>
                </a:solidFill>
                <a:latin typeface="Jokerman" panose="04090605060D06020702" pitchFamily="82" charset="0"/>
                <a:ea typeface="Calibri" panose="020F0502020204030204" pitchFamily="34" charset="0"/>
                <a:cs typeface="Times New Roman" panose="02020603050405020304" pitchFamily="18" charset="0"/>
              </a:rPr>
              <a:t>WRAPFORCE</a:t>
            </a:r>
            <a:r>
              <a:rPr lang="en-CA" sz="4800" dirty="0"/>
              <a:t/>
            </a:r>
            <a:br>
              <a:rPr lang="en-CA" sz="4800" dirty="0"/>
            </a:br>
            <a:endParaRPr lang="en-CA" sz="3200" dirty="0"/>
          </a:p>
        </p:txBody>
      </p:sp>
      <p:pic>
        <p:nvPicPr>
          <p:cNvPr id="1026" name="Picture 2" descr="https://encrypted-tbn1.gstatic.com/images?q=tbn:ANd9GcQJaR1fCK87DVAnXYWf_L09OpbxcT7eT0BnGfF73NzEkpQ4iBFVfXuudR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875" y="1492808"/>
            <a:ext cx="1887816" cy="16002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2.gstatic.com/images?q=tbn:ANd9GcSbudbxamOVOx1FqJa6xopEh_rs5jD7aZu21rUJ5HzWJ1iclDXlSTwsVZV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798" y="2793909"/>
            <a:ext cx="1911163" cy="148814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phoenixcentre.org/themes/site/phoenixcentre/img/logo.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8" y="981633"/>
            <a:ext cx="2209800" cy="15060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8" descr="Image result for logo Bladerunners kamloop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4" name="Picture 10" descr="http://i.ebayimg.com/00/s/MzMxWDgwMA==/z/ZcgAAOSwHnFVrqib/$_27.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1357" y="3281924"/>
            <a:ext cx="2395538" cy="10001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www.cmha.ca/wp-content/uploads/2012/03/CMHA_Logo_EN_80x2651.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7963" y="1409699"/>
            <a:ext cx="228600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www.foodsafe.ca/images/interior_health_logo.gif">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2278" y="4439768"/>
            <a:ext cx="1524000" cy="1129161"/>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https://nebula.wsimg.com/2483122ff11607f16980853c7322fa7a?AccessKeyId=7E5367A224CDD582697D&amp;disposition=0&amp;alloworigin=1">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51082" y="5831634"/>
            <a:ext cx="1705535" cy="999472"/>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www.cbc.ca/kamloops/mt/white%20buffalo.pn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0" y="4439768"/>
            <a:ext cx="2888410" cy="1299604"/>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http://lmofcs.ca/wp-content/uploads/2013/06/LMO-Logo-300x219.jp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7962" y="4700028"/>
            <a:ext cx="2170859" cy="20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http://www.corriganfinancial.com/images/sponsor_bgc.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464" y="2569416"/>
            <a:ext cx="1908735" cy="1628960"/>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http://secwepemcfamilies.org/wp-content/uploads/2013/06/logofinal20.jpg">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82122" y="1585910"/>
            <a:ext cx="2094007" cy="149626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cbc.ca/1.2058724.1381895611!/httpImage/image.jpg_gen/derivatives/original_300/bc-100426-kids-removed4.jpg">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32278" y="5752073"/>
            <a:ext cx="1668861" cy="95437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30" descr="Image result for kamloops regional corrections center logo kamloop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56" name="Picture 32" descr="http://www3.sd73.bc.ca/sites/default/files/users/tmurray/SD73-Logo-(250px).jpg">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41849" y="4593943"/>
            <a:ext cx="1524000" cy="1145429"/>
          </a:xfrm>
          <a:prstGeom prst="rect">
            <a:avLst/>
          </a:prstGeom>
          <a:noFill/>
          <a:extLst>
            <a:ext uri="{909E8E84-426E-40dd-AFC4-6F175D3DCCD1}">
              <a14:hiddenFill xmlns:a14="http://schemas.microsoft.com/office/drawing/2010/main" xmlns="">
                <a:solidFill>
                  <a:srgbClr val="FFFFFF"/>
                </a:solidFill>
              </a14:hiddenFill>
            </a:ext>
          </a:extLst>
        </p:spPr>
      </p:pic>
      <p:pic>
        <p:nvPicPr>
          <p:cNvPr id="1058" name="Picture 34" descr="https://encrypted-tbn0.gstatic.com/images?q=tbn:ANd9GcQJBME86srQlquIUYkuk39F10GxlyM6t9BroQnj01FkqbbUHH3opQ">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603" y="5985505"/>
            <a:ext cx="2949995" cy="687340"/>
          </a:xfrm>
          <a:prstGeom prst="rect">
            <a:avLst/>
          </a:prstGeom>
          <a:noFill/>
          <a:extLst>
            <a:ext uri="{909E8E84-426E-40dd-AFC4-6F175D3DCCD1}">
              <a14:hiddenFill xmlns:a14="http://schemas.microsoft.com/office/drawing/2010/main" xmlns="">
                <a:solidFill>
                  <a:srgbClr val="FFFFFF"/>
                </a:solidFill>
              </a14:hiddenFill>
            </a:ext>
          </a:extLst>
        </p:spPr>
      </p:pic>
      <p:pic>
        <p:nvPicPr>
          <p:cNvPr id="1060" name="Picture 36" descr="http://www.chbaci.ca/sitecm/i/chba_logo_about_us_page.gif?Width=620">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790210" y="3259193"/>
            <a:ext cx="2143989" cy="1022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75465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03324" y="344421"/>
            <a:ext cx="5783378" cy="523220"/>
          </a:xfrm>
          <a:prstGeom prst="rect">
            <a:avLst/>
          </a:prstGeom>
          <a:noFill/>
        </p:spPr>
        <p:txBody>
          <a:bodyPr wrap="none" rtlCol="0">
            <a:spAutoFit/>
          </a:bodyPr>
          <a:lstStyle/>
          <a:p>
            <a:r>
              <a:rPr lang="en-CA" sz="2800" b="1" dirty="0" smtClean="0"/>
              <a:t>Access to a full housing continuum…..</a:t>
            </a:r>
            <a:endParaRPr lang="en-CA" sz="28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4" y="0"/>
            <a:ext cx="2042886" cy="137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ight Arrow 5"/>
          <p:cNvSpPr/>
          <p:nvPr/>
        </p:nvSpPr>
        <p:spPr>
          <a:xfrm>
            <a:off x="43245" y="1524000"/>
            <a:ext cx="2971800"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rPr>
              <a:t>Transition Housing</a:t>
            </a:r>
            <a:endParaRPr lang="en-CA" sz="2400" b="1" dirty="0">
              <a:solidFill>
                <a:schemeClr val="tx1"/>
              </a:solidFill>
            </a:endParaRPr>
          </a:p>
        </p:txBody>
      </p:sp>
      <p:sp>
        <p:nvSpPr>
          <p:cNvPr id="7" name="Right Arrow 6"/>
          <p:cNvSpPr/>
          <p:nvPr/>
        </p:nvSpPr>
        <p:spPr>
          <a:xfrm>
            <a:off x="6213423" y="1524000"/>
            <a:ext cx="2971800" cy="2209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Scattered Site Housing</a:t>
            </a:r>
            <a:endParaRPr lang="en-CA" sz="2800" b="1" dirty="0">
              <a:solidFill>
                <a:schemeClr val="tx1"/>
              </a:solidFill>
            </a:endParaRPr>
          </a:p>
        </p:txBody>
      </p:sp>
      <p:sp>
        <p:nvSpPr>
          <p:cNvPr id="9" name="Rectangle 8"/>
          <p:cNvSpPr/>
          <p:nvPr/>
        </p:nvSpPr>
        <p:spPr>
          <a:xfrm>
            <a:off x="152400" y="3932420"/>
            <a:ext cx="3215945" cy="2062103"/>
          </a:xfrm>
          <a:prstGeom prst="rect">
            <a:avLst/>
          </a:prstGeom>
        </p:spPr>
        <p:txBody>
          <a:bodyPr wrap="none">
            <a:spAutoFit/>
          </a:bodyPr>
          <a:lstStyle/>
          <a:p>
            <a:r>
              <a:rPr lang="en-CA" sz="3200" b="1" i="1" dirty="0" smtClean="0">
                <a:latin typeface="Times New Roman" panose="02020603050405020304" pitchFamily="18" charset="0"/>
                <a:cs typeface="Times New Roman" panose="02020603050405020304" pitchFamily="18" charset="0"/>
              </a:rPr>
              <a:t>Safe Suite</a:t>
            </a:r>
          </a:p>
          <a:p>
            <a:r>
              <a:rPr lang="en-CA" sz="3200" b="1" i="1" dirty="0" smtClean="0">
                <a:latin typeface="Times New Roman" panose="02020603050405020304" pitchFamily="18" charset="0"/>
                <a:cs typeface="Times New Roman" panose="02020603050405020304" pitchFamily="18" charset="0"/>
              </a:rPr>
              <a:t>Youth Acadia</a:t>
            </a:r>
          </a:p>
          <a:p>
            <a:r>
              <a:rPr lang="en-CA" sz="3200" b="1" i="1" dirty="0" smtClean="0">
                <a:latin typeface="Times New Roman" panose="02020603050405020304" pitchFamily="18" charset="0"/>
                <a:cs typeface="Times New Roman" panose="02020603050405020304" pitchFamily="18" charset="0"/>
              </a:rPr>
              <a:t>Grace’s Place</a:t>
            </a:r>
          </a:p>
          <a:p>
            <a:r>
              <a:rPr lang="en-CA" sz="3200" b="1" i="1" dirty="0" smtClean="0">
                <a:latin typeface="Times New Roman" panose="02020603050405020304" pitchFamily="18" charset="0"/>
                <a:cs typeface="Times New Roman" panose="02020603050405020304" pitchFamily="18" charset="0"/>
              </a:rPr>
              <a:t>Sober Living Unit</a:t>
            </a:r>
          </a:p>
        </p:txBody>
      </p:sp>
      <p:pic>
        <p:nvPicPr>
          <p:cNvPr id="10" name="Picture 4" descr="http://www.housingrights.org.uk/sites/default/files/styles/large/public/field/image/blog_post/Housing-First-Lead_0.jpg?itok=mXo0YDw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045" y="1159230"/>
            <a:ext cx="3093447" cy="43039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www.ovny.fr/images/voeux/logo/big/subway-logo-photo2-l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3423" y="3570197"/>
            <a:ext cx="1313513" cy="1530727"/>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https://encrypted-tbn3.gstatic.com/images?q=tbn:ANd9GcSv5iAbiGtViTlybJYKRU9BpvDT7MYzX58LPfo7GxCpVRtef7KLq1huS_ix">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399" y="3778630"/>
            <a:ext cx="1371601" cy="153072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0.gstatic.com/images?q=tbn:ANd9GcQizH7-kKBseKrdsSOjRjJiqb-7S_fy0YURIb1D64l82eo7ilOQFY3rQ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3423" y="5463147"/>
            <a:ext cx="1663907" cy="1213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41777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pPr algn="l"/>
            <a:r>
              <a:rPr lang="en-CA" sz="3200" b="1" i="1" dirty="0" err="1" smtClean="0"/>
              <a:t>Wrapforce</a:t>
            </a:r>
            <a:r>
              <a:rPr lang="en-CA" sz="3200" b="1" dirty="0" smtClean="0"/>
              <a:t> Challenges that have been Overcome</a:t>
            </a:r>
            <a:endParaRPr lang="en-CA" sz="3200" b="1" dirty="0"/>
          </a:p>
        </p:txBody>
      </p:sp>
      <p:sp>
        <p:nvSpPr>
          <p:cNvPr id="3" name="Content Placeholder 2"/>
          <p:cNvSpPr>
            <a:spLocks noGrp="1"/>
          </p:cNvSpPr>
          <p:nvPr>
            <p:ph idx="1"/>
          </p:nvPr>
        </p:nvSpPr>
        <p:spPr/>
        <p:txBody>
          <a:bodyPr>
            <a:normAutofit fontScale="92500" lnSpcReduction="20000"/>
          </a:bodyPr>
          <a:lstStyle/>
          <a:p>
            <a:r>
              <a:rPr lang="en-CA" dirty="0" smtClean="0"/>
              <a:t>Collaborative Competition</a:t>
            </a:r>
          </a:p>
          <a:p>
            <a:pPr marL="0" indent="0">
              <a:buNone/>
            </a:pPr>
            <a:endParaRPr lang="en-CA" dirty="0" smtClean="0"/>
          </a:p>
          <a:p>
            <a:r>
              <a:rPr lang="en-CA" dirty="0" smtClean="0"/>
              <a:t>Housing Availability.</a:t>
            </a:r>
          </a:p>
          <a:p>
            <a:endParaRPr lang="en-CA" dirty="0"/>
          </a:p>
          <a:p>
            <a:r>
              <a:rPr lang="en-CA" dirty="0" smtClean="0"/>
              <a:t>Funding</a:t>
            </a:r>
          </a:p>
          <a:p>
            <a:endParaRPr lang="en-CA" dirty="0"/>
          </a:p>
          <a:p>
            <a:r>
              <a:rPr lang="en-CA" dirty="0" smtClean="0"/>
              <a:t>Staffing</a:t>
            </a:r>
          </a:p>
          <a:p>
            <a:pPr marL="0" indent="0">
              <a:buNone/>
            </a:pPr>
            <a:endParaRPr lang="en-CA" dirty="0" smtClean="0"/>
          </a:p>
          <a:p>
            <a:r>
              <a:rPr lang="en-CA" dirty="0" smtClean="0"/>
              <a:t>Decolonizing </a:t>
            </a:r>
            <a:r>
              <a:rPr lang="en-CA" dirty="0"/>
              <a:t>our practice</a:t>
            </a:r>
          </a:p>
          <a:p>
            <a:endParaRPr lang="en-CA" dirty="0" smtClean="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886200"/>
            <a:ext cx="3028950" cy="2057400"/>
          </a:xfrm>
          <a:prstGeom prst="rect">
            <a:avLst/>
          </a:prstGeom>
        </p:spPr>
      </p:pic>
      <p:sp>
        <p:nvSpPr>
          <p:cNvPr id="5" name="AutoShape 2" descr="Image result for affordable housing imag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524000"/>
            <a:ext cx="2809875" cy="1526484"/>
          </a:xfrm>
          <a:prstGeom prst="rect">
            <a:avLst/>
          </a:prstGeom>
        </p:spPr>
      </p:pic>
    </p:spTree>
    <p:extLst>
      <p:ext uri="{BB962C8B-B14F-4D97-AF65-F5344CB8AC3E}">
        <p14:creationId xmlns:p14="http://schemas.microsoft.com/office/powerpoint/2010/main" val="3069981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CA" b="1" i="1" dirty="0" err="1" smtClean="0"/>
              <a:t>Wrapforce</a:t>
            </a:r>
            <a:r>
              <a:rPr lang="en-CA" b="1" i="1" dirty="0" smtClean="0"/>
              <a:t> </a:t>
            </a:r>
            <a:r>
              <a:rPr lang="en-CA" b="1" dirty="0" smtClean="0"/>
              <a:t>Successes</a:t>
            </a:r>
            <a:endParaRPr lang="en-CA" b="1" dirty="0"/>
          </a:p>
        </p:txBody>
      </p:sp>
      <p:sp>
        <p:nvSpPr>
          <p:cNvPr id="3" name="Content Placeholder 2"/>
          <p:cNvSpPr>
            <a:spLocks noGrp="1"/>
          </p:cNvSpPr>
          <p:nvPr>
            <p:ph idx="1"/>
          </p:nvPr>
        </p:nvSpPr>
        <p:spPr>
          <a:xfrm>
            <a:off x="304800" y="838200"/>
            <a:ext cx="8839200" cy="5791200"/>
          </a:xfrm>
        </p:spPr>
        <p:txBody>
          <a:bodyPr>
            <a:normAutofit fontScale="25000" lnSpcReduction="20000"/>
          </a:bodyPr>
          <a:lstStyle/>
          <a:p>
            <a:endParaRPr lang="en-CA" b="1" dirty="0"/>
          </a:p>
          <a:p>
            <a:r>
              <a:rPr lang="en-CA" sz="8000" b="1" dirty="0" smtClean="0"/>
              <a:t>15 Different Non-Profit Agencies Coordinating Services Collaboratively.</a:t>
            </a:r>
          </a:p>
          <a:p>
            <a:pPr marL="0" indent="0">
              <a:buNone/>
            </a:pPr>
            <a:endParaRPr lang="en-CA" sz="8000" b="1" dirty="0" smtClean="0"/>
          </a:p>
          <a:p>
            <a:r>
              <a:rPr lang="en-CA" sz="8000" b="1" dirty="0"/>
              <a:t>1</a:t>
            </a:r>
            <a:r>
              <a:rPr lang="en-CA" sz="8000" b="1" dirty="0" smtClean="0"/>
              <a:t>1 New Youth Transition Housing units created within 3 months.</a:t>
            </a:r>
          </a:p>
          <a:p>
            <a:endParaRPr lang="en-CA" sz="8000" b="1" dirty="0"/>
          </a:p>
          <a:p>
            <a:r>
              <a:rPr lang="en-CA" sz="8000" b="1" dirty="0" smtClean="0"/>
              <a:t>2 </a:t>
            </a:r>
            <a:r>
              <a:rPr lang="en-CA" sz="8000" b="1" dirty="0"/>
              <a:t>Scattered Site housing first units </a:t>
            </a:r>
            <a:r>
              <a:rPr lang="en-CA" sz="8000" b="1" dirty="0" smtClean="0"/>
              <a:t>secured: Home Depot Home and Subway Home</a:t>
            </a:r>
          </a:p>
          <a:p>
            <a:pPr marL="0" indent="0">
              <a:buNone/>
            </a:pPr>
            <a:endParaRPr lang="en-CA" sz="8000" b="1" dirty="0"/>
          </a:p>
          <a:p>
            <a:r>
              <a:rPr lang="en-CA" sz="8000" b="1" dirty="0" smtClean="0"/>
              <a:t>$</a:t>
            </a:r>
            <a:r>
              <a:rPr lang="en-CA" sz="8000" b="1" dirty="0"/>
              <a:t>19,550 raised to date for our Scattered Site Housing </a:t>
            </a:r>
            <a:r>
              <a:rPr lang="en-CA" sz="8000" b="1" dirty="0" smtClean="0"/>
              <a:t>program</a:t>
            </a:r>
          </a:p>
          <a:p>
            <a:pPr marL="0" indent="0">
              <a:buNone/>
            </a:pPr>
            <a:endParaRPr lang="en-CA" sz="8000" b="1" dirty="0"/>
          </a:p>
          <a:p>
            <a:r>
              <a:rPr lang="en-CA" sz="8000" b="1" dirty="0"/>
              <a:t>9</a:t>
            </a:r>
            <a:r>
              <a:rPr lang="en-CA" sz="8000" b="1" dirty="0" smtClean="0"/>
              <a:t> </a:t>
            </a:r>
            <a:r>
              <a:rPr lang="en-CA" sz="8000" b="1" dirty="0"/>
              <a:t>Homeless youth are now housed </a:t>
            </a:r>
            <a:r>
              <a:rPr lang="en-CA" sz="8000" b="1" dirty="0" smtClean="0"/>
              <a:t>!!!</a:t>
            </a:r>
          </a:p>
          <a:p>
            <a:endParaRPr lang="en-CA" sz="8000" b="1" dirty="0"/>
          </a:p>
          <a:p>
            <a:endParaRPr lang="en-CA" sz="6300" b="1" dirty="0" smtClean="0"/>
          </a:p>
          <a:p>
            <a:endParaRPr lang="en-CA" sz="6300" b="1" dirty="0"/>
          </a:p>
          <a:p>
            <a:endParaRPr lang="en-CA" sz="6300" b="1" dirty="0" smtClean="0"/>
          </a:p>
          <a:p>
            <a:endParaRPr lang="en-CA" sz="6300" b="1" dirty="0"/>
          </a:p>
          <a:p>
            <a:endParaRPr lang="en-CA" sz="6300" b="1" dirty="0" smtClean="0"/>
          </a:p>
          <a:p>
            <a:pPr marL="0" indent="0">
              <a:buNone/>
            </a:pPr>
            <a:endParaRPr lang="en-CA" sz="6300" b="1" dirty="0" smtClean="0"/>
          </a:p>
          <a:p>
            <a:r>
              <a:rPr lang="en-CA" sz="8000" b="1" dirty="0" smtClean="0"/>
              <a:t>Set groundwork for partner action team: Employment Centralized Intake process with Thompson Rivers University and  6 agencies providing Employment Services.</a:t>
            </a:r>
            <a:endParaRPr lang="en-CA" sz="8000" b="1" dirty="0"/>
          </a:p>
          <a:p>
            <a:pPr marL="0" indent="0">
              <a:buNone/>
            </a:pPr>
            <a:r>
              <a:rPr lang="en-CA" sz="8000" b="1" dirty="0"/>
              <a:t> </a:t>
            </a:r>
          </a:p>
          <a:p>
            <a:endParaRPr lang="en-CA"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468914"/>
            <a:ext cx="2895600" cy="2137005"/>
          </a:xfrm>
          <a:prstGeom prst="rect">
            <a:avLst/>
          </a:prstGeom>
        </p:spPr>
      </p:pic>
    </p:spTree>
    <p:extLst>
      <p:ext uri="{BB962C8B-B14F-4D97-AF65-F5344CB8AC3E}">
        <p14:creationId xmlns:p14="http://schemas.microsoft.com/office/powerpoint/2010/main" val="2997795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9" y="-13856"/>
            <a:ext cx="2923309" cy="1766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AutoShape 2" descr="Image result for Images of  cartoon images community map"/>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4" descr="Image result for Images of kamloops tourist map"/>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6" name="Picture 6" descr="http://www.mountainmedia.org/images/kamloops-large-sample.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4414762"/>
            <a:ext cx="7632700"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12850" y="3862466"/>
            <a:ext cx="6248400" cy="584775"/>
          </a:xfrm>
          <a:prstGeom prst="rect">
            <a:avLst/>
          </a:prstGeom>
          <a:noFill/>
        </p:spPr>
        <p:txBody>
          <a:bodyPr wrap="square" rtlCol="0">
            <a:spAutoFit/>
          </a:bodyPr>
          <a:lstStyle/>
          <a:p>
            <a:pPr algn="ctr"/>
            <a:r>
              <a:rPr lang="en-CA" sz="3200" b="1" dirty="0" smtClean="0"/>
              <a:t>Community Map of Youth Services</a:t>
            </a:r>
            <a:endParaRPr lang="en-CA" sz="3200" b="1" dirty="0"/>
          </a:p>
        </p:txBody>
      </p:sp>
      <p:sp>
        <p:nvSpPr>
          <p:cNvPr id="6" name="TextBox 5"/>
          <p:cNvSpPr txBox="1"/>
          <p:nvPr/>
        </p:nvSpPr>
        <p:spPr>
          <a:xfrm>
            <a:off x="2743201" y="237902"/>
            <a:ext cx="6400800" cy="1200329"/>
          </a:xfrm>
          <a:prstGeom prst="rect">
            <a:avLst/>
          </a:prstGeom>
          <a:noFill/>
        </p:spPr>
        <p:txBody>
          <a:bodyPr wrap="square" rtlCol="0">
            <a:spAutoFit/>
          </a:bodyPr>
          <a:lstStyle/>
          <a:p>
            <a:pPr algn="ctr"/>
            <a:r>
              <a:rPr lang="en-CA" sz="3600" b="1" dirty="0" smtClean="0"/>
              <a:t>Training Panels for Service Providers Taught by Youth !!! </a:t>
            </a:r>
            <a:endParaRPr lang="en-CA" sz="3600" b="1" dirty="0"/>
          </a:p>
        </p:txBody>
      </p:sp>
      <p:pic>
        <p:nvPicPr>
          <p:cNvPr id="5128" name="Picture 8" descr="http://www.bayaniwarrior.com/speaking.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600200"/>
            <a:ext cx="3810000"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5130" name="Picture 10" descr="Image result for images of group of youth speak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26" y="1904999"/>
            <a:ext cx="3527373" cy="1905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51213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9" y="64956"/>
            <a:ext cx="2381249" cy="1371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descr="Image result for Images of homeless youth with cell ph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859" y="4399656"/>
            <a:ext cx="2286000" cy="190259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age result for Images of homeless youth with cell ph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322420"/>
            <a:ext cx="2619375" cy="23955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s://encrypted-tbn2.gstatic.com/images?q=tbn:ANd9GcQKMXd8OSlY6y15dPo4mEg3gaIzjDZliLnBsvZJ9IQiCcC0wBWXB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422" y="64956"/>
            <a:ext cx="2078636" cy="28644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413728" y="64956"/>
            <a:ext cx="4368072" cy="1569660"/>
          </a:xfrm>
          <a:prstGeom prst="rect">
            <a:avLst/>
          </a:prstGeom>
          <a:noFill/>
        </p:spPr>
        <p:txBody>
          <a:bodyPr wrap="square" rtlCol="0">
            <a:spAutoFit/>
          </a:bodyPr>
          <a:lstStyle/>
          <a:p>
            <a:r>
              <a:rPr lang="en-CA" sz="3200" b="1" dirty="0" smtClean="0"/>
              <a:t>Healthy Transitions to Independence for Youth in Care</a:t>
            </a:r>
            <a:endParaRPr lang="en-CA" sz="3200" b="1" dirty="0"/>
          </a:p>
        </p:txBody>
      </p:sp>
      <p:sp>
        <p:nvSpPr>
          <p:cNvPr id="5" name="TextBox 4"/>
          <p:cNvSpPr txBox="1"/>
          <p:nvPr/>
        </p:nvSpPr>
        <p:spPr>
          <a:xfrm>
            <a:off x="3043040" y="4389655"/>
            <a:ext cx="3695700" cy="1569660"/>
          </a:xfrm>
          <a:prstGeom prst="rect">
            <a:avLst/>
          </a:prstGeom>
          <a:noFill/>
        </p:spPr>
        <p:txBody>
          <a:bodyPr wrap="square" rtlCol="0">
            <a:spAutoFit/>
          </a:bodyPr>
          <a:lstStyle/>
          <a:p>
            <a:r>
              <a:rPr lang="en-CA" sz="3200" b="1" dirty="0" smtClean="0"/>
              <a:t>Cell Phone Pilot to increase access to housing  &amp; supports</a:t>
            </a:r>
            <a:endParaRPr lang="en-CA" sz="3200" b="1" dirty="0"/>
          </a:p>
        </p:txBody>
      </p:sp>
      <p:sp>
        <p:nvSpPr>
          <p:cNvPr id="7" name="TextBox 6"/>
          <p:cNvSpPr txBox="1"/>
          <p:nvPr/>
        </p:nvSpPr>
        <p:spPr>
          <a:xfrm>
            <a:off x="152400" y="2057400"/>
            <a:ext cx="3505200" cy="584775"/>
          </a:xfrm>
          <a:prstGeom prst="rect">
            <a:avLst/>
          </a:prstGeom>
          <a:noFill/>
        </p:spPr>
        <p:txBody>
          <a:bodyPr wrap="square" rtlCol="0">
            <a:spAutoFit/>
          </a:bodyPr>
          <a:lstStyle/>
          <a:p>
            <a:r>
              <a:rPr lang="en-CA" sz="3200" b="1" dirty="0" smtClean="0"/>
              <a:t>Mentorship</a:t>
            </a:r>
            <a:endParaRPr lang="en-CA" sz="3200" b="1" dirty="0"/>
          </a:p>
        </p:txBody>
      </p:sp>
      <p:pic>
        <p:nvPicPr>
          <p:cNvPr id="2050" name="Picture 2" descr="Image result for Images of  youth mentorshi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3040" y="2138816"/>
            <a:ext cx="2895600" cy="1581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21091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81000"/>
                    </a14:imgEffect>
                  </a14:imgLayer>
                </a14:imgProps>
              </a:ext>
              <a:ext uri="{28A0092B-C50C-407E-A947-70E740481C1C}">
                <a14:useLocalDpi xmlns:a14="http://schemas.microsoft.com/office/drawing/2010/main" val="0"/>
              </a:ext>
            </a:extLst>
          </a:blip>
          <a:srcRect/>
          <a:stretch>
            <a:fillRect/>
          </a:stretch>
        </p:blipFill>
        <p:spPr bwMode="auto">
          <a:xfrm>
            <a:off x="533400" y="136863"/>
            <a:ext cx="8229600" cy="23295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447800" y="1489532"/>
            <a:ext cx="7031182" cy="923330"/>
          </a:xfrm>
          <a:prstGeom prst="rect">
            <a:avLst/>
          </a:prstGeom>
          <a:noFill/>
        </p:spPr>
        <p:txBody>
          <a:bodyPr wrap="square" rtlCol="0">
            <a:spAutoFit/>
          </a:bodyPr>
          <a:lstStyle/>
          <a:p>
            <a:r>
              <a:rPr lang="en-US" sz="5400" dirty="0" smtClean="0">
                <a:solidFill>
                  <a:schemeClr val="bg1"/>
                </a:solidFill>
              </a:rPr>
              <a:t>What happens next?</a:t>
            </a:r>
            <a:endParaRPr lang="en-US" sz="5400" dirty="0">
              <a:solidFill>
                <a:schemeClr val="bg1"/>
              </a:solidFill>
            </a:endParaRPr>
          </a:p>
        </p:txBody>
      </p:sp>
      <p:pic>
        <p:nvPicPr>
          <p:cNvPr id="4" name="Picture 2" descr="http://www.jamgiveshope.com/s/cc_images/cache_939126437.jpg?t=140722005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0" y="3389699"/>
            <a:ext cx="3429000" cy="32721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84731" y="2804924"/>
            <a:ext cx="8534400" cy="584775"/>
          </a:xfrm>
          <a:prstGeom prst="rect">
            <a:avLst/>
          </a:prstGeom>
        </p:spPr>
        <p:txBody>
          <a:bodyPr wrap="square">
            <a:spAutoFit/>
          </a:bodyPr>
          <a:lstStyle/>
          <a:p>
            <a:pPr lvl="0"/>
            <a:r>
              <a:rPr lang="en-CA" sz="3200" b="1" dirty="0">
                <a:solidFill>
                  <a:prstClr val="black"/>
                </a:solidFill>
              </a:rPr>
              <a:t>We are the Community that Raises the Child !!!</a:t>
            </a:r>
          </a:p>
        </p:txBody>
      </p:sp>
    </p:spTree>
    <p:extLst>
      <p:ext uri="{BB962C8B-B14F-4D97-AF65-F5344CB8AC3E}">
        <p14:creationId xmlns:p14="http://schemas.microsoft.com/office/powerpoint/2010/main" val="2161406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Jillian_Armstrong_Clay Hands.jpg"/>
          <p:cNvPicPr>
            <a:picLocks noGrp="1" noChangeAspect="1"/>
          </p:cNvPicPr>
          <p:nvPr>
            <p:ph idx="1"/>
          </p:nvPr>
        </p:nvPicPr>
        <p:blipFill>
          <a:blip r:embed="rId3" cstate="print"/>
          <a:stretch>
            <a:fillRect/>
          </a:stretch>
        </p:blipFill>
        <p:spPr>
          <a:xfrm>
            <a:off x="1066800" y="152401"/>
            <a:ext cx="7010400" cy="2819400"/>
          </a:xfrm>
        </p:spPr>
      </p:pic>
      <p:sp>
        <p:nvSpPr>
          <p:cNvPr id="7" name="Text Placeholder 6"/>
          <p:cNvSpPr>
            <a:spLocks noGrp="1"/>
          </p:cNvSpPr>
          <p:nvPr>
            <p:ph type="body" sz="half" idx="2"/>
          </p:nvPr>
        </p:nvSpPr>
        <p:spPr>
          <a:xfrm>
            <a:off x="0" y="3048000"/>
            <a:ext cx="8382000" cy="2667000"/>
          </a:xfrm>
        </p:spPr>
        <p:txBody>
          <a:bodyPr>
            <a:normAutofit fontScale="25000" lnSpcReduction="20000"/>
          </a:bodyPr>
          <a:lstStyle/>
          <a:p>
            <a:pPr algn="ctr"/>
            <a:endParaRPr lang="en-CA" sz="8000" b="1" dirty="0" smtClean="0"/>
          </a:p>
          <a:p>
            <a:pPr algn="ctr"/>
            <a:r>
              <a:rPr lang="en-CA" sz="14400" dirty="0"/>
              <a:t>For more information </a:t>
            </a:r>
            <a:r>
              <a:rPr lang="en-CA" sz="14400" dirty="0" smtClean="0"/>
              <a:t>on A Way Home:</a:t>
            </a:r>
          </a:p>
          <a:p>
            <a:pPr algn="ctr"/>
            <a:r>
              <a:rPr lang="en-CA" sz="14400" dirty="0" smtClean="0"/>
              <a:t>Please contact:</a:t>
            </a:r>
          </a:p>
          <a:p>
            <a:pPr algn="ctr"/>
            <a:r>
              <a:rPr lang="en-CA" sz="14400" b="1" dirty="0" smtClean="0"/>
              <a:t>Katherine </a:t>
            </a:r>
            <a:r>
              <a:rPr lang="en-CA" sz="14400" b="1" dirty="0" err="1" smtClean="0"/>
              <a:t>McParland</a:t>
            </a:r>
            <a:endParaRPr lang="en-CA" sz="14400" b="1" dirty="0" smtClean="0"/>
          </a:p>
          <a:p>
            <a:pPr algn="ctr"/>
            <a:r>
              <a:rPr lang="en-CA" sz="14400" b="1" dirty="0" smtClean="0"/>
              <a:t>250-320-7837</a:t>
            </a:r>
          </a:p>
          <a:p>
            <a:pPr algn="ctr"/>
            <a:r>
              <a:rPr lang="en-CA" sz="12800" b="1" dirty="0" smtClean="0">
                <a:hlinkClick r:id="rId4"/>
              </a:rPr>
              <a:t>kmcparland@interiorcommunityservices.bc.ca</a:t>
            </a:r>
            <a:endParaRPr lang="en-CA" sz="12800" b="1" dirty="0" smtClean="0"/>
          </a:p>
          <a:p>
            <a:pPr algn="ctr"/>
            <a:endParaRPr lang="en-CA" sz="8000" b="1" dirty="0" smtClean="0"/>
          </a:p>
          <a:p>
            <a:pPr algn="ctr"/>
            <a:endParaRPr lang="en-CA" sz="8000" b="1" dirty="0"/>
          </a:p>
          <a:p>
            <a:pPr algn="ctr"/>
            <a:endParaRPr lang="en-CA" sz="8000" b="1" dirty="0" smtClean="0"/>
          </a:p>
          <a:p>
            <a:pPr algn="ctr"/>
            <a:endParaRPr lang="en-CA" sz="8000" b="1" dirty="0"/>
          </a:p>
          <a:p>
            <a:pPr algn="ctr"/>
            <a:endParaRPr lang="en-CA" sz="8000" b="1" dirty="0" smtClean="0"/>
          </a:p>
          <a:p>
            <a:pPr algn="ctr"/>
            <a:endParaRPr lang="en-CA" sz="8000" b="1" dirty="0"/>
          </a:p>
          <a:p>
            <a:pPr algn="ctr"/>
            <a:endParaRPr lang="en-CA" sz="8000" b="1" dirty="0" smtClean="0">
              <a:solidFill>
                <a:schemeClr val="accent1"/>
              </a:solidFill>
            </a:endParaRPr>
          </a:p>
          <a:p>
            <a:r>
              <a:rPr lang="en-CA" dirty="0" smtClean="0"/>
              <a:t> </a:t>
            </a:r>
            <a:endParaRPr lang="en-CA" dirty="0"/>
          </a:p>
        </p:txBody>
      </p:sp>
    </p:spTree>
    <p:extLst>
      <p:ext uri="{BB962C8B-B14F-4D97-AF65-F5344CB8AC3E}">
        <p14:creationId xmlns:p14="http://schemas.microsoft.com/office/powerpoint/2010/main" val="86511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62050"/>
          </a:xfrm>
        </p:spPr>
        <p:txBody>
          <a:bodyPr>
            <a:noAutofit/>
          </a:bodyPr>
          <a:lstStyle/>
          <a:p>
            <a:r>
              <a:rPr lang="en-CA" sz="4400" dirty="0" smtClean="0"/>
              <a:t>Youth Homelessness in Kamloops</a:t>
            </a:r>
            <a:br>
              <a:rPr lang="en-CA" sz="4400" dirty="0" smtClean="0"/>
            </a:br>
            <a:endParaRPr lang="en-CA" sz="4400" dirty="0"/>
          </a:p>
        </p:txBody>
      </p:sp>
      <p:pic>
        <p:nvPicPr>
          <p:cNvPr id="7" name="Picture 2" descr="http://rabble.ca/sites/rabble/files/imagecache/350px-width-scale-PREVIEW/node-images/runaway1.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15000" y="2057400"/>
            <a:ext cx="3429000" cy="472821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28600" y="838200"/>
            <a:ext cx="8534400" cy="1077218"/>
          </a:xfrm>
          <a:prstGeom prst="rect">
            <a:avLst/>
          </a:prstGeom>
          <a:noFill/>
        </p:spPr>
        <p:txBody>
          <a:bodyPr wrap="square" rtlCol="0">
            <a:spAutoFit/>
          </a:bodyPr>
          <a:lstStyle/>
          <a:p>
            <a:pPr algn="ctr"/>
            <a:r>
              <a:rPr lang="en-CA" sz="3200" b="1" dirty="0" smtClean="0">
                <a:solidFill>
                  <a:schemeClr val="tx2">
                    <a:lumMod val="75000"/>
                  </a:schemeClr>
                </a:solidFill>
                <a:latin typeface="Arial Black" panose="020B0A04020102020204" pitchFamily="34" charset="0"/>
              </a:rPr>
              <a:t>292 Hidden Homeless</a:t>
            </a:r>
          </a:p>
          <a:p>
            <a:pPr algn="ctr"/>
            <a:r>
              <a:rPr lang="en-CA" sz="3200" b="1" dirty="0" smtClean="0">
                <a:solidFill>
                  <a:schemeClr val="tx2">
                    <a:lumMod val="75000"/>
                  </a:schemeClr>
                </a:solidFill>
                <a:latin typeface="Arial Black" panose="020B0A04020102020204" pitchFamily="34" charset="0"/>
              </a:rPr>
              <a:t>20 Absolutely Homeless</a:t>
            </a:r>
          </a:p>
        </p:txBody>
      </p:sp>
      <p:pic>
        <p:nvPicPr>
          <p:cNvPr id="9" name="Picture 8" descr="F:\Homelessness Pictures\P809027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081824"/>
            <a:ext cx="5562600" cy="4623776"/>
          </a:xfrm>
          <a:prstGeom prst="rect">
            <a:avLst/>
          </a:prstGeom>
          <a:noFill/>
          <a:ln>
            <a:noFill/>
          </a:ln>
        </p:spPr>
      </p:pic>
    </p:spTree>
    <p:extLst>
      <p:ext uri="{BB962C8B-B14F-4D97-AF65-F5344CB8AC3E}">
        <p14:creationId xmlns:p14="http://schemas.microsoft.com/office/powerpoint/2010/main" val="2531329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5000" b="1" dirty="0" smtClean="0"/>
              <a:t>The Importance of First Voices</a:t>
            </a:r>
            <a:br>
              <a:rPr lang="en-CA" sz="5000" b="1" dirty="0" smtClean="0"/>
            </a:br>
            <a:endParaRPr lang="en-CA" sz="5000" b="1" dirty="0"/>
          </a:p>
        </p:txBody>
      </p:sp>
      <p:pic>
        <p:nvPicPr>
          <p:cNvPr id="5" name="Picture 2" descr="http://www.covenanthousetoronto.ca/homeless-youth/Page/SharedImages/2282_No-Kid-Choos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9067800" y="5633481"/>
            <a:ext cx="139700" cy="5369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www.covenanthousetoronto.ca/homeless-youth/Page/SharedImages/2282_No-Kid-Choos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57049" y="5867400"/>
            <a:ext cx="2180681" cy="83819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www.housingrights.org.uk/sites/default/files/styles/large/public/field/image/blog_post/Housing-First-Lead_0.jpg?itok=mXo0YDw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143000"/>
            <a:ext cx="4014865"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p:txBody>
          <a:bodyPr/>
          <a:lstStyle/>
          <a:p>
            <a:endParaRPr lang="en-CA" dirty="0"/>
          </a:p>
        </p:txBody>
      </p:sp>
      <p:pic>
        <p:nvPicPr>
          <p:cNvPr id="9" name="Picture 8" descr="F:\Homelessness Pictures\P809029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1143000"/>
            <a:ext cx="4541520" cy="5334000"/>
          </a:xfrm>
          <a:prstGeom prst="rect">
            <a:avLst/>
          </a:prstGeom>
          <a:noFill/>
          <a:ln>
            <a:noFill/>
          </a:ln>
        </p:spPr>
      </p:pic>
    </p:spTree>
    <p:extLst>
      <p:ext uri="{BB962C8B-B14F-4D97-AF65-F5344CB8AC3E}">
        <p14:creationId xmlns:p14="http://schemas.microsoft.com/office/powerpoint/2010/main" val="2475644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96400" cy="2286000"/>
          </a:xfrm>
        </p:spPr>
        <p:txBody>
          <a:bodyPr>
            <a:normAutofit/>
          </a:bodyPr>
          <a:lstStyle/>
          <a:p>
            <a:pPr marL="0" indent="0" algn="ctr">
              <a:buNone/>
            </a:pPr>
            <a:r>
              <a:rPr lang="en-CA" b="1" dirty="0" smtClean="0">
                <a:solidFill>
                  <a:srgbClr val="FF33CC"/>
                </a:solidFill>
              </a:rPr>
              <a:t>Former Youth in Care Supportive Housing Committee-</a:t>
            </a:r>
            <a:r>
              <a:rPr lang="en-CA" sz="4000" dirty="0" smtClean="0"/>
              <a:t> </a:t>
            </a:r>
            <a:r>
              <a:rPr lang="en-CA" b="1" i="1" dirty="0" smtClean="0">
                <a:solidFill>
                  <a:srgbClr val="006600"/>
                </a:solidFill>
              </a:rPr>
              <a:t>Grassroots Community Collaboration.</a:t>
            </a:r>
            <a:endParaRPr lang="en-CA" sz="3600" b="1" i="1" dirty="0" smtClean="0">
              <a:solidFill>
                <a:srgbClr val="006600"/>
              </a:solidFill>
            </a:endParaRPr>
          </a:p>
          <a:p>
            <a:pPr marL="0" indent="0">
              <a:buNone/>
            </a:pPr>
            <a:endParaRPr lang="en-CA" sz="6900" dirty="0" smtClean="0"/>
          </a:p>
        </p:txBody>
      </p:sp>
      <p:sp>
        <p:nvSpPr>
          <p:cNvPr id="4" name="Rectangle 3"/>
          <p:cNvSpPr/>
          <p:nvPr/>
        </p:nvSpPr>
        <p:spPr>
          <a:xfrm>
            <a:off x="0" y="1267353"/>
            <a:ext cx="4953000" cy="5601533"/>
          </a:xfrm>
          <a:prstGeom prst="rect">
            <a:avLst/>
          </a:prstGeom>
        </p:spPr>
        <p:txBody>
          <a:bodyPr wrap="square">
            <a:spAutoFit/>
          </a:bodyPr>
          <a:lstStyle/>
          <a:p>
            <a:pPr>
              <a:buFont typeface="Wingdings" panose="05000000000000000000" pitchFamily="2" charset="2"/>
              <a:buChar char="ü"/>
            </a:pPr>
            <a:r>
              <a:rPr lang="en-CA" sz="1600" b="1" dirty="0"/>
              <a:t>Interior Community </a:t>
            </a:r>
            <a:r>
              <a:rPr lang="en-CA" sz="1600" b="1" dirty="0" smtClean="0"/>
              <a:t>Services</a:t>
            </a:r>
          </a:p>
          <a:p>
            <a:endParaRPr lang="en-CA" sz="1600" b="1" dirty="0"/>
          </a:p>
          <a:p>
            <a:pPr>
              <a:buFont typeface="Wingdings" panose="05000000000000000000" pitchFamily="2" charset="2"/>
              <a:buChar char="ü"/>
            </a:pPr>
            <a:r>
              <a:rPr lang="en-CA" sz="1600" b="1" dirty="0" smtClean="0"/>
              <a:t>Phoenix Center</a:t>
            </a:r>
          </a:p>
          <a:p>
            <a:endParaRPr lang="en-CA" sz="1600" b="1" dirty="0"/>
          </a:p>
          <a:p>
            <a:pPr>
              <a:buFont typeface="Wingdings" panose="05000000000000000000" pitchFamily="2" charset="2"/>
              <a:buChar char="ü"/>
            </a:pPr>
            <a:r>
              <a:rPr lang="en-CA" sz="1600" b="1" dirty="0"/>
              <a:t>Boys and Girls </a:t>
            </a:r>
            <a:r>
              <a:rPr lang="en-CA" sz="1600" b="1" dirty="0" smtClean="0"/>
              <a:t>Club</a:t>
            </a:r>
          </a:p>
          <a:p>
            <a:endParaRPr lang="en-CA" sz="1600" b="1" dirty="0"/>
          </a:p>
          <a:p>
            <a:pPr>
              <a:buFont typeface="Wingdings" panose="05000000000000000000" pitchFamily="2" charset="2"/>
              <a:buChar char="ü"/>
            </a:pPr>
            <a:r>
              <a:rPr lang="en-CA" sz="1600" b="1" dirty="0"/>
              <a:t>Interior </a:t>
            </a:r>
            <a:r>
              <a:rPr lang="en-CA" sz="1600" b="1" dirty="0" smtClean="0"/>
              <a:t>Health</a:t>
            </a:r>
          </a:p>
          <a:p>
            <a:endParaRPr lang="en-CA" sz="1600" b="1" dirty="0"/>
          </a:p>
          <a:p>
            <a:pPr>
              <a:buFont typeface="Wingdings" panose="05000000000000000000" pitchFamily="2" charset="2"/>
              <a:buChar char="ü"/>
            </a:pPr>
            <a:r>
              <a:rPr lang="en-CA" sz="1600" b="1" dirty="0"/>
              <a:t>White </a:t>
            </a:r>
            <a:r>
              <a:rPr lang="en-CA" sz="1600" b="1" dirty="0" smtClean="0"/>
              <a:t>Buffalo</a:t>
            </a:r>
          </a:p>
          <a:p>
            <a:endParaRPr lang="en-CA" sz="1600" b="1" dirty="0"/>
          </a:p>
          <a:p>
            <a:pPr>
              <a:buFont typeface="Wingdings" panose="05000000000000000000" pitchFamily="2" charset="2"/>
              <a:buChar char="ü"/>
            </a:pPr>
            <a:r>
              <a:rPr lang="en-CA" sz="1600" b="1" dirty="0"/>
              <a:t>Ministry of Social Development and Social </a:t>
            </a:r>
            <a:r>
              <a:rPr lang="en-CA" sz="1600" b="1" dirty="0" smtClean="0"/>
              <a:t>Innovation</a:t>
            </a:r>
          </a:p>
          <a:p>
            <a:endParaRPr lang="en-CA" sz="1600" b="1" dirty="0"/>
          </a:p>
          <a:p>
            <a:pPr>
              <a:buFont typeface="Wingdings" panose="05000000000000000000" pitchFamily="2" charset="2"/>
              <a:buChar char="ü"/>
            </a:pPr>
            <a:r>
              <a:rPr lang="en-CA" sz="1600" b="1" dirty="0"/>
              <a:t>Salvation Army </a:t>
            </a:r>
            <a:r>
              <a:rPr lang="en-CA" sz="1600" b="1" dirty="0" smtClean="0"/>
              <a:t>Church</a:t>
            </a:r>
          </a:p>
          <a:p>
            <a:endParaRPr lang="en-CA" sz="1600" b="1" dirty="0"/>
          </a:p>
          <a:p>
            <a:pPr>
              <a:buFont typeface="Wingdings" panose="05000000000000000000" pitchFamily="2" charset="2"/>
              <a:buChar char="ü"/>
            </a:pPr>
            <a:r>
              <a:rPr lang="en-CA" sz="1600" b="1" dirty="0"/>
              <a:t>Volunteer </a:t>
            </a:r>
            <a:r>
              <a:rPr lang="en-CA" sz="1600" b="1" dirty="0" smtClean="0"/>
              <a:t>Kamloops</a:t>
            </a:r>
          </a:p>
          <a:p>
            <a:endParaRPr lang="en-CA" sz="1600" b="1" dirty="0"/>
          </a:p>
          <a:p>
            <a:pPr>
              <a:buFont typeface="Wingdings" panose="05000000000000000000" pitchFamily="2" charset="2"/>
              <a:buChar char="ü"/>
            </a:pPr>
            <a:r>
              <a:rPr lang="en-CA" sz="1600" b="1" dirty="0"/>
              <a:t>School </a:t>
            </a:r>
            <a:r>
              <a:rPr lang="en-CA" sz="1600" b="1" dirty="0" smtClean="0"/>
              <a:t>District</a:t>
            </a:r>
          </a:p>
          <a:p>
            <a:pPr>
              <a:buFont typeface="Wingdings" panose="05000000000000000000" pitchFamily="2" charset="2"/>
              <a:buChar char="ü"/>
            </a:pPr>
            <a:endParaRPr lang="en-CA" sz="1600" b="1" dirty="0" smtClean="0"/>
          </a:p>
          <a:p>
            <a:pPr>
              <a:buFont typeface="Wingdings" panose="05000000000000000000" pitchFamily="2" charset="2"/>
              <a:buChar char="ü"/>
            </a:pPr>
            <a:r>
              <a:rPr lang="en-CA" sz="1600" b="1" dirty="0"/>
              <a:t>Thompson Rivers University</a:t>
            </a:r>
          </a:p>
          <a:p>
            <a:endParaRPr lang="en-CA" sz="1600" b="1" dirty="0"/>
          </a:p>
          <a:p>
            <a:pPr>
              <a:buFont typeface="Wingdings" panose="05000000000000000000" pitchFamily="2" charset="2"/>
              <a:buChar char="ü"/>
            </a:pPr>
            <a:r>
              <a:rPr lang="en-CA" sz="1600" b="1" dirty="0"/>
              <a:t>Twin Rivers Education Center </a:t>
            </a:r>
          </a:p>
          <a:p>
            <a:pPr>
              <a:buFont typeface="Wingdings" panose="05000000000000000000" pitchFamily="2" charset="2"/>
              <a:buChar char="ü"/>
            </a:pPr>
            <a:endParaRPr lang="en-CA" sz="1600" b="1" dirty="0" smtClean="0"/>
          </a:p>
        </p:txBody>
      </p:sp>
      <p:sp>
        <p:nvSpPr>
          <p:cNvPr id="6" name="Rectangle 5"/>
          <p:cNvSpPr/>
          <p:nvPr/>
        </p:nvSpPr>
        <p:spPr>
          <a:xfrm>
            <a:off x="4752953" y="1253731"/>
            <a:ext cx="5181600" cy="7232749"/>
          </a:xfrm>
          <a:prstGeom prst="rect">
            <a:avLst/>
          </a:prstGeom>
        </p:spPr>
        <p:txBody>
          <a:bodyPr wrap="square">
            <a:spAutoFit/>
          </a:bodyPr>
          <a:lstStyle/>
          <a:p>
            <a:pPr>
              <a:buFont typeface="Wingdings" panose="05000000000000000000" pitchFamily="2" charset="2"/>
              <a:buChar char="ü"/>
            </a:pPr>
            <a:r>
              <a:rPr lang="en-CA" sz="1600" b="1" dirty="0"/>
              <a:t>City of </a:t>
            </a:r>
            <a:r>
              <a:rPr lang="en-CA" sz="1600" b="1" dirty="0" smtClean="0"/>
              <a:t>Kamloops</a:t>
            </a:r>
          </a:p>
          <a:p>
            <a:endParaRPr lang="en-CA" sz="1600" b="1" dirty="0"/>
          </a:p>
          <a:p>
            <a:pPr>
              <a:buFont typeface="Wingdings" panose="05000000000000000000" pitchFamily="2" charset="2"/>
              <a:buChar char="ü"/>
            </a:pPr>
            <a:r>
              <a:rPr lang="en-CA" sz="1600" b="1" dirty="0"/>
              <a:t>United </a:t>
            </a:r>
            <a:r>
              <a:rPr lang="en-CA" sz="1600" b="1" dirty="0" smtClean="0"/>
              <a:t>Way</a:t>
            </a:r>
          </a:p>
          <a:p>
            <a:endParaRPr lang="en-CA" sz="1600" b="1" dirty="0" smtClean="0"/>
          </a:p>
          <a:p>
            <a:pPr>
              <a:buFont typeface="Wingdings" panose="05000000000000000000" pitchFamily="2" charset="2"/>
              <a:buChar char="ü"/>
            </a:pPr>
            <a:r>
              <a:rPr lang="en-CA" sz="1600" b="1" dirty="0" smtClean="0"/>
              <a:t>ASK </a:t>
            </a:r>
            <a:r>
              <a:rPr lang="en-CA" sz="1600" b="1" dirty="0"/>
              <a:t>Wellness Society</a:t>
            </a:r>
          </a:p>
          <a:p>
            <a:endParaRPr lang="en-CA" sz="1600" b="1" dirty="0" smtClean="0"/>
          </a:p>
          <a:p>
            <a:pPr>
              <a:buFont typeface="Wingdings" panose="05000000000000000000" pitchFamily="2" charset="2"/>
              <a:buChar char="ü"/>
            </a:pPr>
            <a:r>
              <a:rPr lang="en-CA" sz="1600" b="1" dirty="0" smtClean="0"/>
              <a:t>John </a:t>
            </a:r>
            <a:r>
              <a:rPr lang="en-CA" sz="1600" b="1" dirty="0"/>
              <a:t>Howard </a:t>
            </a:r>
            <a:r>
              <a:rPr lang="en-CA" sz="1600" b="1" dirty="0" smtClean="0"/>
              <a:t>Society</a:t>
            </a:r>
            <a:endParaRPr lang="en-CA" sz="1600" b="1" dirty="0"/>
          </a:p>
          <a:p>
            <a:pPr>
              <a:buFont typeface="Wingdings" panose="05000000000000000000" pitchFamily="2" charset="2"/>
              <a:buChar char="ü"/>
            </a:pPr>
            <a:endParaRPr lang="en-CA" sz="1600" b="1" dirty="0" smtClean="0"/>
          </a:p>
          <a:p>
            <a:pPr>
              <a:buFont typeface="Wingdings" panose="05000000000000000000" pitchFamily="2" charset="2"/>
              <a:buChar char="ü"/>
            </a:pPr>
            <a:r>
              <a:rPr lang="en-CA" sz="1600" b="1" dirty="0" smtClean="0"/>
              <a:t>Child </a:t>
            </a:r>
            <a:r>
              <a:rPr lang="en-CA" sz="1600" b="1" dirty="0"/>
              <a:t>and Youth  Mental </a:t>
            </a:r>
            <a:r>
              <a:rPr lang="en-CA" sz="1600" b="1" dirty="0" smtClean="0"/>
              <a:t>Health</a:t>
            </a:r>
          </a:p>
          <a:p>
            <a:endParaRPr lang="en-CA" sz="1600" b="1" dirty="0"/>
          </a:p>
          <a:p>
            <a:pPr>
              <a:buFont typeface="Wingdings" panose="05000000000000000000" pitchFamily="2" charset="2"/>
              <a:buChar char="ü"/>
            </a:pPr>
            <a:r>
              <a:rPr lang="en-CA" sz="1600" b="1" dirty="0"/>
              <a:t>Kamloops Regional Correctional </a:t>
            </a:r>
            <a:r>
              <a:rPr lang="en-CA" sz="1600" b="1" dirty="0" smtClean="0"/>
              <a:t>Center</a:t>
            </a:r>
          </a:p>
          <a:p>
            <a:endParaRPr lang="en-CA" sz="1600" b="1" dirty="0"/>
          </a:p>
          <a:p>
            <a:pPr>
              <a:buFont typeface="Wingdings" panose="05000000000000000000" pitchFamily="2" charset="2"/>
              <a:buChar char="ü"/>
            </a:pPr>
            <a:r>
              <a:rPr lang="en-CA" sz="1600" b="1" dirty="0"/>
              <a:t>AXIS Family </a:t>
            </a:r>
            <a:r>
              <a:rPr lang="en-CA" sz="1600" b="1" dirty="0" smtClean="0"/>
              <a:t>Resources</a:t>
            </a:r>
          </a:p>
          <a:p>
            <a:endParaRPr lang="en-CA" sz="1600" b="1" dirty="0"/>
          </a:p>
          <a:p>
            <a:pPr>
              <a:buFont typeface="Wingdings" panose="05000000000000000000" pitchFamily="2" charset="2"/>
              <a:buChar char="ü"/>
            </a:pPr>
            <a:r>
              <a:rPr lang="en-CA" sz="1600" b="1" dirty="0"/>
              <a:t>Ministry of Children and Family </a:t>
            </a:r>
            <a:r>
              <a:rPr lang="en-CA" sz="1600" b="1" dirty="0" smtClean="0"/>
              <a:t>Development</a:t>
            </a:r>
          </a:p>
          <a:p>
            <a:endParaRPr lang="en-CA" sz="1600" b="1" dirty="0"/>
          </a:p>
          <a:p>
            <a:pPr>
              <a:buFont typeface="Wingdings" panose="05000000000000000000" pitchFamily="2" charset="2"/>
              <a:buChar char="ü"/>
            </a:pPr>
            <a:r>
              <a:rPr lang="en-CA" sz="1600" b="1" dirty="0"/>
              <a:t>Secwepemc </a:t>
            </a:r>
            <a:r>
              <a:rPr lang="en-CA" sz="1600" b="1" dirty="0" smtClean="0"/>
              <a:t>Families</a:t>
            </a:r>
          </a:p>
          <a:p>
            <a:endParaRPr lang="en-CA" sz="1600" b="1" dirty="0"/>
          </a:p>
          <a:p>
            <a:pPr>
              <a:buFont typeface="Wingdings" panose="05000000000000000000" pitchFamily="2" charset="2"/>
              <a:buChar char="ü"/>
            </a:pPr>
            <a:r>
              <a:rPr lang="en-CA" sz="1600" b="1" dirty="0" smtClean="0"/>
              <a:t>Kamloops Native Housing</a:t>
            </a:r>
          </a:p>
          <a:p>
            <a:endParaRPr lang="en-CA" sz="1600" b="1" dirty="0" smtClean="0"/>
          </a:p>
          <a:p>
            <a:pPr>
              <a:buFont typeface="Wingdings" panose="05000000000000000000" pitchFamily="2" charset="2"/>
              <a:buChar char="ü"/>
            </a:pPr>
            <a:r>
              <a:rPr lang="en-CA" sz="1600" b="1" dirty="0" smtClean="0"/>
              <a:t>LMO</a:t>
            </a:r>
          </a:p>
          <a:p>
            <a:endParaRPr lang="en-CA" sz="1600" b="1" dirty="0"/>
          </a:p>
          <a:p>
            <a:pPr>
              <a:buFont typeface="Wingdings" panose="05000000000000000000" pitchFamily="2" charset="2"/>
              <a:buChar char="ü"/>
            </a:pPr>
            <a:r>
              <a:rPr lang="en-CA" sz="1600" b="1" dirty="0" smtClean="0"/>
              <a:t>Canadian Mental Health Association</a:t>
            </a:r>
          </a:p>
          <a:p>
            <a:endParaRPr lang="en-CA" sz="1600" b="1" dirty="0" smtClean="0"/>
          </a:p>
          <a:p>
            <a:endParaRPr lang="en-CA" sz="1600" b="1" dirty="0"/>
          </a:p>
          <a:p>
            <a:endParaRPr lang="en-CA" sz="2800" dirty="0"/>
          </a:p>
          <a:p>
            <a:pPr>
              <a:buFont typeface="Wingdings" panose="05000000000000000000" pitchFamily="2" charset="2"/>
              <a:buChar char="ü"/>
            </a:pPr>
            <a:endParaRPr lang="en-CA" b="1" dirty="0"/>
          </a:p>
          <a:p>
            <a:pPr>
              <a:buFont typeface="Wingdings" panose="05000000000000000000" pitchFamily="2" charset="2"/>
              <a:buChar char="ü"/>
            </a:pPr>
            <a:endParaRPr lang="en-CA" b="1" dirty="0"/>
          </a:p>
        </p:txBody>
      </p:sp>
    </p:spTree>
    <p:extLst>
      <p:ext uri="{BB962C8B-B14F-4D97-AF65-F5344CB8AC3E}">
        <p14:creationId xmlns:p14="http://schemas.microsoft.com/office/powerpoint/2010/main" val="263904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7848600" cy="457200"/>
          </a:xfrm>
        </p:spPr>
        <p:txBody>
          <a:bodyPr>
            <a:noAutofit/>
          </a:bodyPr>
          <a:lstStyle/>
          <a:p>
            <a:pPr algn="ctr"/>
            <a:r>
              <a:rPr lang="en-CA" sz="4400" b="1" dirty="0" smtClean="0">
                <a:solidFill>
                  <a:schemeClr val="tx1"/>
                </a:solidFill>
              </a:rPr>
              <a:t>Kamloops and the MLC Program</a:t>
            </a:r>
            <a:endParaRPr lang="en-CA" sz="4400" b="1" dirty="0">
              <a:solidFill>
                <a:schemeClr val="tx1"/>
              </a:solidFill>
            </a:endParaRPr>
          </a:p>
        </p:txBody>
      </p:sp>
      <p:sp>
        <p:nvSpPr>
          <p:cNvPr id="2" name="Text Placeholder 1"/>
          <p:cNvSpPr>
            <a:spLocks noGrp="1"/>
          </p:cNvSpPr>
          <p:nvPr>
            <p:ph idx="1"/>
          </p:nvPr>
        </p:nvSpPr>
        <p:spPr>
          <a:xfrm>
            <a:off x="3575050" y="1143000"/>
            <a:ext cx="5264150" cy="5410200"/>
          </a:xfrm>
        </p:spPr>
        <p:txBody>
          <a:bodyPr/>
          <a:lstStyle/>
          <a:p>
            <a:pPr algn="just"/>
            <a:endParaRPr lang="en-CA" sz="2400" dirty="0" smtClean="0"/>
          </a:p>
          <a:p>
            <a:pPr>
              <a:buNone/>
            </a:pPr>
            <a:endParaRPr lang="en-US" dirty="0" smtClean="0"/>
          </a:p>
        </p:txBody>
      </p:sp>
      <p:sp>
        <p:nvSpPr>
          <p:cNvPr id="5" name="Text Placeholder 2"/>
          <p:cNvSpPr txBox="1">
            <a:spLocks/>
          </p:cNvSpPr>
          <p:nvPr/>
        </p:nvSpPr>
        <p:spPr>
          <a:xfrm>
            <a:off x="1066800" y="1429657"/>
            <a:ext cx="8686800" cy="4114800"/>
          </a:xfrm>
          <a:prstGeom prst="rect">
            <a:avLst/>
          </a:prstGeom>
        </p:spPr>
        <p:txBody>
          <a:bodyPr/>
          <a:lstStyle/>
          <a:p>
            <a:pPr marL="457200" lvl="0" indent="-457200">
              <a:spcBef>
                <a:spcPts val="1200"/>
              </a:spcBef>
              <a:buFont typeface="Arial" pitchFamily="34" charset="0"/>
              <a:buChar char="•"/>
              <a:defRPr/>
            </a:pPr>
            <a:endParaRPr lang="en-CA" sz="3600" dirty="0" smtClean="0"/>
          </a:p>
          <a:p>
            <a:pPr marL="457200" lvl="0" indent="-457200">
              <a:spcBef>
                <a:spcPts val="1200"/>
              </a:spcBef>
              <a:buFont typeface="Arial" pitchFamily="34" charset="0"/>
              <a:buChar char="•"/>
              <a:defRPr/>
            </a:pPr>
            <a:endParaRPr lang="en-CA" sz="3600" dirty="0" smtClean="0"/>
          </a:p>
          <a:p>
            <a:pPr marL="457200" lvl="0" indent="-457200">
              <a:spcBef>
                <a:spcPts val="1200"/>
              </a:spcBef>
              <a:defRPr/>
            </a:pPr>
            <a:endParaRPr lang="en-CA" sz="3600" dirty="0" smtClean="0"/>
          </a:p>
          <a:p>
            <a:pPr marL="457200" lvl="0" indent="-457200">
              <a:spcBef>
                <a:spcPts val="1200"/>
              </a:spcBef>
              <a:buFont typeface="Arial" panose="020B0604020202020204" pitchFamily="34" charset="0"/>
              <a:buChar char="•"/>
              <a:defRPr/>
            </a:pPr>
            <a:endParaRPr lang="en-CA" sz="2800" b="1" dirty="0" smtClean="0"/>
          </a:p>
          <a:p>
            <a:pPr marL="457200" lvl="0" indent="-457200">
              <a:spcBef>
                <a:spcPts val="1200"/>
              </a:spcBef>
              <a:buFont typeface="Arial" panose="020B0604020202020204" pitchFamily="34" charset="0"/>
              <a:buChar char="•"/>
              <a:defRPr/>
            </a:pPr>
            <a:endParaRPr lang="en-CA" sz="2800" b="1" dirty="0" smtClean="0"/>
          </a:p>
          <a:p>
            <a:pPr marL="457200" lvl="0" indent="-457200">
              <a:spcBef>
                <a:spcPts val="1200"/>
              </a:spcBef>
              <a:buFont typeface="Arial" panose="020B0604020202020204" pitchFamily="34" charset="0"/>
              <a:buChar char="•"/>
              <a:defRPr/>
            </a:pPr>
            <a:endParaRPr lang="en-CA" sz="2800" b="1" dirty="0">
              <a:latin typeface="Verdana" pitchFamily="34" charset="0"/>
            </a:endParaRPr>
          </a:p>
        </p:txBody>
      </p:sp>
      <p:pic>
        <p:nvPicPr>
          <p:cNvPr id="7" name="Picture 6" descr="MLCLogos-1024 (3).jpg"/>
          <p:cNvPicPr>
            <a:picLocks noChangeAspect="1"/>
          </p:cNvPicPr>
          <p:nvPr/>
        </p:nvPicPr>
        <p:blipFill>
          <a:blip r:embed="rId3" cstate="print"/>
          <a:stretch>
            <a:fillRect/>
          </a:stretch>
        </p:blipFill>
        <p:spPr>
          <a:xfrm>
            <a:off x="4800600" y="1219200"/>
            <a:ext cx="4038600" cy="5624285"/>
          </a:xfrm>
          <a:prstGeom prst="rect">
            <a:avLst/>
          </a:prstGeom>
        </p:spPr>
      </p:pic>
      <p:sp>
        <p:nvSpPr>
          <p:cNvPr id="3" name="Text Placeholder 2"/>
          <p:cNvSpPr>
            <a:spLocks noGrp="1"/>
          </p:cNvSpPr>
          <p:nvPr>
            <p:ph type="body" sz="half" idx="2"/>
          </p:nvPr>
        </p:nvSpPr>
        <p:spPr/>
        <p:txBody>
          <a:bodyPr/>
          <a:lstStyle/>
          <a:p>
            <a:endParaRPr lang="en-CA"/>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66800"/>
            <a:ext cx="4191000" cy="57766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57" y="2514600"/>
            <a:ext cx="8703591" cy="4243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259111" y="1271518"/>
            <a:ext cx="5867400" cy="830997"/>
          </a:xfrm>
          <a:prstGeom prst="rect">
            <a:avLst/>
          </a:prstGeom>
          <a:noFill/>
        </p:spPr>
        <p:txBody>
          <a:bodyPr wrap="square" rtlCol="0">
            <a:spAutoFit/>
          </a:bodyPr>
          <a:lstStyle/>
          <a:p>
            <a:pPr algn="ctr"/>
            <a:r>
              <a:rPr lang="en-CA" sz="4800" b="1" dirty="0" smtClean="0">
                <a:solidFill>
                  <a:srgbClr val="C00000"/>
                </a:solidFill>
              </a:rPr>
              <a:t>Youth Advisor Chair</a:t>
            </a:r>
            <a:endParaRPr lang="en-CA" sz="4800" b="1" dirty="0">
              <a:solidFill>
                <a:srgbClr val="C00000"/>
              </a:solidFill>
            </a:endParaRPr>
          </a:p>
        </p:txBody>
      </p:sp>
      <p:pic>
        <p:nvPicPr>
          <p:cNvPr id="2050" name="Picture 2" descr="Image result for Images of youth spea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93" y="762000"/>
            <a:ext cx="3201649"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14793" y="9993"/>
            <a:ext cx="8305800" cy="769441"/>
          </a:xfrm>
          <a:prstGeom prst="rect">
            <a:avLst/>
          </a:prstGeom>
          <a:noFill/>
        </p:spPr>
        <p:txBody>
          <a:bodyPr wrap="square" rtlCol="0">
            <a:spAutoFit/>
          </a:bodyPr>
          <a:lstStyle/>
          <a:p>
            <a:pPr algn="ctr"/>
            <a:r>
              <a:rPr lang="en-CA" sz="4400" b="1" dirty="0" smtClean="0"/>
              <a:t>A Way Home Committee Structure</a:t>
            </a:r>
            <a:endParaRPr lang="en-CA" sz="4400" b="1" dirty="0"/>
          </a:p>
        </p:txBody>
      </p:sp>
    </p:spTree>
    <p:extLst>
      <p:ext uri="{BB962C8B-B14F-4D97-AF65-F5344CB8AC3E}">
        <p14:creationId xmlns:p14="http://schemas.microsoft.com/office/powerpoint/2010/main" val="598310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943600" cy="769441"/>
          </a:xfrm>
          <a:prstGeom prst="rect">
            <a:avLst/>
          </a:prstGeom>
          <a:noFill/>
        </p:spPr>
        <p:txBody>
          <a:bodyPr wrap="square" rtlCol="0">
            <a:spAutoFit/>
          </a:bodyPr>
          <a:lstStyle/>
          <a:p>
            <a:pPr algn="ctr"/>
            <a:r>
              <a:rPr lang="en-CA" sz="4400" b="1" dirty="0" smtClean="0"/>
              <a:t>Partnerships</a:t>
            </a:r>
            <a:r>
              <a:rPr lang="en-CA" dirty="0" smtClean="0"/>
              <a:t>:</a:t>
            </a:r>
            <a:endParaRPr lang="en-CA" dirty="0"/>
          </a:p>
        </p:txBody>
      </p:sp>
      <p:sp>
        <p:nvSpPr>
          <p:cNvPr id="3" name="Rectangle 2"/>
          <p:cNvSpPr/>
          <p:nvPr/>
        </p:nvSpPr>
        <p:spPr>
          <a:xfrm>
            <a:off x="457200" y="1524000"/>
            <a:ext cx="8153400" cy="4524316"/>
          </a:xfrm>
          <a:prstGeom prst="rect">
            <a:avLst/>
          </a:prstGeom>
        </p:spPr>
        <p:txBody>
          <a:bodyPr wrap="square">
            <a:spAutoFit/>
          </a:bodyPr>
          <a:lstStyle/>
          <a:p>
            <a:r>
              <a:rPr lang="en-CA" sz="3600" b="1" dirty="0" smtClean="0"/>
              <a:t>We now have over 70 Partners dedicated to ending youth Homelessness in Kamloops:</a:t>
            </a:r>
          </a:p>
          <a:p>
            <a:endParaRPr lang="en-CA" sz="3600" b="1" dirty="0" smtClean="0"/>
          </a:p>
          <a:p>
            <a:pPr marL="571500" indent="-571500">
              <a:buFont typeface="Arial"/>
              <a:buChar char="•"/>
            </a:pPr>
            <a:r>
              <a:rPr lang="en-CA" sz="3600" b="1" dirty="0" smtClean="0"/>
              <a:t>Youth-serving organizations</a:t>
            </a:r>
          </a:p>
          <a:p>
            <a:pPr marL="571500" indent="-571500">
              <a:buFont typeface="Arial"/>
              <a:buChar char="•"/>
            </a:pPr>
            <a:r>
              <a:rPr lang="en-CA" sz="3600" b="1" dirty="0" smtClean="0"/>
              <a:t>Government services</a:t>
            </a:r>
          </a:p>
          <a:p>
            <a:pPr marL="571500" indent="-571500">
              <a:buFont typeface="Arial"/>
              <a:buChar char="•"/>
            </a:pPr>
            <a:r>
              <a:rPr lang="en-CA" sz="3600" b="1" dirty="0" smtClean="0"/>
              <a:t>Business sector</a:t>
            </a:r>
          </a:p>
          <a:p>
            <a:pPr marL="571500" indent="-571500">
              <a:buFont typeface="Arial"/>
              <a:buChar char="•"/>
            </a:pPr>
            <a:r>
              <a:rPr lang="en-CA" sz="3600" b="1" dirty="0" smtClean="0"/>
              <a:t>Landlords </a:t>
            </a:r>
            <a:endParaRPr lang="en-CA" sz="3600" b="1" dirty="0"/>
          </a:p>
        </p:txBody>
      </p:sp>
    </p:spTree>
    <p:extLst>
      <p:ext uri="{BB962C8B-B14F-4D97-AF65-F5344CB8AC3E}">
        <p14:creationId xmlns:p14="http://schemas.microsoft.com/office/powerpoint/2010/main" val="185661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Forming &amp; Sustaining Partnerships</a:t>
            </a:r>
            <a:endParaRPr lang="en-US" dirty="0"/>
          </a:p>
        </p:txBody>
      </p:sp>
      <p:sp>
        <p:nvSpPr>
          <p:cNvPr id="3" name="Subtitle 2"/>
          <p:cNvSpPr>
            <a:spLocks noGrp="1"/>
          </p:cNvSpPr>
          <p:nvPr>
            <p:ph type="subTitle" idx="1"/>
          </p:nvPr>
        </p:nvSpPr>
        <p:spPr>
          <a:xfrm>
            <a:off x="609600" y="2057400"/>
            <a:ext cx="8077200" cy="3810000"/>
          </a:xfrm>
        </p:spPr>
        <p:txBody>
          <a:bodyPr>
            <a:normAutofit fontScale="92500"/>
          </a:bodyPr>
          <a:lstStyle/>
          <a:p>
            <a:r>
              <a:rPr lang="en-US" dirty="0" smtClean="0">
                <a:solidFill>
                  <a:schemeClr val="tx1"/>
                </a:solidFill>
              </a:rPr>
              <a:t>We gathered, and have grown by identifying a single common bond:</a:t>
            </a:r>
          </a:p>
          <a:p>
            <a:r>
              <a:rPr lang="en-US" sz="3600" b="1" dirty="0" smtClean="0">
                <a:solidFill>
                  <a:srgbClr val="FF0000"/>
                </a:solidFill>
              </a:rPr>
              <a:t>We are the community that raises the child.</a:t>
            </a:r>
          </a:p>
          <a:p>
            <a:endParaRPr lang="en-US" sz="3600" b="1" dirty="0" smtClean="0">
              <a:solidFill>
                <a:srgbClr val="FF0000"/>
              </a:solidFill>
            </a:endParaRPr>
          </a:p>
          <a:p>
            <a:r>
              <a:rPr lang="en-US" b="1" dirty="0" smtClean="0">
                <a:solidFill>
                  <a:schemeClr val="tx1"/>
                </a:solidFill>
              </a:rPr>
              <a:t>As a committee, we began to work on eliminating the gaps that were contributing to youth homelessness.</a:t>
            </a:r>
          </a:p>
          <a:p>
            <a:endParaRPr lang="en-US" sz="3600" b="1" dirty="0" smtClean="0">
              <a:solidFill>
                <a:srgbClr val="FF0000"/>
              </a:solidFill>
            </a:endParaRPr>
          </a:p>
          <a:p>
            <a:endParaRPr lang="en-US" sz="3600" b="1" dirty="0">
              <a:solidFill>
                <a:srgbClr val="FF0000"/>
              </a:solidFill>
            </a:endParaRPr>
          </a:p>
          <a:p>
            <a:endParaRPr lang="en-US" sz="3600" b="1" dirty="0">
              <a:solidFill>
                <a:srgbClr val="FF0000"/>
              </a:solidFill>
            </a:endParaRPr>
          </a:p>
        </p:txBody>
      </p:sp>
    </p:spTree>
    <p:extLst>
      <p:ext uri="{BB962C8B-B14F-4D97-AF65-F5344CB8AC3E}">
        <p14:creationId xmlns:p14="http://schemas.microsoft.com/office/powerpoint/2010/main" val="422199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Gaps:</a:t>
            </a:r>
            <a:endParaRPr lang="en-US" dirty="0"/>
          </a:p>
        </p:txBody>
      </p:sp>
      <p:sp>
        <p:nvSpPr>
          <p:cNvPr id="3" name="Content Placeholder 2"/>
          <p:cNvSpPr>
            <a:spLocks noGrp="1"/>
          </p:cNvSpPr>
          <p:nvPr>
            <p:ph idx="1"/>
          </p:nvPr>
        </p:nvSpPr>
        <p:spPr/>
        <p:txBody>
          <a:bodyPr/>
          <a:lstStyle/>
          <a:p>
            <a:r>
              <a:rPr lang="en-US" dirty="0" err="1" smtClean="0"/>
              <a:t>Competiton</a:t>
            </a:r>
            <a:r>
              <a:rPr lang="en-US" dirty="0" smtClean="0"/>
              <a:t> </a:t>
            </a:r>
            <a:r>
              <a:rPr lang="en-US" dirty="0" smtClean="0"/>
              <a:t>inherent in funding applications</a:t>
            </a:r>
          </a:p>
          <a:p>
            <a:r>
              <a:rPr lang="en-US" dirty="0" smtClean="0"/>
              <a:t>Lack of trust and communication between service providers</a:t>
            </a:r>
          </a:p>
          <a:p>
            <a:r>
              <a:rPr lang="en-US" dirty="0" smtClean="0"/>
              <a:t>Lack of trust between landlords and youth</a:t>
            </a:r>
          </a:p>
          <a:p>
            <a:r>
              <a:rPr lang="en-US" dirty="0" smtClean="0"/>
              <a:t>Lack of funding (rent) for youth to live independently</a:t>
            </a:r>
          </a:p>
          <a:p>
            <a:r>
              <a:rPr lang="en-US" dirty="0" smtClean="0"/>
              <a:t>Lack of support and life skills for youth to achieve their goals</a:t>
            </a:r>
            <a:endParaRPr lang="en-US" dirty="0"/>
          </a:p>
        </p:txBody>
      </p:sp>
    </p:spTree>
    <p:extLst>
      <p:ext uri="{BB962C8B-B14F-4D97-AF65-F5344CB8AC3E}">
        <p14:creationId xmlns:p14="http://schemas.microsoft.com/office/powerpoint/2010/main" val="4260573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D4D4D76D675E4FB33EBDD78C999722" ma:contentTypeVersion="3" ma:contentTypeDescription="Create a new document." ma:contentTypeScope="" ma:versionID="d8c4f4dab56f3f35acf2b631e33ae51e">
  <xsd:schema xmlns:xsd="http://www.w3.org/2001/XMLSchema" xmlns:xs="http://www.w3.org/2001/XMLSchema" xmlns:p="http://schemas.microsoft.com/office/2006/metadata/properties" xmlns:ns2="c1e8f12d-b0db-4f3c-933e-10c5143ac294" targetNamespace="http://schemas.microsoft.com/office/2006/metadata/properties" ma:root="true" ma:fieldsID="ff11e0fc8091f166089449de2ca09fef" ns2:_="">
    <xsd:import namespace="c1e8f12d-b0db-4f3c-933e-10c5143ac294"/>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e8f12d-b0db-4f3c-933e-10c5143ac2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4F7496-1260-45B8-99E0-E1F3695166F7}"/>
</file>

<file path=customXml/itemProps2.xml><?xml version="1.0" encoding="utf-8"?>
<ds:datastoreItem xmlns:ds="http://schemas.openxmlformats.org/officeDocument/2006/customXml" ds:itemID="{0BCBE3FC-C48C-45E0-ACA0-6DE82F168B9C}"/>
</file>

<file path=customXml/itemProps3.xml><?xml version="1.0" encoding="utf-8"?>
<ds:datastoreItem xmlns:ds="http://schemas.openxmlformats.org/officeDocument/2006/customXml" ds:itemID="{4A0F231B-13DB-4B07-B151-BE6699F73C3C}"/>
</file>

<file path=docProps/app.xml><?xml version="1.0" encoding="utf-8"?>
<Properties xmlns="http://schemas.openxmlformats.org/officeDocument/2006/extended-properties" xmlns:vt="http://schemas.openxmlformats.org/officeDocument/2006/docPropsVTypes">
  <TotalTime>1210</TotalTime>
  <Words>1537</Words>
  <Application>Microsoft Office PowerPoint</Application>
  <PresentationFormat>On-screen Show (4:3)</PresentationFormat>
  <Paragraphs>196</Paragraphs>
  <Slides>18</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Black</vt:lpstr>
      <vt:lpstr>Calibri</vt:lpstr>
      <vt:lpstr>Cambria</vt:lpstr>
      <vt:lpstr>Jokerman</vt:lpstr>
      <vt:lpstr>Times</vt:lpstr>
      <vt:lpstr>Times New Roman</vt:lpstr>
      <vt:lpstr>Trebuchet MS</vt:lpstr>
      <vt:lpstr>Verdana</vt:lpstr>
      <vt:lpstr>Wingdings</vt:lpstr>
      <vt:lpstr>Office Theme</vt:lpstr>
      <vt:lpstr>  A Way Home Committee  </vt:lpstr>
      <vt:lpstr>Youth Homelessness in Kamloops </vt:lpstr>
      <vt:lpstr>The Importance of First Voices </vt:lpstr>
      <vt:lpstr>PowerPoint Presentation</vt:lpstr>
      <vt:lpstr>Kamloops and the MLC Program</vt:lpstr>
      <vt:lpstr>PowerPoint Presentation</vt:lpstr>
      <vt:lpstr>PowerPoint Presentation</vt:lpstr>
      <vt:lpstr>Forming &amp; Sustaining Partnerships</vt:lpstr>
      <vt:lpstr>The Gaps:</vt:lpstr>
      <vt:lpstr>PowerPoint Presentation</vt:lpstr>
      <vt:lpstr>KAMLOOPS YOUTH HOUSING FIRST  WRAPFORCE </vt:lpstr>
      <vt:lpstr>PowerPoint Presentation</vt:lpstr>
      <vt:lpstr>Wrapforce Challenges that have been Overcome</vt:lpstr>
      <vt:lpstr>Wrapforce Successes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jape</dc:creator>
  <cp:lastModifiedBy>Katherine McParland</cp:lastModifiedBy>
  <cp:revision>197</cp:revision>
  <dcterms:created xsi:type="dcterms:W3CDTF">2014-06-20T01:33:23Z</dcterms:created>
  <dcterms:modified xsi:type="dcterms:W3CDTF">2015-09-23T15:44:10Z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0x010100A6D4D4D76D675E4FB33EBDD78C999722</vt:lpwstr>
  </property>
</Properties>
</file>