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slideLayouts/slideLayout12.xml" ContentType="application/vnd.openxmlformats-officedocument.presentationml.slideLayout+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notesSlides/notesSlide11.xml" ContentType="application/vnd.openxmlformats-officedocument.presentationml.notesSlide+xml"/>
  <Override PartName="/ppt/slideLayouts/slideLayout7.xml" ContentType="application/vnd.openxmlformats-officedocument.presentationml.slideLayout+xml"/>
  <Override PartName="/ppt/notesSlides/notesSlide12.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13.xml" ContentType="application/vnd.openxmlformats-officedocument.presentationml.notesSlide+xml"/>
  <Override PartName="/ppt/notesSlides/notesSlide17.xml" ContentType="application/vnd.openxmlformats-officedocument.presentationml.notesSlide+xml"/>
  <Override PartName="/ppt/slideLayouts/slideLayout5.xml" ContentType="application/vnd.openxmlformats-officedocument.presentationml.slideLayout+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slideLayouts/slideLayout4.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84" r:id="rId3"/>
    <p:sldId id="268" r:id="rId4"/>
    <p:sldId id="273" r:id="rId5"/>
    <p:sldId id="258" r:id="rId6"/>
    <p:sldId id="259" r:id="rId7"/>
    <p:sldId id="260" r:id="rId8"/>
    <p:sldId id="281" r:id="rId9"/>
    <p:sldId id="263" r:id="rId10"/>
    <p:sldId id="261" r:id="rId11"/>
    <p:sldId id="282" r:id="rId12"/>
    <p:sldId id="266" r:id="rId13"/>
    <p:sldId id="277" r:id="rId14"/>
    <p:sldId id="275" r:id="rId15"/>
    <p:sldId id="264" r:id="rId16"/>
    <p:sldId id="274" r:id="rId17"/>
    <p:sldId id="278" r:id="rId18"/>
    <p:sldId id="279" r:id="rId19"/>
    <p:sldId id="286" r:id="rId20"/>
    <p:sldId id="267" r:id="rId21"/>
  </p:sldIdLst>
  <p:sldSz cx="9144000" cy="6858000" type="screen4x3"/>
  <p:notesSz cx="7008813" cy="9294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B5B"/>
    <a:srgbClr val="FF0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4" autoAdjust="0"/>
    <p:restoredTop sz="94660"/>
  </p:normalViewPr>
  <p:slideViewPr>
    <p:cSldViewPr>
      <p:cViewPr varScale="1">
        <p:scale>
          <a:sx n="82" d="100"/>
          <a:sy n="82" d="100"/>
        </p:scale>
        <p:origin x="-88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152" cy="464741"/>
          </a:xfrm>
          <a:prstGeom prst="rect">
            <a:avLst/>
          </a:prstGeom>
        </p:spPr>
        <p:txBody>
          <a:bodyPr vert="horz" lIns="93159" tIns="46580" rIns="93159" bIns="46580" rtlCol="0"/>
          <a:lstStyle>
            <a:lvl1pPr algn="l">
              <a:defRPr sz="1200"/>
            </a:lvl1pPr>
          </a:lstStyle>
          <a:p>
            <a:endParaRPr lang="en-CA"/>
          </a:p>
        </p:txBody>
      </p:sp>
      <p:sp>
        <p:nvSpPr>
          <p:cNvPr id="3" name="Date Placeholder 2"/>
          <p:cNvSpPr>
            <a:spLocks noGrp="1"/>
          </p:cNvSpPr>
          <p:nvPr>
            <p:ph type="dt" idx="1"/>
          </p:nvPr>
        </p:nvSpPr>
        <p:spPr>
          <a:xfrm>
            <a:off x="3970039" y="0"/>
            <a:ext cx="3037152" cy="464741"/>
          </a:xfrm>
          <a:prstGeom prst="rect">
            <a:avLst/>
          </a:prstGeom>
        </p:spPr>
        <p:txBody>
          <a:bodyPr vert="horz" lIns="93159" tIns="46580" rIns="93159" bIns="46580" rtlCol="0"/>
          <a:lstStyle>
            <a:lvl1pPr algn="r">
              <a:defRPr sz="1200"/>
            </a:lvl1pPr>
          </a:lstStyle>
          <a:p>
            <a:fld id="{2F08E719-00FE-481F-9AAA-AD38D63F401E}" type="datetimeFigureOut">
              <a:rPr lang="en-CA" smtClean="0"/>
              <a:pPr/>
              <a:t>29/09/2015</a:t>
            </a:fld>
            <a:endParaRPr lang="en-CA"/>
          </a:p>
        </p:txBody>
      </p:sp>
      <p:sp>
        <p:nvSpPr>
          <p:cNvPr id="4" name="Slide Image Placeholder 3"/>
          <p:cNvSpPr>
            <a:spLocks noGrp="1" noRot="1" noChangeAspect="1"/>
          </p:cNvSpPr>
          <p:nvPr>
            <p:ph type="sldImg" idx="2"/>
          </p:nvPr>
        </p:nvSpPr>
        <p:spPr>
          <a:xfrm>
            <a:off x="1179513" y="696913"/>
            <a:ext cx="4649787" cy="3486150"/>
          </a:xfrm>
          <a:prstGeom prst="rect">
            <a:avLst/>
          </a:prstGeom>
          <a:noFill/>
          <a:ln w="12700">
            <a:solidFill>
              <a:prstClr val="black"/>
            </a:solidFill>
          </a:ln>
        </p:spPr>
        <p:txBody>
          <a:bodyPr vert="horz" lIns="93159" tIns="46580" rIns="93159" bIns="46580" rtlCol="0" anchor="ctr"/>
          <a:lstStyle/>
          <a:p>
            <a:endParaRPr lang="en-CA"/>
          </a:p>
        </p:txBody>
      </p:sp>
      <p:sp>
        <p:nvSpPr>
          <p:cNvPr id="5" name="Notes Placeholder 4"/>
          <p:cNvSpPr>
            <a:spLocks noGrp="1"/>
          </p:cNvSpPr>
          <p:nvPr>
            <p:ph type="body" sz="quarter" idx="3"/>
          </p:nvPr>
        </p:nvSpPr>
        <p:spPr>
          <a:xfrm>
            <a:off x="700882" y="4415036"/>
            <a:ext cx="5607050" cy="4182666"/>
          </a:xfrm>
          <a:prstGeom prst="rect">
            <a:avLst/>
          </a:prstGeom>
        </p:spPr>
        <p:txBody>
          <a:bodyPr vert="horz" lIns="93159" tIns="46580" rIns="93159" bIns="465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8459"/>
            <a:ext cx="3037152" cy="464741"/>
          </a:xfrm>
          <a:prstGeom prst="rect">
            <a:avLst/>
          </a:prstGeom>
        </p:spPr>
        <p:txBody>
          <a:bodyPr vert="horz" lIns="93159" tIns="46580" rIns="93159" bIns="46580" rtlCol="0" anchor="b"/>
          <a:lstStyle>
            <a:lvl1pPr algn="l">
              <a:defRPr sz="1200"/>
            </a:lvl1pPr>
          </a:lstStyle>
          <a:p>
            <a:endParaRPr lang="en-CA"/>
          </a:p>
        </p:txBody>
      </p:sp>
      <p:sp>
        <p:nvSpPr>
          <p:cNvPr id="7" name="Slide Number Placeholder 6"/>
          <p:cNvSpPr>
            <a:spLocks noGrp="1"/>
          </p:cNvSpPr>
          <p:nvPr>
            <p:ph type="sldNum" sz="quarter" idx="5"/>
          </p:nvPr>
        </p:nvSpPr>
        <p:spPr>
          <a:xfrm>
            <a:off x="3970039" y="8828459"/>
            <a:ext cx="3037152" cy="464741"/>
          </a:xfrm>
          <a:prstGeom prst="rect">
            <a:avLst/>
          </a:prstGeom>
        </p:spPr>
        <p:txBody>
          <a:bodyPr vert="horz" lIns="93159" tIns="46580" rIns="93159" bIns="46580" rtlCol="0" anchor="b"/>
          <a:lstStyle>
            <a:lvl1pPr algn="r">
              <a:defRPr sz="1200"/>
            </a:lvl1pPr>
          </a:lstStyle>
          <a:p>
            <a:fld id="{64F40918-F453-45E0-9417-930B4DBEAD4E}" type="slidenum">
              <a:rPr lang="en-CA" smtClean="0"/>
              <a:pPr/>
              <a:t>‹#›</a:t>
            </a:fld>
            <a:endParaRPr lang="en-CA"/>
          </a:p>
        </p:txBody>
      </p:sp>
    </p:spTree>
    <p:extLst>
      <p:ext uri="{BB962C8B-B14F-4D97-AF65-F5344CB8AC3E}">
        <p14:creationId xmlns:p14="http://schemas.microsoft.com/office/powerpoint/2010/main" val="1620805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a:t>
            </a:fld>
            <a:endParaRPr lang="en-CA"/>
          </a:p>
        </p:txBody>
      </p:sp>
    </p:spTree>
    <p:extLst>
      <p:ext uri="{BB962C8B-B14F-4D97-AF65-F5344CB8AC3E}">
        <p14:creationId xmlns:p14="http://schemas.microsoft.com/office/powerpoint/2010/main" val="4107912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10</a:t>
            </a:fld>
            <a:endParaRPr lang="en-CA"/>
          </a:p>
        </p:txBody>
      </p:sp>
    </p:spTree>
    <p:extLst>
      <p:ext uri="{BB962C8B-B14F-4D97-AF65-F5344CB8AC3E}">
        <p14:creationId xmlns:p14="http://schemas.microsoft.com/office/powerpoint/2010/main" val="4085112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11</a:t>
            </a:fld>
            <a:endParaRPr lang="en-CA"/>
          </a:p>
        </p:txBody>
      </p:sp>
    </p:spTree>
    <p:extLst>
      <p:ext uri="{BB962C8B-B14F-4D97-AF65-F5344CB8AC3E}">
        <p14:creationId xmlns:p14="http://schemas.microsoft.com/office/powerpoint/2010/main" val="2882033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12</a:t>
            </a:fld>
            <a:endParaRPr lang="en-CA"/>
          </a:p>
        </p:txBody>
      </p:sp>
    </p:spTree>
    <p:extLst>
      <p:ext uri="{BB962C8B-B14F-4D97-AF65-F5344CB8AC3E}">
        <p14:creationId xmlns:p14="http://schemas.microsoft.com/office/powerpoint/2010/main" val="17030929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13</a:t>
            </a:fld>
            <a:endParaRPr lang="en-CA"/>
          </a:p>
        </p:txBody>
      </p:sp>
    </p:spTree>
    <p:extLst>
      <p:ext uri="{BB962C8B-B14F-4D97-AF65-F5344CB8AC3E}">
        <p14:creationId xmlns:p14="http://schemas.microsoft.com/office/powerpoint/2010/main" val="1197910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1714"/>
            <a:r>
              <a:rPr lang="en-CA" dirty="0"/>
              <a:t/>
            </a:r>
            <a:br>
              <a:rPr lang="en-CA" dirty="0"/>
            </a:br>
            <a:r>
              <a:rPr lang="en-CA" dirty="0"/>
              <a:t>MLC great at Service Integration, need additional supports for Systems Integration</a:t>
            </a:r>
          </a:p>
        </p:txBody>
      </p:sp>
      <p:sp>
        <p:nvSpPr>
          <p:cNvPr id="4" name="Slide Number Placeholder 3"/>
          <p:cNvSpPr>
            <a:spLocks noGrp="1"/>
          </p:cNvSpPr>
          <p:nvPr>
            <p:ph type="sldNum" sz="quarter" idx="10"/>
          </p:nvPr>
        </p:nvSpPr>
        <p:spPr/>
        <p:txBody>
          <a:bodyPr/>
          <a:lstStyle/>
          <a:p>
            <a:fld id="{64F40918-F453-45E0-9417-930B4DBEAD4E}" type="slidenum">
              <a:rPr lang="en-CA" smtClean="0"/>
              <a:pPr/>
              <a:t>14</a:t>
            </a:fld>
            <a:endParaRPr lang="en-CA"/>
          </a:p>
        </p:txBody>
      </p:sp>
    </p:spTree>
    <p:extLst>
      <p:ext uri="{BB962C8B-B14F-4D97-AF65-F5344CB8AC3E}">
        <p14:creationId xmlns:p14="http://schemas.microsoft.com/office/powerpoint/2010/main" val="22291620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591"/>
            <a:r>
              <a:rPr lang="en-CA" dirty="0"/>
              <a:t>Addressing systems that drive youth into homelessness critical to ending YH but communities had limited influence over this outcome. </a:t>
            </a:r>
          </a:p>
          <a:p>
            <a:r>
              <a:rPr lang="en-CA" dirty="0" smtClean="0"/>
              <a:t>Provincial</a:t>
            </a:r>
            <a:r>
              <a:rPr lang="en-CA" baseline="0" dirty="0" smtClean="0"/>
              <a:t> Governments key to ending YH</a:t>
            </a:r>
            <a:endParaRPr lang="en-CA" dirty="0"/>
          </a:p>
        </p:txBody>
      </p:sp>
      <p:sp>
        <p:nvSpPr>
          <p:cNvPr id="4" name="Slide Number Placeholder 3"/>
          <p:cNvSpPr>
            <a:spLocks noGrp="1"/>
          </p:cNvSpPr>
          <p:nvPr>
            <p:ph type="sldNum" sz="quarter" idx="10"/>
          </p:nvPr>
        </p:nvSpPr>
        <p:spPr/>
        <p:txBody>
          <a:bodyPr/>
          <a:lstStyle/>
          <a:p>
            <a:fld id="{64F40918-F453-45E0-9417-930B4DBEAD4E}" type="slidenum">
              <a:rPr lang="en-CA" smtClean="0"/>
              <a:pPr/>
              <a:t>15</a:t>
            </a:fld>
            <a:endParaRPr lang="en-CA"/>
          </a:p>
        </p:txBody>
      </p:sp>
    </p:spTree>
    <p:extLst>
      <p:ext uri="{BB962C8B-B14F-4D97-AF65-F5344CB8AC3E}">
        <p14:creationId xmlns:p14="http://schemas.microsoft.com/office/powerpoint/2010/main" val="3943414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16</a:t>
            </a:fld>
            <a:endParaRPr lang="en-CA"/>
          </a:p>
        </p:txBody>
      </p:sp>
    </p:spTree>
    <p:extLst>
      <p:ext uri="{BB962C8B-B14F-4D97-AF65-F5344CB8AC3E}">
        <p14:creationId xmlns:p14="http://schemas.microsoft.com/office/powerpoint/2010/main" val="32823831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17</a:t>
            </a:fld>
            <a:endParaRPr lang="en-CA"/>
          </a:p>
        </p:txBody>
      </p:sp>
    </p:spTree>
    <p:extLst>
      <p:ext uri="{BB962C8B-B14F-4D97-AF65-F5344CB8AC3E}">
        <p14:creationId xmlns:p14="http://schemas.microsoft.com/office/powerpoint/2010/main" val="423850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4F40918-F453-45E0-9417-930B4DBEAD4E}" type="slidenum">
              <a:rPr lang="en-CA" smtClean="0"/>
              <a:pPr/>
              <a:t>18</a:t>
            </a:fld>
            <a:endParaRPr lang="en-CA"/>
          </a:p>
        </p:txBody>
      </p:sp>
    </p:spTree>
    <p:extLst>
      <p:ext uri="{BB962C8B-B14F-4D97-AF65-F5344CB8AC3E}">
        <p14:creationId xmlns:p14="http://schemas.microsoft.com/office/powerpoint/2010/main" val="31550775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Bringing MLC community planning into national coalition constellation of activity –supported and resourced</a:t>
            </a:r>
            <a:r>
              <a:rPr lang="en-CA" baseline="0" dirty="0" smtClean="0"/>
              <a:t> by national coalition. </a:t>
            </a:r>
            <a:r>
              <a:rPr lang="en-CA" dirty="0" smtClean="0"/>
              <a:t> </a:t>
            </a:r>
            <a:endParaRPr lang="en-CA" dirty="0"/>
          </a:p>
        </p:txBody>
      </p:sp>
      <p:sp>
        <p:nvSpPr>
          <p:cNvPr id="4" name="Slide Number Placeholder 3"/>
          <p:cNvSpPr>
            <a:spLocks noGrp="1"/>
          </p:cNvSpPr>
          <p:nvPr>
            <p:ph type="sldNum" sz="quarter" idx="10"/>
          </p:nvPr>
        </p:nvSpPr>
        <p:spPr/>
        <p:txBody>
          <a:bodyPr/>
          <a:lstStyle/>
          <a:p>
            <a:fld id="{64F40918-F453-45E0-9417-930B4DBEAD4E}" type="slidenum">
              <a:rPr lang="en-CA" smtClean="0"/>
              <a:pPr/>
              <a:t>19</a:t>
            </a:fld>
            <a:endParaRPr lang="en-CA"/>
          </a:p>
        </p:txBody>
      </p:sp>
    </p:spTree>
    <p:extLst>
      <p:ext uri="{BB962C8B-B14F-4D97-AF65-F5344CB8AC3E}">
        <p14:creationId xmlns:p14="http://schemas.microsoft.com/office/powerpoint/2010/main" val="3721749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Bringing MLC community planning into national coalition constellation of activity –supported and resourced</a:t>
            </a:r>
            <a:r>
              <a:rPr lang="en-CA" baseline="0" dirty="0" smtClean="0"/>
              <a:t> by national coalition. </a:t>
            </a:r>
            <a:r>
              <a:rPr lang="en-CA" dirty="0" smtClean="0"/>
              <a:t> </a:t>
            </a:r>
            <a:endParaRPr lang="en-CA" dirty="0"/>
          </a:p>
        </p:txBody>
      </p:sp>
      <p:sp>
        <p:nvSpPr>
          <p:cNvPr id="4" name="Slide Number Placeholder 3"/>
          <p:cNvSpPr>
            <a:spLocks noGrp="1"/>
          </p:cNvSpPr>
          <p:nvPr>
            <p:ph type="sldNum" sz="quarter" idx="10"/>
          </p:nvPr>
        </p:nvSpPr>
        <p:spPr/>
        <p:txBody>
          <a:bodyPr/>
          <a:lstStyle/>
          <a:p>
            <a:fld id="{64F40918-F453-45E0-9417-930B4DBEAD4E}" type="slidenum">
              <a:rPr lang="en-CA" smtClean="0"/>
              <a:pPr/>
              <a:t>2</a:t>
            </a:fld>
            <a:endParaRPr lang="en-CA"/>
          </a:p>
        </p:txBody>
      </p:sp>
    </p:spTree>
    <p:extLst>
      <p:ext uri="{BB962C8B-B14F-4D97-AF65-F5344CB8AC3E}">
        <p14:creationId xmlns:p14="http://schemas.microsoft.com/office/powerpoint/2010/main" val="37217498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20</a:t>
            </a:fld>
            <a:endParaRPr lang="en-CA"/>
          </a:p>
        </p:txBody>
      </p:sp>
    </p:spTree>
    <p:extLst>
      <p:ext uri="{BB962C8B-B14F-4D97-AF65-F5344CB8AC3E}">
        <p14:creationId xmlns:p14="http://schemas.microsoft.com/office/powerpoint/2010/main" val="3170461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3</a:t>
            </a:fld>
            <a:endParaRPr lang="en-CA"/>
          </a:p>
        </p:txBody>
      </p:sp>
    </p:spTree>
    <p:extLst>
      <p:ext uri="{BB962C8B-B14F-4D97-AF65-F5344CB8AC3E}">
        <p14:creationId xmlns:p14="http://schemas.microsoft.com/office/powerpoint/2010/main" val="2443809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Wet coast, Prairies, East Coast, Far North, Central</a:t>
            </a:r>
            <a:r>
              <a:rPr lang="en-CA" baseline="0" dirty="0" smtClean="0"/>
              <a:t> </a:t>
            </a:r>
            <a:endParaRPr lang="en-CA" dirty="0"/>
          </a:p>
        </p:txBody>
      </p:sp>
      <p:sp>
        <p:nvSpPr>
          <p:cNvPr id="4" name="Slide Number Placeholder 3"/>
          <p:cNvSpPr>
            <a:spLocks noGrp="1"/>
          </p:cNvSpPr>
          <p:nvPr>
            <p:ph type="sldNum" sz="quarter" idx="10"/>
          </p:nvPr>
        </p:nvSpPr>
        <p:spPr/>
        <p:txBody>
          <a:bodyPr/>
          <a:lstStyle/>
          <a:p>
            <a:fld id="{64F40918-F453-45E0-9417-930B4DBEAD4E}" type="slidenum">
              <a:rPr lang="en-CA" smtClean="0"/>
              <a:pPr/>
              <a:t>4</a:t>
            </a:fld>
            <a:endParaRPr lang="en-CA"/>
          </a:p>
        </p:txBody>
      </p:sp>
    </p:spTree>
    <p:extLst>
      <p:ext uri="{BB962C8B-B14F-4D97-AF65-F5344CB8AC3E}">
        <p14:creationId xmlns:p14="http://schemas.microsoft.com/office/powerpoint/2010/main" val="2647453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Realized</a:t>
            </a:r>
            <a:r>
              <a:rPr lang="en-CA" baseline="0" dirty="0" smtClean="0"/>
              <a:t> mid way that implementation and sustainability are necessary so built that into the model. Began to think about how to implement plans and catalyse other communities to develop and implement theirs. </a:t>
            </a:r>
            <a:endParaRPr lang="en-CA" dirty="0"/>
          </a:p>
        </p:txBody>
      </p:sp>
      <p:sp>
        <p:nvSpPr>
          <p:cNvPr id="4" name="Slide Number Placeholder 3"/>
          <p:cNvSpPr>
            <a:spLocks noGrp="1"/>
          </p:cNvSpPr>
          <p:nvPr>
            <p:ph type="sldNum" sz="quarter" idx="10"/>
          </p:nvPr>
        </p:nvSpPr>
        <p:spPr/>
        <p:txBody>
          <a:bodyPr/>
          <a:lstStyle/>
          <a:p>
            <a:fld id="{64F40918-F453-45E0-9417-930B4DBEAD4E}" type="slidenum">
              <a:rPr lang="en-CA" smtClean="0"/>
              <a:pPr/>
              <a:t>5</a:t>
            </a:fld>
            <a:endParaRPr lang="en-CA"/>
          </a:p>
        </p:txBody>
      </p:sp>
    </p:spTree>
    <p:extLst>
      <p:ext uri="{BB962C8B-B14F-4D97-AF65-F5344CB8AC3E}">
        <p14:creationId xmlns:p14="http://schemas.microsoft.com/office/powerpoint/2010/main" val="3395269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6</a:t>
            </a:fld>
            <a:endParaRPr lang="en-CA"/>
          </a:p>
        </p:txBody>
      </p:sp>
    </p:spTree>
    <p:extLst>
      <p:ext uri="{BB962C8B-B14F-4D97-AF65-F5344CB8AC3E}">
        <p14:creationId xmlns:p14="http://schemas.microsoft.com/office/powerpoint/2010/main" val="4083640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7</a:t>
            </a:fld>
            <a:endParaRPr lang="en-CA"/>
          </a:p>
        </p:txBody>
      </p:sp>
    </p:spTree>
    <p:extLst>
      <p:ext uri="{BB962C8B-B14F-4D97-AF65-F5344CB8AC3E}">
        <p14:creationId xmlns:p14="http://schemas.microsoft.com/office/powerpoint/2010/main" val="2085397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8</a:t>
            </a:fld>
            <a:endParaRPr lang="en-CA"/>
          </a:p>
        </p:txBody>
      </p:sp>
    </p:spTree>
    <p:extLst>
      <p:ext uri="{BB962C8B-B14F-4D97-AF65-F5344CB8AC3E}">
        <p14:creationId xmlns:p14="http://schemas.microsoft.com/office/powerpoint/2010/main" val="2003399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4F40918-F453-45E0-9417-930B4DBEAD4E}" type="slidenum">
              <a:rPr lang="en-CA" smtClean="0"/>
              <a:pPr/>
              <a:t>9</a:t>
            </a:fld>
            <a:endParaRPr lang="en-CA"/>
          </a:p>
        </p:txBody>
      </p:sp>
    </p:spTree>
    <p:extLst>
      <p:ext uri="{BB962C8B-B14F-4D97-AF65-F5344CB8AC3E}">
        <p14:creationId xmlns:p14="http://schemas.microsoft.com/office/powerpoint/2010/main" val="3829395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073E4E-0312-4063-AA6B-0557AC6E4A70}"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73E4E-0312-4063-AA6B-0557AC6E4A70}"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73E4E-0312-4063-AA6B-0557AC6E4A70}"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with no Logo">
  <p:cSld name="Blank with no Logo">
    <p:spTree>
      <p:nvGrpSpPr>
        <p:cNvPr id="1" name="Shape 70"/>
        <p:cNvGrpSpPr/>
        <p:nvPr/>
      </p:nvGrpSpPr>
      <p:grpSpPr>
        <a:xfrm>
          <a:off x="0" y="0"/>
          <a:ext cx="0" cy="0"/>
          <a:chOff x="0" y="0"/>
          <a:chExt cx="0" cy="0"/>
        </a:xfrm>
      </p:grpSpPr>
      <p:sp>
        <p:nvSpPr>
          <p:cNvPr id="71" name="Shape 71"/>
          <p:cNvSpPr txBox="1">
            <a:spLocks noGrp="1"/>
          </p:cNvSpPr>
          <p:nvPr>
            <p:ph type="dt" idx="10"/>
          </p:nvPr>
        </p:nvSpPr>
        <p:spPr>
          <a:xfrm>
            <a:off x="457200" y="6356350"/>
            <a:ext cx="2133599" cy="365125"/>
          </a:xfrm>
          <a:prstGeom prst="rect">
            <a:avLst/>
          </a:prstGeom>
          <a:noFill/>
          <a:ln>
            <a:noFill/>
          </a:ln>
        </p:spPr>
        <p:txBody>
          <a:bodyPr lIns="91425" tIns="91425" rIns="91425" bIns="91425" anchor="t" anchorCtr="0"/>
          <a:lstStyle>
            <a:lvl1pPr marL="0" marR="0" indent="0" algn="l" rtl="0">
              <a:defRPr sz="1800" b="0" i="0" u="none" strike="noStrike" cap="none" baseline="0">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3124200" y="6356350"/>
            <a:ext cx="2895600" cy="365125"/>
          </a:xfrm>
          <a:prstGeom prst="rect">
            <a:avLst/>
          </a:prstGeom>
          <a:noFill/>
          <a:ln>
            <a:noFill/>
          </a:ln>
        </p:spPr>
        <p:txBody>
          <a:bodyPr lIns="91425" tIns="91425" rIns="91425" bIns="91425" anchor="t" anchorCtr="0"/>
          <a:lstStyle>
            <a:lvl1pPr marL="0" marR="0" indent="0" algn="ctr" rtl="0">
              <a:defRPr sz="1800" b="0" i="0" u="none" strike="noStrike" cap="none" baseline="0">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6553200" y="6356350"/>
            <a:ext cx="2133599" cy="365125"/>
          </a:xfrm>
          <a:prstGeom prst="rect">
            <a:avLst/>
          </a:prstGeom>
          <a:noFill/>
          <a:ln>
            <a:noFill/>
          </a:ln>
        </p:spPr>
        <p:txBody>
          <a:bodyPr lIns="91425" tIns="91425" rIns="91425" bIns="91425" anchor="t" anchorCtr="0"/>
          <a:lstStyle>
            <a:lvl1pPr marL="0" marR="0" indent="0" algn="r" rtl="0">
              <a:defRPr sz="1800" b="0" i="0" u="none" strike="noStrike" cap="none" baseline="0">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46786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073E4E-0312-4063-AA6B-0557AC6E4A70}"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073E4E-0312-4063-AA6B-0557AC6E4A70}"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073E4E-0312-4063-AA6B-0557AC6E4A70}"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073E4E-0312-4063-AA6B-0557AC6E4A70}" type="datetimeFigureOut">
              <a:rPr lang="en-US" smtClean="0"/>
              <a:pPr/>
              <a:t>9/29/2015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073E4E-0312-4063-AA6B-0557AC6E4A70}" type="datetimeFigureOut">
              <a:rPr lang="en-US" smtClean="0"/>
              <a:pPr/>
              <a:t>9/29/2015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073E4E-0312-4063-AA6B-0557AC6E4A70}" type="datetimeFigureOut">
              <a:rPr lang="en-US" smtClean="0"/>
              <a:pPr/>
              <a:t>9/29/2015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073E4E-0312-4063-AA6B-0557AC6E4A70}"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073E4E-0312-4063-AA6B-0557AC6E4A70}"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73235-4EAB-4CFE-9CB6-CB8D250A8F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73E4E-0312-4063-AA6B-0557AC6E4A70}" type="datetimeFigureOut">
              <a:rPr lang="en-US" smtClean="0"/>
              <a:pPr/>
              <a:t>9/29/2015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73235-4EAB-4CFE-9CB6-CB8D250A8F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0.tmp"/></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apezoid 4"/>
          <p:cNvSpPr/>
          <p:nvPr/>
        </p:nvSpPr>
        <p:spPr>
          <a:xfrm rot="16200000">
            <a:off x="2105819" y="-400843"/>
            <a:ext cx="4987925" cy="8453437"/>
          </a:xfrm>
          <a:prstGeom prst="trapezoid">
            <a:avLst>
              <a:gd name="adj" fmla="val 12724"/>
            </a:avLst>
          </a:prstGeom>
          <a:gradFill flip="none" rotWithShape="1">
            <a:gsLst>
              <a:gs pos="0">
                <a:srgbClr val="807356">
                  <a:alpha val="64000"/>
                </a:srgbClr>
              </a:gs>
              <a:gs pos="100000">
                <a:srgbClr val="FFFFFF">
                  <a:alpha val="64000"/>
                </a:srgbClr>
              </a:gs>
            </a:gsLst>
            <a:lin ang="15480000" scaled="0"/>
            <a:tileRect/>
          </a:gradFill>
          <a:ln w="28575" cmpd="sng">
            <a:solidFill>
              <a:schemeClr val="bg2">
                <a:lumMod val="25000"/>
              </a:schemeClr>
            </a:solid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lstStyle/>
          <a:p>
            <a:pPr>
              <a:defRPr/>
            </a:pPr>
            <a:endParaRPr lang="en-US" dirty="0"/>
          </a:p>
        </p:txBody>
      </p:sp>
      <p:sp>
        <p:nvSpPr>
          <p:cNvPr id="3" name="Rectangle 2"/>
          <p:cNvSpPr/>
          <p:nvPr/>
        </p:nvSpPr>
        <p:spPr>
          <a:xfrm>
            <a:off x="829138" y="495299"/>
            <a:ext cx="4221162" cy="1673225"/>
          </a:xfrm>
          <a:prstGeom prst="rect">
            <a:avLst/>
          </a:prstGeom>
          <a:solidFill>
            <a:srgbClr val="FFEB5B"/>
          </a:solid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a:lstStyle/>
          <a:p>
            <a:pPr>
              <a:defRPr/>
            </a:pPr>
            <a:r>
              <a:rPr lang="en-US" sz="3200" dirty="0" smtClean="0">
                <a:solidFill>
                  <a:schemeClr val="tx1">
                    <a:lumMod val="50000"/>
                    <a:lumOff val="50000"/>
                  </a:schemeClr>
                </a:solidFill>
              </a:rPr>
              <a:t>Mobilizing Local Capacity to End Youth Homelessness </a:t>
            </a:r>
            <a:endParaRPr lang="en-US" sz="3200" dirty="0">
              <a:solidFill>
                <a:schemeClr val="tx1">
                  <a:lumMod val="50000"/>
                  <a:lumOff val="50000"/>
                </a:schemeClr>
              </a:solidFill>
            </a:endParaRPr>
          </a:p>
        </p:txBody>
      </p:sp>
      <p:sp>
        <p:nvSpPr>
          <p:cNvPr id="16388" name="TextBox 1"/>
          <p:cNvSpPr txBox="1">
            <a:spLocks noChangeArrowheads="1"/>
          </p:cNvSpPr>
          <p:nvPr/>
        </p:nvSpPr>
        <p:spPr bwMode="auto">
          <a:xfrm>
            <a:off x="490155" y="2247701"/>
            <a:ext cx="8994833" cy="3467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lnSpc>
                <a:spcPts val="8725"/>
              </a:lnSpc>
              <a:defRPr/>
            </a:pPr>
            <a:r>
              <a:rPr lang="en-US" sz="8000" b="1" i="1" dirty="0" smtClean="0"/>
              <a:t>Supporting community and provincial planning</a:t>
            </a:r>
            <a:endParaRPr lang="en-US" sz="8000" b="1" dirty="0" smtClean="0">
              <a:solidFill>
                <a:srgbClr val="AF0000"/>
              </a:solidFill>
            </a:endParaRPr>
          </a:p>
        </p:txBody>
      </p:sp>
      <p:pic>
        <p:nvPicPr>
          <p:cNvPr id="2" name="Picture 1"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Tree>
    <p:extLst>
      <p:ext uri="{BB962C8B-B14F-4D97-AF65-F5344CB8AC3E}">
        <p14:creationId xmlns:p14="http://schemas.microsoft.com/office/powerpoint/2010/main" val="2019604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Rectangle 1"/>
          <p:cNvSpPr/>
          <p:nvPr/>
        </p:nvSpPr>
        <p:spPr>
          <a:xfrm>
            <a:off x="-1350211" y="294874"/>
            <a:ext cx="10333790" cy="707886"/>
          </a:xfrm>
          <a:prstGeom prst="rect">
            <a:avLst/>
          </a:prstGeom>
        </p:spPr>
        <p:txBody>
          <a:bodyPr wrap="square">
            <a:spAutoFit/>
          </a:bodyPr>
          <a:lstStyle/>
          <a:p>
            <a:pPr algn="ctr"/>
            <a:r>
              <a:rPr lang="en-CA" sz="4000" b="1" i="1" dirty="0" smtClean="0">
                <a:solidFill>
                  <a:srgbClr val="595959"/>
                </a:solidFill>
                <a:latin typeface="Times New Roman"/>
                <a:cs typeface="Times New Roman"/>
              </a:rPr>
              <a:t>Developmental Evaluation </a:t>
            </a:r>
            <a:endParaRPr lang="en-CA" sz="4000" dirty="0">
              <a:solidFill>
                <a:srgbClr val="595959"/>
              </a:solidFill>
              <a:latin typeface="Times New Roman"/>
              <a:cs typeface="Times New Roman"/>
            </a:endParaRPr>
          </a:p>
        </p:txBody>
      </p:sp>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r>
              <a:rPr lang="en-CA" sz="2400" dirty="0" smtClean="0"/>
              <a:t>Theory of Change – Learn as we go.</a:t>
            </a:r>
          </a:p>
          <a:p>
            <a:pPr marL="120650" indent="0">
              <a:spcAft>
                <a:spcPts val="1200"/>
              </a:spcAft>
              <a:buFont typeface="Arial"/>
              <a:buNone/>
            </a:pPr>
            <a:endParaRPr lang="en-CA" sz="2400" dirty="0" smtClean="0"/>
          </a:p>
          <a:p>
            <a:pPr marL="120650" indent="0">
              <a:spcAft>
                <a:spcPts val="1200"/>
              </a:spcAft>
              <a:buFont typeface="Arial"/>
              <a:buNone/>
            </a:pPr>
            <a:endParaRPr lang="en-CA" sz="2400" dirty="0"/>
          </a:p>
        </p:txBody>
      </p:sp>
      <p:pic>
        <p:nvPicPr>
          <p:cNvPr id="9" name="Content Placeholder 6" descr="Slide1.jpg"/>
          <p:cNvPicPr>
            <a:picLocks noChangeAspect="1"/>
          </p:cNvPicPr>
          <p:nvPr/>
        </p:nvPicPr>
        <p:blipFill>
          <a:blip r:embed="rId4" cstate="email">
            <a:extLst>
              <a:ext uri="{28A0092B-C50C-407E-A947-70E740481C1C}">
                <a14:useLocalDpi xmlns:a14="http://schemas.microsoft.com/office/drawing/2010/main" val="0"/>
              </a:ext>
            </a:extLst>
          </a:blip>
          <a:srcRect l="-16718" r="-16718"/>
          <a:stretch>
            <a:fillRect/>
          </a:stretch>
        </p:blipFill>
        <p:spPr>
          <a:xfrm>
            <a:off x="685800" y="1903680"/>
            <a:ext cx="7772400" cy="4368631"/>
          </a:xfrm>
          <a:prstGeom prst="rect">
            <a:avLst/>
          </a:prstGeom>
        </p:spPr>
      </p:pic>
    </p:spTree>
    <p:extLst>
      <p:ext uri="{BB962C8B-B14F-4D97-AF65-F5344CB8AC3E}">
        <p14:creationId xmlns:p14="http://schemas.microsoft.com/office/powerpoint/2010/main" val="46240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3" presetClass="entr" presetSubtype="16"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ppt_w</p:attrName>
                                        </p:attrNameLst>
                                      </p:cBhvr>
                                      <p:tavLst>
                                        <p:tav tm="0">
                                          <p:val>
                                            <p:fltVal val="0"/>
                                          </p:val>
                                        </p:tav>
                                        <p:tav tm="100000">
                                          <p:val>
                                            <p:strVal val="#ppt_w"/>
                                          </p:val>
                                        </p:tav>
                                      </p:tavLst>
                                    </p:anim>
                                    <p:anim calcmode="lin" valueType="num">
                                      <p:cBhvr>
                                        <p:cTn id="12"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Rectangle 1"/>
          <p:cNvSpPr/>
          <p:nvPr/>
        </p:nvSpPr>
        <p:spPr>
          <a:xfrm>
            <a:off x="-1350211" y="294874"/>
            <a:ext cx="10333790" cy="707886"/>
          </a:xfrm>
          <a:prstGeom prst="rect">
            <a:avLst/>
          </a:prstGeom>
        </p:spPr>
        <p:txBody>
          <a:bodyPr wrap="square">
            <a:spAutoFit/>
          </a:bodyPr>
          <a:lstStyle/>
          <a:p>
            <a:pPr algn="ctr"/>
            <a:r>
              <a:rPr lang="en-CA" sz="4000" b="1" i="1" dirty="0" smtClean="0">
                <a:solidFill>
                  <a:srgbClr val="595959"/>
                </a:solidFill>
                <a:latin typeface="Times New Roman"/>
                <a:cs typeface="Times New Roman"/>
              </a:rPr>
              <a:t>		Developmental </a:t>
            </a:r>
            <a:r>
              <a:rPr lang="en-CA" sz="4000" b="1" i="1" dirty="0" smtClean="0">
                <a:solidFill>
                  <a:srgbClr val="595959"/>
                </a:solidFill>
                <a:latin typeface="Times New Roman"/>
                <a:cs typeface="Times New Roman"/>
              </a:rPr>
              <a:t>Evaluation </a:t>
            </a:r>
            <a:endParaRPr lang="en-CA" sz="4000" dirty="0">
              <a:solidFill>
                <a:srgbClr val="595959"/>
              </a:solidFill>
              <a:latin typeface="Times New Roman"/>
              <a:cs typeface="Times New Roman"/>
            </a:endParaRPr>
          </a:p>
        </p:txBody>
      </p:sp>
      <p:sp>
        <p:nvSpPr>
          <p:cNvPr id="6" name="Text Placeholder 1"/>
          <p:cNvSpPr txBox="1">
            <a:spLocks/>
          </p:cNvSpPr>
          <p:nvPr/>
        </p:nvSpPr>
        <p:spPr>
          <a:xfrm>
            <a:off x="685801" y="1002761"/>
            <a:ext cx="6096000" cy="52123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r>
              <a:rPr lang="en-CA" sz="2400" dirty="0" smtClean="0"/>
              <a:t>Theory of Change – Learn as we go.</a:t>
            </a:r>
          </a:p>
          <a:p>
            <a:pPr marL="120650" indent="0">
              <a:spcAft>
                <a:spcPts val="1200"/>
              </a:spcAft>
              <a:buFont typeface="Arial"/>
              <a:buNone/>
            </a:pPr>
            <a:endParaRPr lang="en-CA" sz="2400" dirty="0" smtClean="0"/>
          </a:p>
          <a:p>
            <a:pPr marL="120650" indent="0">
              <a:spcAft>
                <a:spcPts val="1200"/>
              </a:spcAft>
              <a:buFont typeface="Arial"/>
              <a:buNone/>
            </a:pPr>
            <a:endParaRPr lang="en-CA" sz="2400" dirty="0"/>
          </a:p>
        </p:txBody>
      </p:sp>
      <p:pic>
        <p:nvPicPr>
          <p:cNvPr id="11" name="Picture 10"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1" y="1371600"/>
            <a:ext cx="7929031" cy="5533721"/>
          </a:xfrm>
          <a:prstGeom prst="rect">
            <a:avLst/>
          </a:prstGeom>
        </p:spPr>
      </p:pic>
    </p:spTree>
    <p:extLst>
      <p:ext uri="{BB962C8B-B14F-4D97-AF65-F5344CB8AC3E}">
        <p14:creationId xmlns:p14="http://schemas.microsoft.com/office/powerpoint/2010/main" val="3000160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What happened ??? </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TextBox 2"/>
          <p:cNvSpPr txBox="1"/>
          <p:nvPr/>
        </p:nvSpPr>
        <p:spPr>
          <a:xfrm>
            <a:off x="685800" y="1143000"/>
            <a:ext cx="7848600" cy="9233297"/>
          </a:xfrm>
          <a:prstGeom prst="rect">
            <a:avLst/>
          </a:prstGeom>
          <a:noFill/>
        </p:spPr>
        <p:txBody>
          <a:bodyPr wrap="square" rtlCol="0">
            <a:spAutoFit/>
          </a:bodyPr>
          <a:lstStyle/>
          <a:p>
            <a:pPr marL="285750" indent="-285750">
              <a:buFont typeface="Arial" panose="020B0604020202020204" pitchFamily="34" charset="0"/>
              <a:buChar char="•"/>
            </a:pPr>
            <a:r>
              <a:rPr lang="en-CA" sz="2400" dirty="0"/>
              <a:t>YH sector paradigm shift </a:t>
            </a:r>
            <a:r>
              <a:rPr lang="en-CA" sz="2400" dirty="0" smtClean="0"/>
              <a:t>became visible in 2013…</a:t>
            </a:r>
            <a:br>
              <a:rPr lang="en-CA" sz="2400" dirty="0" smtClean="0"/>
            </a:br>
            <a:r>
              <a:rPr lang="en-CA" sz="2400" dirty="0" smtClean="0"/>
              <a:t>i.e. youth development, Families First</a:t>
            </a:r>
            <a:endParaRPr lang="en-CA" sz="2400" dirty="0"/>
          </a:p>
          <a:p>
            <a:pPr marL="285750" indent="-285750">
              <a:buFont typeface="Arial" panose="020B0604020202020204" pitchFamily="34" charset="0"/>
              <a:buChar char="•"/>
            </a:pPr>
            <a:endParaRPr lang="en-CA" sz="2400" dirty="0" smtClean="0"/>
          </a:p>
          <a:p>
            <a:pPr marL="285750" indent="-285750">
              <a:buFont typeface="Arial" panose="020B0604020202020204" pitchFamily="34" charset="0"/>
              <a:buChar char="•"/>
            </a:pPr>
            <a:r>
              <a:rPr lang="en-CA" sz="2400" dirty="0" smtClean="0"/>
              <a:t>MLC Communities </a:t>
            </a:r>
            <a:r>
              <a:rPr lang="en-CA" sz="2400" dirty="0" smtClean="0"/>
              <a:t>began to understand YH through systems approach + prevention. </a:t>
            </a:r>
            <a:br>
              <a:rPr lang="en-CA" sz="2400" dirty="0" smtClean="0"/>
            </a:br>
            <a:endParaRPr lang="en-CA" sz="2400" dirty="0" smtClean="0"/>
          </a:p>
          <a:p>
            <a:pPr marL="285750" indent="-285750">
              <a:buFont typeface="Arial" panose="020B0604020202020204" pitchFamily="34" charset="0"/>
              <a:buChar char="•"/>
            </a:pPr>
            <a:r>
              <a:rPr lang="en-CA" sz="2400" dirty="0" smtClean="0"/>
              <a:t>Public Awareness of the issue. </a:t>
            </a:r>
            <a:r>
              <a:rPr lang="en-US" sz="2400" dirty="0" smtClean="0"/>
              <a:t>Public </a:t>
            </a:r>
            <a:r>
              <a:rPr lang="en-US" sz="2400" dirty="0"/>
              <a:t>in MLC communities began to feel YH is </a:t>
            </a:r>
            <a:r>
              <a:rPr lang="en-US" sz="2400" dirty="0" smtClean="0"/>
              <a:t>unacceptable.</a:t>
            </a:r>
            <a:br>
              <a:rPr lang="en-US" sz="2400" dirty="0" smtClean="0"/>
            </a:br>
            <a:endParaRPr lang="en-CA" sz="2400" dirty="0" smtClean="0"/>
          </a:p>
          <a:p>
            <a:pPr marL="285750" indent="-285750">
              <a:buFont typeface="Arial" panose="020B0604020202020204" pitchFamily="34" charset="0"/>
              <a:buChar char="•"/>
            </a:pPr>
            <a:r>
              <a:rPr lang="en-CA" sz="2400" dirty="0" smtClean="0"/>
              <a:t>Youth engagement key to driving planning process and engaging local decision makers. </a:t>
            </a:r>
            <a:br>
              <a:rPr lang="en-CA" sz="2400" dirty="0" smtClean="0"/>
            </a:br>
            <a:endParaRPr lang="en-CA" sz="2400" dirty="0" smtClean="0"/>
          </a:p>
          <a:p>
            <a:pPr marL="285750" indent="-285750">
              <a:buFont typeface="Arial" panose="020B0604020202020204" pitchFamily="34" charset="0"/>
              <a:buChar char="•"/>
            </a:pPr>
            <a:r>
              <a:rPr lang="en-CA" sz="2400" dirty="0" smtClean="0"/>
              <a:t>Communities had varying levels of readiness and capacity </a:t>
            </a:r>
            <a:r>
              <a:rPr lang="en-CA" sz="2400" dirty="0" smtClean="0"/>
              <a:t>          for </a:t>
            </a:r>
            <a:r>
              <a:rPr lang="en-CA" sz="2400" dirty="0" smtClean="0"/>
              <a:t>process.</a:t>
            </a:r>
            <a:br>
              <a:rPr lang="en-CA" sz="2400" dirty="0" smtClean="0"/>
            </a:br>
            <a:endParaRPr lang="en-CA" sz="2400" dirty="0" smtClean="0"/>
          </a:p>
          <a:p>
            <a:endParaRPr lang="en-CA" dirty="0" smtClean="0"/>
          </a:p>
          <a:p>
            <a:endParaRPr lang="en-CA" dirty="0"/>
          </a:p>
          <a:p>
            <a:endParaRPr lang="en-CA" dirty="0" smtClean="0"/>
          </a:p>
          <a:p>
            <a:endParaRPr lang="en-CA" dirty="0"/>
          </a:p>
          <a:p>
            <a:endParaRPr lang="en-CA" dirty="0" smtClean="0"/>
          </a:p>
          <a:p>
            <a:endParaRPr lang="en-CA" dirty="0"/>
          </a:p>
          <a:p>
            <a:endParaRPr lang="en-CA" dirty="0" smtClean="0"/>
          </a:p>
          <a:p>
            <a:endParaRPr lang="en-CA" dirty="0"/>
          </a:p>
          <a:p>
            <a:endParaRPr lang="en-CA" dirty="0" smtClean="0"/>
          </a:p>
          <a:p>
            <a:endParaRPr lang="en-CA" dirty="0"/>
          </a:p>
          <a:p>
            <a:endParaRPr lang="en-CA" dirty="0" smtClean="0"/>
          </a:p>
          <a:p>
            <a:endParaRPr lang="en-CA" dirty="0"/>
          </a:p>
          <a:p>
            <a:r>
              <a:rPr lang="en-CA" dirty="0" smtClean="0"/>
              <a:t> </a:t>
            </a:r>
            <a:endParaRPr lang="en-CA" dirty="0"/>
          </a:p>
        </p:txBody>
      </p:sp>
    </p:spTree>
    <p:extLst>
      <p:ext uri="{BB962C8B-B14F-4D97-AF65-F5344CB8AC3E}">
        <p14:creationId xmlns:p14="http://schemas.microsoft.com/office/powerpoint/2010/main" val="46240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lgn="ctr">
              <a:spcAft>
                <a:spcPts val="1200"/>
              </a:spcAft>
            </a:pPr>
            <a:r>
              <a:rPr lang="en-CA" sz="3200" b="1" dirty="0" smtClean="0">
                <a:solidFill>
                  <a:srgbClr val="7F7F7F"/>
                </a:solidFill>
                <a:latin typeface="Times New Roman"/>
                <a:cs typeface="Times New Roman"/>
              </a:rPr>
              <a:t>By 2015  </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TextBox 2"/>
          <p:cNvSpPr txBox="1"/>
          <p:nvPr/>
        </p:nvSpPr>
        <p:spPr>
          <a:xfrm>
            <a:off x="838200" y="1752600"/>
            <a:ext cx="7696200" cy="4247317"/>
          </a:xfrm>
          <a:prstGeom prst="rect">
            <a:avLst/>
          </a:prstGeom>
          <a:noFill/>
        </p:spPr>
        <p:txBody>
          <a:bodyPr wrap="square" rtlCol="0">
            <a:spAutoFit/>
          </a:bodyPr>
          <a:lstStyle/>
          <a:p>
            <a:pPr marL="285750" indent="-285750">
              <a:buFont typeface="Arial" panose="020B0604020202020204" pitchFamily="34" charset="0"/>
              <a:buChar char="•"/>
            </a:pPr>
            <a:r>
              <a:rPr lang="en-CA" sz="2400" dirty="0"/>
              <a:t>2 Communities launched plans and began </a:t>
            </a:r>
            <a:r>
              <a:rPr lang="en-CA" sz="2400" dirty="0" smtClean="0"/>
              <a:t>implementation</a:t>
            </a:r>
            <a:br>
              <a:rPr lang="en-CA" sz="2400" dirty="0" smtClean="0"/>
            </a:br>
            <a:r>
              <a:rPr lang="en-CA" sz="2400" dirty="0" smtClean="0"/>
              <a:t>Kamloops and Kingston </a:t>
            </a:r>
          </a:p>
          <a:p>
            <a:pPr marL="285750" indent="-285750">
              <a:buFont typeface="Arial" panose="020B0604020202020204" pitchFamily="34" charset="0"/>
              <a:buChar char="•"/>
            </a:pPr>
            <a:endParaRPr lang="en-CA" sz="2400" dirty="0"/>
          </a:p>
          <a:p>
            <a:pPr marL="285750" indent="-285750">
              <a:buFont typeface="Arial" panose="020B0604020202020204" pitchFamily="34" charset="0"/>
              <a:buChar char="•"/>
            </a:pPr>
            <a:r>
              <a:rPr lang="en-CA" sz="2400" dirty="0"/>
              <a:t>3 Communities currently </a:t>
            </a:r>
            <a:r>
              <a:rPr lang="en-CA" sz="2400" dirty="0" smtClean="0"/>
              <a:t>finalising plan drafts.</a:t>
            </a:r>
          </a:p>
          <a:p>
            <a:r>
              <a:rPr lang="en-CA" sz="2400" dirty="0" smtClean="0"/>
              <a:t>     Saint John, Wellington County, Brandon</a:t>
            </a:r>
            <a:endParaRPr lang="en-CA" sz="2400" dirty="0"/>
          </a:p>
          <a:p>
            <a:pPr marL="285750" indent="-285750">
              <a:buFont typeface="Arial" panose="020B0604020202020204" pitchFamily="34" charset="0"/>
              <a:buChar char="•"/>
            </a:pPr>
            <a:endParaRPr lang="en-CA" sz="2400" dirty="0"/>
          </a:p>
          <a:p>
            <a:pPr marL="285750" indent="-285750">
              <a:buFont typeface="Arial" panose="020B0604020202020204" pitchFamily="34" charset="0"/>
              <a:buChar char="•"/>
            </a:pPr>
            <a:r>
              <a:rPr lang="en-CA" sz="2400" dirty="0"/>
              <a:t>1 engaging in </a:t>
            </a:r>
            <a:r>
              <a:rPr lang="en-CA" sz="2400" dirty="0" smtClean="0"/>
              <a:t>stakeholder </a:t>
            </a:r>
            <a:r>
              <a:rPr lang="en-CA" sz="2400" dirty="0"/>
              <a:t>process </a:t>
            </a:r>
            <a:endParaRPr lang="en-CA" sz="2400" dirty="0" smtClean="0"/>
          </a:p>
          <a:p>
            <a:r>
              <a:rPr lang="en-CA" sz="2400" dirty="0"/>
              <a:t>	</a:t>
            </a:r>
            <a:r>
              <a:rPr lang="en-CA" sz="2400" dirty="0" smtClean="0"/>
              <a:t>Yellowknife – due </a:t>
            </a:r>
            <a:r>
              <a:rPr lang="en-CA" sz="2400" dirty="0" smtClean="0"/>
              <a:t>2016 (remote, </a:t>
            </a:r>
          </a:p>
          <a:p>
            <a:r>
              <a:rPr lang="en-CA" sz="2400" dirty="0"/>
              <a:t>	</a:t>
            </a:r>
            <a:r>
              <a:rPr lang="en-CA" sz="2400" dirty="0" smtClean="0"/>
              <a:t>North)</a:t>
            </a:r>
            <a:endParaRPr lang="en-CA" sz="2400" dirty="0" smtClean="0"/>
          </a:p>
          <a:p>
            <a:pPr marL="285750" indent="-285750">
              <a:buFont typeface="Arial" panose="020B0604020202020204" pitchFamily="34" charset="0"/>
              <a:buChar char="•"/>
            </a:pPr>
            <a:r>
              <a:rPr lang="en-CA" dirty="0" smtClean="0"/>
              <a:t>Rich learnings, </a:t>
            </a:r>
            <a:endParaRPr lang="en-CA" dirty="0"/>
          </a:p>
          <a:p>
            <a:pPr marL="285750" indent="-285750">
              <a:buFont typeface="Arial" panose="020B0604020202020204" pitchFamily="34" charset="0"/>
              <a:buChar char="•"/>
            </a:pPr>
            <a:endParaRPr lang="en-CA" dirty="0" smtClean="0"/>
          </a:p>
          <a:p>
            <a:pPr marL="285750" indent="-285750">
              <a:buFont typeface="Arial" panose="020B0604020202020204" pitchFamily="34" charset="0"/>
              <a:buChar char="•"/>
            </a:pPr>
            <a:endParaRPr lang="en-CA"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05599" y="3960176"/>
            <a:ext cx="2057400" cy="2897824"/>
          </a:xfrm>
          <a:prstGeom prst="rect">
            <a:avLst/>
          </a:prstGeom>
        </p:spPr>
      </p:pic>
    </p:spTree>
    <p:extLst>
      <p:ext uri="{BB962C8B-B14F-4D97-AF65-F5344CB8AC3E}">
        <p14:creationId xmlns:p14="http://schemas.microsoft.com/office/powerpoint/2010/main" val="312259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1000"/>
                                        <p:tgtEl>
                                          <p:spTgt spid="3">
                                            <p:txEl>
                                              <p:pRg st="5" end="5"/>
                                            </p:txEl>
                                          </p:spTgt>
                                        </p:tgtEl>
                                      </p:cBhvr>
                                    </p:animEffect>
                                    <p:anim calcmode="lin" valueType="num">
                                      <p:cBhvr>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1000"/>
                                        <p:tgtEl>
                                          <p:spTgt spid="3">
                                            <p:txEl>
                                              <p:pRg st="7" end="7"/>
                                            </p:txEl>
                                          </p:spTgt>
                                        </p:tgtEl>
                                      </p:cBhvr>
                                    </p:animEffect>
                                    <p:anim calcmode="lin" valueType="num">
                                      <p:cBhvr>
                                        <p:cTn id="4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Effect transition="in" filter="fade">
                                      <p:cBhvr>
                                        <p:cTn id="45" dur="1000"/>
                                        <p:tgtEl>
                                          <p:spTgt spid="3">
                                            <p:txEl>
                                              <p:pRg st="8" end="8"/>
                                            </p:txEl>
                                          </p:spTgt>
                                        </p:tgtEl>
                                      </p:cBhvr>
                                    </p:animEffect>
                                    <p:anim calcmode="lin" valueType="num">
                                      <p:cBhvr>
                                        <p:cTn id="4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Challenges</a:t>
            </a:r>
            <a:r>
              <a:rPr lang="en-CA" sz="3200" b="1" dirty="0" smtClean="0">
                <a:solidFill>
                  <a:srgbClr val="7F7F7F"/>
                </a:solidFill>
                <a:latin typeface="Times New Roman"/>
                <a:cs typeface="Times New Roman"/>
              </a:rPr>
              <a:t> </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600200"/>
            <a:ext cx="8305799" cy="461903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63550">
              <a:spcAft>
                <a:spcPts val="1200"/>
              </a:spcAft>
            </a:pPr>
            <a:r>
              <a:rPr lang="en-CA" sz="2400" dirty="0" smtClean="0"/>
              <a:t>Two </a:t>
            </a:r>
            <a:r>
              <a:rPr lang="en-CA" sz="2400" dirty="0" smtClean="0"/>
              <a:t>communities per year not enough to make impact on YH across Canada. </a:t>
            </a:r>
          </a:p>
          <a:p>
            <a:pPr marL="463550">
              <a:spcAft>
                <a:spcPts val="1200"/>
              </a:spcAft>
            </a:pPr>
            <a:r>
              <a:rPr lang="en-CA" sz="2400" dirty="0" smtClean="0"/>
              <a:t>Communities most successful had at least some of the 5 conditions of </a:t>
            </a:r>
            <a:r>
              <a:rPr lang="en-CA" sz="2400" b="1" dirty="0" smtClean="0"/>
              <a:t>Collective Impact </a:t>
            </a:r>
            <a:r>
              <a:rPr lang="en-CA" sz="2400" dirty="0" smtClean="0"/>
              <a:t>in place to begin with. </a:t>
            </a:r>
          </a:p>
          <a:p>
            <a:pPr marL="463550">
              <a:spcAft>
                <a:spcPts val="1200"/>
              </a:spcAft>
            </a:pPr>
            <a:r>
              <a:rPr lang="en-CA" sz="2400" dirty="0" smtClean="0"/>
              <a:t>Competing with other planning processes – local, provincial, homelessness, social, poverty. </a:t>
            </a:r>
            <a:endParaRPr lang="en-CA" sz="2400" dirty="0" smtClean="0"/>
          </a:p>
          <a:p>
            <a:pPr marL="463550">
              <a:spcAft>
                <a:spcPts val="1200"/>
              </a:spcAft>
            </a:pPr>
            <a:r>
              <a:rPr lang="en-CA" sz="2400" b="1" dirty="0" smtClean="0"/>
              <a:t>Community of Practice </a:t>
            </a:r>
            <a:r>
              <a:rPr lang="en-CA" sz="2400" dirty="0" smtClean="0"/>
              <a:t>challenged by geography and community capacity.</a:t>
            </a:r>
          </a:p>
          <a:p>
            <a:pPr marL="120650" indent="0">
              <a:spcAft>
                <a:spcPts val="1200"/>
              </a:spcAft>
              <a:buFont typeface="Arial"/>
              <a:buNone/>
            </a:pPr>
            <a:endParaRPr lang="en-CA" sz="2400" dirty="0" smtClean="0"/>
          </a:p>
          <a:p>
            <a:pPr marL="120650" indent="0">
              <a:spcAft>
                <a:spcPts val="1200"/>
              </a:spcAft>
              <a:buFont typeface="Arial"/>
              <a:buNone/>
            </a:pPr>
            <a:endParaRPr lang="en-CA" sz="2400" dirty="0"/>
          </a:p>
        </p:txBody>
      </p:sp>
      <p:sp>
        <p:nvSpPr>
          <p:cNvPr id="3" name="Rectangle 2"/>
          <p:cNvSpPr/>
          <p:nvPr/>
        </p:nvSpPr>
        <p:spPr>
          <a:xfrm>
            <a:off x="1600200" y="1043715"/>
            <a:ext cx="6858000" cy="738664"/>
          </a:xfrm>
          <a:prstGeom prst="rect">
            <a:avLst/>
          </a:prstGeom>
        </p:spPr>
        <p:txBody>
          <a:bodyPr wrap="square">
            <a:spAutoFit/>
          </a:bodyPr>
          <a:lstStyle/>
          <a:p>
            <a:endParaRPr lang="en-CA" sz="2400" dirty="0"/>
          </a:p>
          <a:p>
            <a:endParaRPr lang="en-CA" dirty="0"/>
          </a:p>
        </p:txBody>
      </p:sp>
    </p:spTree>
    <p:extLst>
      <p:ext uri="{BB962C8B-B14F-4D97-AF65-F5344CB8AC3E}">
        <p14:creationId xmlns:p14="http://schemas.microsoft.com/office/powerpoint/2010/main" val="300305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descr="fusion.gif"/>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2977" y="2286000"/>
            <a:ext cx="5440882" cy="38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Way Home2.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TextBox 1"/>
          <p:cNvSpPr txBox="1"/>
          <p:nvPr/>
        </p:nvSpPr>
        <p:spPr>
          <a:xfrm>
            <a:off x="266521" y="308472"/>
            <a:ext cx="2836033" cy="707886"/>
          </a:xfrm>
          <a:prstGeom prst="rect">
            <a:avLst/>
          </a:prstGeom>
          <a:solidFill>
            <a:srgbClr val="FFEB5B"/>
          </a:solidFill>
        </p:spPr>
        <p:txBody>
          <a:bodyPr wrap="none" rtlCol="0">
            <a:spAutoFit/>
          </a:bodyPr>
          <a:lstStyle/>
          <a:p>
            <a:r>
              <a:rPr lang="en-US" sz="4000" b="1" dirty="0" smtClean="0">
                <a:solidFill>
                  <a:srgbClr val="595959"/>
                </a:solidFill>
                <a:latin typeface="Times New Roman"/>
                <a:cs typeface="Times New Roman"/>
              </a:rPr>
              <a:t>Challenges  </a:t>
            </a:r>
            <a:endParaRPr lang="en-US" sz="4000" b="1" dirty="0">
              <a:solidFill>
                <a:srgbClr val="595959"/>
              </a:solidFill>
              <a:latin typeface="Times New Roman"/>
              <a:cs typeface="Times New Roman"/>
            </a:endParaRPr>
          </a:p>
        </p:txBody>
      </p:sp>
      <p:sp>
        <p:nvSpPr>
          <p:cNvPr id="4" name="TextBox 3"/>
          <p:cNvSpPr txBox="1"/>
          <p:nvPr/>
        </p:nvSpPr>
        <p:spPr>
          <a:xfrm>
            <a:off x="4530846" y="6113137"/>
            <a:ext cx="4462055" cy="646331"/>
          </a:xfrm>
          <a:prstGeom prst="rect">
            <a:avLst/>
          </a:prstGeom>
          <a:noFill/>
        </p:spPr>
        <p:txBody>
          <a:bodyPr wrap="none" rtlCol="0">
            <a:spAutoFit/>
          </a:bodyPr>
          <a:lstStyle/>
          <a:p>
            <a:r>
              <a:rPr lang="en-US" sz="3600" dirty="0" smtClean="0"/>
              <a:t>… </a:t>
            </a:r>
            <a:r>
              <a:rPr lang="en-US" sz="3600" dirty="0" smtClean="0"/>
              <a:t>a </a:t>
            </a:r>
            <a:r>
              <a:rPr lang="en-US" sz="3600" b="1" dirty="0" smtClean="0">
                <a:solidFill>
                  <a:srgbClr val="595959"/>
                </a:solidFill>
              </a:rPr>
              <a:t>Fusion Policy </a:t>
            </a:r>
            <a:r>
              <a:rPr lang="en-US" sz="3600" dirty="0" smtClean="0"/>
              <a:t>issue</a:t>
            </a:r>
            <a:endParaRPr lang="en-US" sz="3600" dirty="0"/>
          </a:p>
        </p:txBody>
      </p:sp>
      <p:sp>
        <p:nvSpPr>
          <p:cNvPr id="5" name="Rectangle 4"/>
          <p:cNvSpPr/>
          <p:nvPr/>
        </p:nvSpPr>
        <p:spPr>
          <a:xfrm>
            <a:off x="3102554" y="716340"/>
            <a:ext cx="5867400" cy="1200329"/>
          </a:xfrm>
          <a:prstGeom prst="rect">
            <a:avLst/>
          </a:prstGeom>
        </p:spPr>
        <p:txBody>
          <a:bodyPr wrap="square">
            <a:spAutoFit/>
          </a:bodyPr>
          <a:lstStyle/>
          <a:p>
            <a:pPr marL="120650" lvl="1">
              <a:spcAft>
                <a:spcPts val="1200"/>
              </a:spcAft>
            </a:pPr>
            <a:r>
              <a:rPr lang="en-CA" sz="2400" dirty="0"/>
              <a:t>MLC community planners without real jurisdiction over </a:t>
            </a:r>
            <a:r>
              <a:rPr lang="en-CA" sz="2400" dirty="0" smtClean="0"/>
              <a:t>Provincial (Fed), drivers </a:t>
            </a:r>
            <a:r>
              <a:rPr lang="en-CA" sz="2400" dirty="0"/>
              <a:t>of </a:t>
            </a:r>
            <a:r>
              <a:rPr lang="en-CA" sz="2400" dirty="0" smtClean="0"/>
              <a:t>Youth Homelessness.</a:t>
            </a:r>
            <a:endParaRPr lang="en-CA" sz="2400" dirty="0"/>
          </a:p>
        </p:txBody>
      </p:sp>
    </p:spTree>
    <p:extLst>
      <p:ext uri="{BB962C8B-B14F-4D97-AF65-F5344CB8AC3E}">
        <p14:creationId xmlns:p14="http://schemas.microsoft.com/office/powerpoint/2010/main" val="2412306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What Did We Learn???</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Rectangle 2"/>
          <p:cNvSpPr/>
          <p:nvPr/>
        </p:nvSpPr>
        <p:spPr>
          <a:xfrm>
            <a:off x="1600200" y="1043715"/>
            <a:ext cx="6858000" cy="738664"/>
          </a:xfrm>
          <a:prstGeom prst="rect">
            <a:avLst/>
          </a:prstGeom>
        </p:spPr>
        <p:txBody>
          <a:bodyPr wrap="square">
            <a:spAutoFit/>
          </a:bodyPr>
          <a:lstStyle/>
          <a:p>
            <a:endParaRPr lang="en-CA" sz="2400" dirty="0"/>
          </a:p>
          <a:p>
            <a:endParaRPr lang="en-CA" dirty="0"/>
          </a:p>
        </p:txBody>
      </p:sp>
      <p:sp>
        <p:nvSpPr>
          <p:cNvPr id="2" name="Rectangle 1"/>
          <p:cNvSpPr/>
          <p:nvPr/>
        </p:nvSpPr>
        <p:spPr>
          <a:xfrm>
            <a:off x="990600" y="1295400"/>
            <a:ext cx="7086600" cy="6155531"/>
          </a:xfrm>
          <a:prstGeom prst="rect">
            <a:avLst/>
          </a:prstGeom>
        </p:spPr>
        <p:txBody>
          <a:bodyPr wrap="square">
            <a:spAutoFit/>
          </a:bodyPr>
          <a:lstStyle/>
          <a:p>
            <a:pPr marL="120650">
              <a:spcAft>
                <a:spcPts val="1200"/>
              </a:spcAft>
            </a:pPr>
            <a:r>
              <a:rPr lang="en-CA" sz="2800" b="1" dirty="0"/>
              <a:t>Resources </a:t>
            </a:r>
            <a:endParaRPr lang="en-CA" sz="2800" b="1" dirty="0" smtClean="0"/>
          </a:p>
          <a:p>
            <a:pPr marL="406400" indent="-285750">
              <a:spcAft>
                <a:spcPts val="1200"/>
              </a:spcAft>
              <a:buFont typeface="Arial" panose="020B0604020202020204" pitchFamily="34" charset="0"/>
              <a:buChar char="•"/>
            </a:pPr>
            <a:r>
              <a:rPr lang="en-CA" sz="2800" b="1" dirty="0" smtClean="0"/>
              <a:t>Plan </a:t>
            </a:r>
            <a:r>
              <a:rPr lang="en-CA" sz="2800" b="1" dirty="0"/>
              <a:t>Development </a:t>
            </a:r>
            <a:endParaRPr lang="en-CA" sz="2800" b="1" dirty="0" smtClean="0"/>
          </a:p>
          <a:p>
            <a:pPr marL="863600" lvl="1" indent="-285750">
              <a:spcAft>
                <a:spcPts val="1200"/>
              </a:spcAft>
              <a:buFont typeface="Arial" panose="020B0604020202020204" pitchFamily="34" charset="0"/>
              <a:buChar char="•"/>
            </a:pPr>
            <a:r>
              <a:rPr lang="en-CA" sz="2400" dirty="0" smtClean="0"/>
              <a:t>Requires </a:t>
            </a:r>
            <a:r>
              <a:rPr lang="en-CA" sz="2400" dirty="0" smtClean="0"/>
              <a:t>more </a:t>
            </a:r>
            <a:r>
              <a:rPr lang="en-CA" sz="2400" dirty="0"/>
              <a:t>resources than MLC </a:t>
            </a:r>
            <a:r>
              <a:rPr lang="en-CA" sz="2400" dirty="0" smtClean="0"/>
              <a:t>currently provides </a:t>
            </a:r>
            <a:r>
              <a:rPr lang="en-CA" sz="2400" dirty="0"/>
              <a:t>to develop plans. </a:t>
            </a:r>
          </a:p>
          <a:p>
            <a:pPr marL="406400" indent="-285750">
              <a:spcAft>
                <a:spcPts val="1200"/>
              </a:spcAft>
              <a:buFont typeface="Arial" panose="020B0604020202020204" pitchFamily="34" charset="0"/>
              <a:buChar char="•"/>
            </a:pPr>
            <a:r>
              <a:rPr lang="en-CA" sz="2800" b="1" dirty="0"/>
              <a:t>Plan Implementation </a:t>
            </a:r>
            <a:endParaRPr lang="en-CA" sz="2800" b="1" dirty="0" smtClean="0"/>
          </a:p>
          <a:p>
            <a:pPr marL="863600" lvl="1" indent="-285750">
              <a:spcAft>
                <a:spcPts val="1200"/>
              </a:spcAft>
              <a:buFont typeface="Arial" panose="020B0604020202020204" pitchFamily="34" charset="0"/>
              <a:buChar char="•"/>
            </a:pPr>
            <a:r>
              <a:rPr lang="en-CA" sz="2400" dirty="0" smtClean="0"/>
              <a:t>Infrastructure </a:t>
            </a:r>
            <a:r>
              <a:rPr lang="en-CA" sz="2400" dirty="0"/>
              <a:t>– staff, </a:t>
            </a:r>
            <a:r>
              <a:rPr lang="en-CA" sz="2400" dirty="0" smtClean="0"/>
              <a:t> governance, convening</a:t>
            </a:r>
            <a:r>
              <a:rPr lang="en-CA" sz="2400" dirty="0"/>
              <a:t>, </a:t>
            </a:r>
            <a:r>
              <a:rPr lang="en-CA" sz="2400" dirty="0" smtClean="0"/>
              <a:t> evaluation</a:t>
            </a:r>
            <a:r>
              <a:rPr lang="en-CA" sz="2400" dirty="0"/>
              <a:t>, </a:t>
            </a:r>
            <a:r>
              <a:rPr lang="en-CA" sz="2400" dirty="0" smtClean="0"/>
              <a:t>communications.</a:t>
            </a:r>
            <a:endParaRPr lang="en-CA" sz="2400" dirty="0"/>
          </a:p>
          <a:p>
            <a:pPr marL="863600" lvl="1" indent="-285750">
              <a:spcAft>
                <a:spcPts val="1200"/>
              </a:spcAft>
              <a:buFont typeface="Arial" panose="020B0604020202020204" pitchFamily="34" charset="0"/>
              <a:buChar char="•"/>
            </a:pPr>
            <a:r>
              <a:rPr lang="en-CA" sz="2400" dirty="0" smtClean="0"/>
              <a:t>Pilot projects</a:t>
            </a:r>
            <a:r>
              <a:rPr lang="en-CA" sz="2400" dirty="0"/>
              <a:t>, program </a:t>
            </a:r>
            <a:r>
              <a:rPr lang="en-CA" sz="2400" dirty="0" smtClean="0"/>
              <a:t>planning, </a:t>
            </a:r>
            <a:r>
              <a:rPr lang="en-CA" sz="2400" dirty="0" smtClean="0"/>
              <a:t>initiatives.</a:t>
            </a:r>
          </a:p>
          <a:p>
            <a:pPr marL="515938" lvl="1" indent="-342900">
              <a:spcAft>
                <a:spcPts val="1200"/>
              </a:spcAft>
              <a:buFont typeface="Arial" panose="020B0604020202020204" pitchFamily="34" charset="0"/>
              <a:buChar char="•"/>
            </a:pPr>
            <a:r>
              <a:rPr lang="en-CA" sz="2800" b="1" dirty="0" smtClean="0"/>
              <a:t>Resource Alignment</a:t>
            </a:r>
            <a:r>
              <a:rPr lang="en-CA" sz="2400" dirty="0" smtClean="0"/>
              <a:t>. </a:t>
            </a:r>
          </a:p>
          <a:p>
            <a:pPr marL="973138" lvl="2" indent="-342900">
              <a:spcAft>
                <a:spcPts val="1200"/>
              </a:spcAft>
              <a:buFont typeface="Arial" panose="020B0604020202020204" pitchFamily="34" charset="0"/>
              <a:buChar char="•"/>
            </a:pPr>
            <a:r>
              <a:rPr lang="en-CA" sz="2400" dirty="0" smtClean="0"/>
              <a:t>Local, provincial, national. </a:t>
            </a:r>
          </a:p>
          <a:p>
            <a:pPr marL="577850" lvl="1">
              <a:spcAft>
                <a:spcPts val="1200"/>
              </a:spcAft>
            </a:pPr>
            <a:endParaRPr lang="en-CA" sz="2400" dirty="0"/>
          </a:p>
          <a:p>
            <a:pPr marL="577850" lvl="1">
              <a:spcAft>
                <a:spcPts val="1200"/>
              </a:spcAft>
            </a:pPr>
            <a:r>
              <a:rPr lang="en-CA" sz="2400" dirty="0" smtClean="0"/>
              <a:t>  </a:t>
            </a:r>
            <a:endParaRPr lang="en-CA" sz="2400" dirty="0"/>
          </a:p>
        </p:txBody>
      </p:sp>
    </p:spTree>
    <p:extLst>
      <p:ext uri="{BB962C8B-B14F-4D97-AF65-F5344CB8AC3E}">
        <p14:creationId xmlns:p14="http://schemas.microsoft.com/office/powerpoint/2010/main" val="293626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What did we learn? </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Rectangle 2"/>
          <p:cNvSpPr/>
          <p:nvPr/>
        </p:nvSpPr>
        <p:spPr>
          <a:xfrm>
            <a:off x="1600200" y="1043715"/>
            <a:ext cx="6858000" cy="738664"/>
          </a:xfrm>
          <a:prstGeom prst="rect">
            <a:avLst/>
          </a:prstGeom>
        </p:spPr>
        <p:txBody>
          <a:bodyPr wrap="square">
            <a:spAutoFit/>
          </a:bodyPr>
          <a:lstStyle/>
          <a:p>
            <a:endParaRPr lang="en-CA" sz="2400" dirty="0"/>
          </a:p>
          <a:p>
            <a:endParaRPr lang="en-CA" dirty="0"/>
          </a:p>
        </p:txBody>
      </p:sp>
      <p:sp>
        <p:nvSpPr>
          <p:cNvPr id="2" name="TextBox 1"/>
          <p:cNvSpPr txBox="1"/>
          <p:nvPr/>
        </p:nvSpPr>
        <p:spPr>
          <a:xfrm>
            <a:off x="685800" y="1413047"/>
            <a:ext cx="8153400" cy="3970318"/>
          </a:xfrm>
          <a:prstGeom prst="rect">
            <a:avLst/>
          </a:prstGeom>
          <a:noFill/>
        </p:spPr>
        <p:txBody>
          <a:bodyPr wrap="square" rtlCol="0">
            <a:spAutoFit/>
          </a:bodyPr>
          <a:lstStyle/>
          <a:p>
            <a:r>
              <a:rPr lang="en-CA" sz="2800" dirty="0"/>
              <a:t>Two areas we should continue strengthen our own capacity:</a:t>
            </a:r>
          </a:p>
          <a:p>
            <a:endParaRPr lang="en-CA" sz="2800" dirty="0"/>
          </a:p>
          <a:p>
            <a:pPr lvl="1" fontAlgn="base"/>
            <a:r>
              <a:rPr lang="en-CA" sz="2800" b="1" dirty="0"/>
              <a:t>Systems Planning </a:t>
            </a:r>
            <a:r>
              <a:rPr lang="en-CA" sz="2800" dirty="0"/>
              <a:t>processes at the community level (communities connecting to larger government systems)</a:t>
            </a:r>
          </a:p>
          <a:p>
            <a:pPr fontAlgn="base"/>
            <a:endParaRPr lang="en-CA" sz="2800" dirty="0"/>
          </a:p>
          <a:p>
            <a:pPr lvl="1" fontAlgn="base"/>
            <a:r>
              <a:rPr lang="en-CA" sz="2800" b="1" dirty="0"/>
              <a:t>Community Engagement </a:t>
            </a:r>
            <a:r>
              <a:rPr lang="en-CA" sz="2800" dirty="0"/>
              <a:t>with attention to specific communities – i.e. rural and remote communities</a:t>
            </a:r>
          </a:p>
        </p:txBody>
      </p:sp>
    </p:spTree>
    <p:extLst>
      <p:ext uri="{BB962C8B-B14F-4D97-AF65-F5344CB8AC3E}">
        <p14:creationId xmlns:p14="http://schemas.microsoft.com/office/powerpoint/2010/main" val="392729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What’s next </a:t>
            </a:r>
            <a:r>
              <a:rPr lang="en-CA" sz="3200" b="1" dirty="0" smtClean="0">
                <a:solidFill>
                  <a:srgbClr val="7F7F7F"/>
                </a:solidFill>
                <a:latin typeface="Times New Roman"/>
                <a:cs typeface="Times New Roman"/>
              </a:rPr>
              <a:t>?  </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Rectangle 2"/>
          <p:cNvSpPr/>
          <p:nvPr/>
        </p:nvSpPr>
        <p:spPr>
          <a:xfrm>
            <a:off x="1600200" y="1043715"/>
            <a:ext cx="6858000" cy="738664"/>
          </a:xfrm>
          <a:prstGeom prst="rect">
            <a:avLst/>
          </a:prstGeom>
        </p:spPr>
        <p:txBody>
          <a:bodyPr wrap="square">
            <a:spAutoFit/>
          </a:bodyPr>
          <a:lstStyle/>
          <a:p>
            <a:endParaRPr lang="en-CA" sz="2400" dirty="0"/>
          </a:p>
          <a:p>
            <a:endParaRPr lang="en-CA" dirty="0"/>
          </a:p>
        </p:txBody>
      </p:sp>
      <p:sp>
        <p:nvSpPr>
          <p:cNvPr id="4" name="Rectangle 3"/>
          <p:cNvSpPr/>
          <p:nvPr/>
        </p:nvSpPr>
        <p:spPr>
          <a:xfrm>
            <a:off x="838200" y="1143001"/>
            <a:ext cx="7162800" cy="5755422"/>
          </a:xfrm>
          <a:prstGeom prst="rect">
            <a:avLst/>
          </a:prstGeom>
        </p:spPr>
        <p:txBody>
          <a:bodyPr wrap="square">
            <a:spAutoFit/>
          </a:bodyPr>
          <a:lstStyle/>
          <a:p>
            <a:pPr marL="406400" indent="-285750">
              <a:spcAft>
                <a:spcPts val="1200"/>
              </a:spcAft>
              <a:buFont typeface="Arial" panose="020B0604020202020204" pitchFamily="34" charset="0"/>
              <a:buChar char="•"/>
            </a:pPr>
            <a:r>
              <a:rPr lang="en-CA" sz="2400" b="1" dirty="0" smtClean="0"/>
              <a:t>YH </a:t>
            </a:r>
            <a:r>
              <a:rPr lang="en-CA" sz="2400" b="1" dirty="0"/>
              <a:t>Community Planning Institutes </a:t>
            </a:r>
            <a:r>
              <a:rPr lang="en-CA" sz="2400" dirty="0"/>
              <a:t>– by </a:t>
            </a:r>
            <a:r>
              <a:rPr lang="en-CA" sz="2400" dirty="0" smtClean="0"/>
              <a:t>province, ensuring community and provincial decision makers are at the </a:t>
            </a:r>
            <a:r>
              <a:rPr lang="en-CA" sz="2400" dirty="0" smtClean="0"/>
              <a:t>table together.</a:t>
            </a:r>
            <a:endParaRPr lang="en-CA" sz="2400" dirty="0"/>
          </a:p>
          <a:p>
            <a:pPr marL="406400" indent="-285750">
              <a:spcAft>
                <a:spcPts val="1200"/>
              </a:spcAft>
              <a:buFont typeface="Arial" panose="020B0604020202020204" pitchFamily="34" charset="0"/>
              <a:buChar char="•"/>
            </a:pPr>
            <a:r>
              <a:rPr lang="en-CA" sz="2400" b="1" dirty="0"/>
              <a:t>Formalising Collective Impact </a:t>
            </a:r>
            <a:r>
              <a:rPr lang="en-CA" sz="2400" dirty="0"/>
              <a:t>in our community planning processes </a:t>
            </a:r>
            <a:r>
              <a:rPr lang="en-CA" sz="2400" dirty="0" smtClean="0"/>
              <a:t>by partnering with McConnell’s </a:t>
            </a:r>
            <a:r>
              <a:rPr lang="en-CA" sz="2400" dirty="0" smtClean="0"/>
              <a:t>Innoweave.</a:t>
            </a:r>
            <a:endParaRPr lang="en-CA" sz="2400" dirty="0"/>
          </a:p>
          <a:p>
            <a:pPr marL="463550" indent="-342900">
              <a:spcAft>
                <a:spcPts val="1200"/>
              </a:spcAft>
              <a:buFont typeface="Arial" panose="020B0604020202020204" pitchFamily="34" charset="0"/>
              <a:buChar char="•"/>
            </a:pPr>
            <a:r>
              <a:rPr lang="en-CA" sz="2400" b="1" dirty="0" smtClean="0"/>
              <a:t>Online </a:t>
            </a:r>
            <a:r>
              <a:rPr lang="en-CA" sz="2400" b="1" dirty="0"/>
              <a:t>Community Planning Toolkit </a:t>
            </a:r>
            <a:r>
              <a:rPr lang="en-CA" sz="2400" dirty="0"/>
              <a:t>– </a:t>
            </a:r>
            <a:r>
              <a:rPr lang="en-CA" sz="2400" dirty="0" smtClean="0"/>
              <a:t>i.e. </a:t>
            </a:r>
            <a:r>
              <a:rPr lang="en-CA" sz="2400" dirty="0" smtClean="0"/>
              <a:t/>
            </a:r>
            <a:br>
              <a:rPr lang="en-CA" sz="2400" dirty="0" smtClean="0"/>
            </a:br>
            <a:r>
              <a:rPr lang="en-CA" sz="2400" dirty="0" smtClean="0"/>
              <a:t>	</a:t>
            </a:r>
            <a:r>
              <a:rPr lang="en-CA" sz="2000" dirty="0" smtClean="0"/>
              <a:t>Framework </a:t>
            </a:r>
            <a:r>
              <a:rPr lang="en-CA" sz="2000" dirty="0" smtClean="0"/>
              <a:t>to integrate YH plans with other 	planning processes </a:t>
            </a:r>
          </a:p>
          <a:p>
            <a:pPr marL="120650" indent="0">
              <a:spcAft>
                <a:spcPts val="1200"/>
              </a:spcAft>
              <a:buFont typeface="Arial"/>
              <a:buNone/>
            </a:pPr>
            <a:r>
              <a:rPr lang="en-CA" sz="2000" dirty="0"/>
              <a:t>	</a:t>
            </a:r>
            <a:r>
              <a:rPr lang="en-CA" sz="2000" dirty="0" smtClean="0"/>
              <a:t>Templates and </a:t>
            </a:r>
            <a:r>
              <a:rPr lang="en-CA" sz="2000" dirty="0" smtClean="0"/>
              <a:t>tools – system planning, set targets,  	planning document.</a:t>
            </a:r>
            <a:endParaRPr lang="en-CA" sz="2000" dirty="0" smtClean="0"/>
          </a:p>
          <a:p>
            <a:pPr marL="120650" indent="0">
              <a:spcAft>
                <a:spcPts val="1200"/>
              </a:spcAft>
              <a:buFont typeface="Arial"/>
              <a:buNone/>
            </a:pPr>
            <a:r>
              <a:rPr lang="en-CA" sz="2000" dirty="0"/>
              <a:t>	</a:t>
            </a:r>
            <a:r>
              <a:rPr lang="en-CA" sz="2000" dirty="0" smtClean="0"/>
              <a:t>Community Readiness </a:t>
            </a:r>
          </a:p>
          <a:p>
            <a:pPr marL="120650" indent="0">
              <a:spcAft>
                <a:spcPts val="1200"/>
              </a:spcAft>
              <a:buFont typeface="Arial"/>
              <a:buNone/>
            </a:pPr>
            <a:endParaRPr lang="en-CA" dirty="0" smtClean="0"/>
          </a:p>
          <a:p>
            <a:pPr marL="120650" indent="0">
              <a:spcAft>
                <a:spcPts val="1200"/>
              </a:spcAft>
              <a:buFont typeface="Arial"/>
              <a:buNone/>
            </a:pPr>
            <a:endParaRPr lang="en-CA" dirty="0"/>
          </a:p>
        </p:txBody>
      </p:sp>
    </p:spTree>
    <p:extLst>
      <p:ext uri="{BB962C8B-B14F-4D97-AF65-F5344CB8AC3E}">
        <p14:creationId xmlns:p14="http://schemas.microsoft.com/office/powerpoint/2010/main" val="406886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7" name="Picture 1" descr="Constellations (Med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63650" y="893746"/>
            <a:ext cx="7777163" cy="5964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018" name="Picture 34" descr="logo4.psd"/>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0338" y="5932488"/>
            <a:ext cx="2206625"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0" y="228600"/>
            <a:ext cx="9144000" cy="1107996"/>
          </a:xfrm>
          <a:prstGeom prst="rect">
            <a:avLst/>
          </a:prstGeom>
          <a:solidFill>
            <a:srgbClr val="FFEB5B"/>
          </a:solidFill>
        </p:spPr>
        <p:txBody>
          <a:bodyPr wrap="square" rtlCol="0">
            <a:spAutoFit/>
          </a:bodyPr>
          <a:lstStyle/>
          <a:p>
            <a:r>
              <a:rPr lang="en-CA" sz="2400" b="1" dirty="0" smtClean="0">
                <a:solidFill>
                  <a:srgbClr val="7F7F7F"/>
                </a:solidFill>
                <a:latin typeface="Times New Roman"/>
                <a:cs typeface="Times New Roman"/>
              </a:rPr>
              <a:t>Community Planning supported by National Coalition to End Youth Homelessness </a:t>
            </a:r>
            <a:endParaRPr lang="en-CA" sz="2400" b="1" dirty="0">
              <a:solidFill>
                <a:srgbClr val="7F7F7F"/>
              </a:solidFill>
              <a:latin typeface="Times New Roman"/>
              <a:cs typeface="Times New Roman"/>
            </a:endParaRPr>
          </a:p>
          <a:p>
            <a:endParaRPr lang="en-CA" dirty="0"/>
          </a:p>
        </p:txBody>
      </p:sp>
    </p:spTree>
    <p:extLst>
      <p:ext uri="{BB962C8B-B14F-4D97-AF65-F5344CB8AC3E}">
        <p14:creationId xmlns:p14="http://schemas.microsoft.com/office/powerpoint/2010/main" val="2696207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7" name="Picture 1" descr="Constellations (Med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63650" y="893746"/>
            <a:ext cx="7777163" cy="5964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018" name="Picture 34" descr="logo4.psd"/>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0338" y="5932488"/>
            <a:ext cx="2206625"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0" y="228600"/>
            <a:ext cx="9144000" cy="738664"/>
          </a:xfrm>
          <a:prstGeom prst="rect">
            <a:avLst/>
          </a:prstGeom>
          <a:solidFill>
            <a:srgbClr val="FFEB5B"/>
          </a:solidFill>
        </p:spPr>
        <p:txBody>
          <a:bodyPr wrap="square" rtlCol="0">
            <a:spAutoFit/>
          </a:bodyPr>
          <a:lstStyle/>
          <a:p>
            <a:r>
              <a:rPr lang="en-CA" sz="2400" b="1" dirty="0" smtClean="0">
                <a:solidFill>
                  <a:srgbClr val="7F7F7F"/>
                </a:solidFill>
                <a:latin typeface="Times New Roman"/>
                <a:cs typeface="Times New Roman"/>
              </a:rPr>
              <a:t>Current – ‘A Way Home’ Grew </a:t>
            </a:r>
            <a:r>
              <a:rPr lang="en-CA" sz="2400" b="1" dirty="0">
                <a:solidFill>
                  <a:srgbClr val="7F7F7F"/>
                </a:solidFill>
                <a:latin typeface="Times New Roman"/>
                <a:cs typeface="Times New Roman"/>
              </a:rPr>
              <a:t>O</a:t>
            </a:r>
            <a:r>
              <a:rPr lang="en-CA" sz="2400" b="1" dirty="0" smtClean="0">
                <a:solidFill>
                  <a:srgbClr val="7F7F7F"/>
                </a:solidFill>
                <a:latin typeface="Times New Roman"/>
                <a:cs typeface="Times New Roman"/>
              </a:rPr>
              <a:t>ut of Community Planning </a:t>
            </a:r>
            <a:endParaRPr lang="en-CA" sz="2400" b="1" dirty="0">
              <a:solidFill>
                <a:srgbClr val="7F7F7F"/>
              </a:solidFill>
              <a:latin typeface="Times New Roman"/>
              <a:cs typeface="Times New Roman"/>
            </a:endParaRPr>
          </a:p>
          <a:p>
            <a:endParaRPr lang="en-CA" dirty="0"/>
          </a:p>
        </p:txBody>
      </p:sp>
    </p:spTree>
    <p:extLst>
      <p:ext uri="{BB962C8B-B14F-4D97-AF65-F5344CB8AC3E}">
        <p14:creationId xmlns:p14="http://schemas.microsoft.com/office/powerpoint/2010/main" val="5087503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MLC </a:t>
            </a:r>
            <a:r>
              <a:rPr lang="en-CA" sz="3200" b="1" dirty="0" smtClean="0">
                <a:solidFill>
                  <a:srgbClr val="7F7F7F"/>
                </a:solidFill>
                <a:latin typeface="Times New Roman"/>
                <a:cs typeface="Times New Roman"/>
              </a:rPr>
              <a:t>Community Implementation </a:t>
            </a:r>
            <a:r>
              <a:rPr lang="en-CA" sz="3200" b="1" dirty="0" smtClean="0">
                <a:solidFill>
                  <a:srgbClr val="7F7F7F"/>
                </a:solidFill>
                <a:latin typeface="Times New Roman"/>
                <a:cs typeface="Times New Roman"/>
              </a:rPr>
              <a:t>&amp; Sustainability </a:t>
            </a: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Rectangle 1"/>
          <p:cNvSpPr/>
          <p:nvPr/>
        </p:nvSpPr>
        <p:spPr>
          <a:xfrm>
            <a:off x="-1350211" y="294874"/>
            <a:ext cx="10333790" cy="707886"/>
          </a:xfrm>
          <a:prstGeom prst="rect">
            <a:avLst/>
          </a:prstGeom>
        </p:spPr>
        <p:txBody>
          <a:bodyPr wrap="square">
            <a:spAutoFit/>
          </a:bodyPr>
          <a:lstStyle/>
          <a:p>
            <a:pPr algn="r"/>
            <a:endParaRPr lang="en-CA" sz="4000" dirty="0">
              <a:solidFill>
                <a:srgbClr val="595959"/>
              </a:solidFill>
              <a:latin typeface="Times New Roman"/>
              <a:cs typeface="Times New Roman"/>
            </a:endParaRPr>
          </a:p>
        </p:txBody>
      </p:sp>
      <p:sp>
        <p:nvSpPr>
          <p:cNvPr id="6" name="Text Placeholder 1"/>
          <p:cNvSpPr txBox="1">
            <a:spLocks/>
          </p:cNvSpPr>
          <p:nvPr/>
        </p:nvSpPr>
        <p:spPr>
          <a:xfrm>
            <a:off x="457200" y="3962400"/>
            <a:ext cx="8305799" cy="225683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4" name="TextBox 3"/>
          <p:cNvSpPr txBox="1"/>
          <p:nvPr/>
        </p:nvSpPr>
        <p:spPr>
          <a:xfrm>
            <a:off x="609600" y="1418640"/>
            <a:ext cx="8077200" cy="2308324"/>
          </a:xfrm>
          <a:prstGeom prst="rect">
            <a:avLst/>
          </a:prstGeom>
          <a:noFill/>
        </p:spPr>
        <p:txBody>
          <a:bodyPr wrap="square" rtlCol="0">
            <a:spAutoFit/>
          </a:bodyPr>
          <a:lstStyle/>
          <a:p>
            <a:r>
              <a:rPr lang="en-CA" sz="2400" b="1" dirty="0" smtClean="0"/>
              <a:t>Kamloops </a:t>
            </a:r>
            <a:r>
              <a:rPr lang="en-CA" sz="2400" b="1" dirty="0" smtClean="0"/>
              <a:t/>
            </a:r>
            <a:br>
              <a:rPr lang="en-CA" sz="2400" b="1" dirty="0" smtClean="0"/>
            </a:br>
            <a:r>
              <a:rPr lang="en-CA" sz="2400" b="1" dirty="0" smtClean="0"/>
              <a:t>	-</a:t>
            </a:r>
            <a:r>
              <a:rPr lang="en-CA" sz="2400" dirty="0" smtClean="0"/>
              <a:t>Plan </a:t>
            </a:r>
            <a:r>
              <a:rPr lang="en-CA" sz="2400" dirty="0" smtClean="0"/>
              <a:t>Development Phase </a:t>
            </a:r>
            <a:r>
              <a:rPr lang="en-CA" sz="2400" b="1" dirty="0" smtClean="0"/>
              <a:t>Lead organization/backbone   	</a:t>
            </a:r>
            <a:r>
              <a:rPr lang="en-CA" sz="2400" dirty="0" smtClean="0"/>
              <a:t>City </a:t>
            </a:r>
            <a:r>
              <a:rPr lang="en-CA" sz="2400" dirty="0" smtClean="0"/>
              <a:t>of Kamloops</a:t>
            </a:r>
          </a:p>
          <a:p>
            <a:r>
              <a:rPr lang="en-CA" sz="2400" dirty="0" smtClean="0"/>
              <a:t>	-Plan </a:t>
            </a:r>
            <a:r>
              <a:rPr lang="en-CA" sz="2400" dirty="0" smtClean="0"/>
              <a:t>Implementation </a:t>
            </a:r>
            <a:r>
              <a:rPr lang="en-CA" sz="2400" dirty="0" smtClean="0"/>
              <a:t>and </a:t>
            </a:r>
            <a:r>
              <a:rPr lang="en-CA" sz="2400" dirty="0" smtClean="0"/>
              <a:t>Sustainability Phase, </a:t>
            </a:r>
            <a:r>
              <a:rPr lang="en-CA" sz="2400" b="1" dirty="0" smtClean="0"/>
              <a:t>Lead </a:t>
            </a:r>
            <a:r>
              <a:rPr lang="en-CA" sz="2400" b="1" dirty="0" smtClean="0"/>
              <a:t>	organization/backbone</a:t>
            </a:r>
            <a:r>
              <a:rPr lang="en-CA" sz="2400" dirty="0" smtClean="0"/>
              <a:t> </a:t>
            </a:r>
            <a:r>
              <a:rPr lang="en-CA" sz="2400" dirty="0" smtClean="0"/>
              <a:t>– Interior Community Services</a:t>
            </a:r>
          </a:p>
          <a:p>
            <a:r>
              <a:rPr lang="en-CA" sz="2400" dirty="0"/>
              <a:t>	</a:t>
            </a:r>
            <a:r>
              <a:rPr lang="en-CA" sz="2400" dirty="0" smtClean="0"/>
              <a:t>Katherine McParland, Shelly Bonnah</a:t>
            </a:r>
            <a:endParaRPr lang="en-CA" sz="2400" dirty="0"/>
          </a:p>
        </p:txBody>
      </p:sp>
      <p:sp>
        <p:nvSpPr>
          <p:cNvPr id="5" name="TextBox 4"/>
          <p:cNvSpPr txBox="1"/>
          <p:nvPr/>
        </p:nvSpPr>
        <p:spPr>
          <a:xfrm>
            <a:off x="668920" y="3739806"/>
            <a:ext cx="8017880" cy="1938992"/>
          </a:xfrm>
          <a:prstGeom prst="rect">
            <a:avLst/>
          </a:prstGeom>
          <a:noFill/>
        </p:spPr>
        <p:txBody>
          <a:bodyPr wrap="square" rtlCol="0">
            <a:spAutoFit/>
          </a:bodyPr>
          <a:lstStyle/>
          <a:p>
            <a:r>
              <a:rPr lang="en-CA" sz="2400" b="1" dirty="0" smtClean="0"/>
              <a:t>Kingston </a:t>
            </a:r>
          </a:p>
          <a:p>
            <a:r>
              <a:rPr lang="en-CA" sz="2400" b="1" dirty="0"/>
              <a:t>	</a:t>
            </a:r>
            <a:r>
              <a:rPr lang="en-CA" sz="2400" b="1" dirty="0" smtClean="0"/>
              <a:t>-</a:t>
            </a:r>
            <a:r>
              <a:rPr lang="en-CA" sz="2400" dirty="0" smtClean="0"/>
              <a:t>Plan </a:t>
            </a:r>
            <a:r>
              <a:rPr lang="en-CA" sz="2400" dirty="0" smtClean="0"/>
              <a:t>Development, </a:t>
            </a:r>
            <a:r>
              <a:rPr lang="en-CA" sz="2400" dirty="0" smtClean="0"/>
              <a:t>Implementation &amp; 		  	Sustainability </a:t>
            </a:r>
          </a:p>
          <a:p>
            <a:r>
              <a:rPr lang="en-CA" sz="2400" b="1" dirty="0" smtClean="0"/>
              <a:t>	Lead Organization/backbone </a:t>
            </a:r>
            <a:r>
              <a:rPr lang="en-CA" sz="2400" dirty="0" smtClean="0"/>
              <a:t>– </a:t>
            </a:r>
            <a:r>
              <a:rPr lang="en-CA" sz="2400" dirty="0" smtClean="0"/>
              <a:t>United Way Kingston </a:t>
            </a:r>
            <a:r>
              <a:rPr lang="en-CA" sz="2400" dirty="0" smtClean="0"/>
              <a:t>	FLA Bhavana </a:t>
            </a:r>
            <a:r>
              <a:rPr lang="en-CA" sz="2400" dirty="0" smtClean="0"/>
              <a:t>Varma</a:t>
            </a:r>
            <a:endParaRPr lang="en-CA" sz="2400" dirty="0"/>
          </a:p>
        </p:txBody>
      </p:sp>
    </p:spTree>
    <p:extLst>
      <p:ext uri="{BB962C8B-B14F-4D97-AF65-F5344CB8AC3E}">
        <p14:creationId xmlns:p14="http://schemas.microsoft.com/office/powerpoint/2010/main" val="46240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6"/>
            <a:ext cx="9144000" cy="1081133"/>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r>
              <a:rPr lang="en-CA" sz="3200" b="1" dirty="0" smtClean="0">
                <a:solidFill>
                  <a:srgbClr val="7F7F7F"/>
                </a:solidFill>
                <a:latin typeface="Times New Roman"/>
                <a:cs typeface="Times New Roman"/>
              </a:rPr>
              <a:t>3 Years Ago - </a:t>
            </a:r>
            <a:r>
              <a:rPr lang="en-CA" sz="3200" b="1" dirty="0" smtClean="0">
                <a:solidFill>
                  <a:srgbClr val="7F7F7F"/>
                </a:solidFill>
                <a:latin typeface="Times New Roman"/>
                <a:cs typeface="Times New Roman"/>
              </a:rPr>
              <a:t>How to Prevent, </a:t>
            </a:r>
            <a:r>
              <a:rPr lang="en-CA" sz="3200" b="1" dirty="0" smtClean="0">
                <a:solidFill>
                  <a:srgbClr val="7F7F7F"/>
                </a:solidFill>
                <a:latin typeface="Times New Roman"/>
                <a:cs typeface="Times New Roman"/>
              </a:rPr>
              <a:t>Reduce and End Youth </a:t>
            </a:r>
            <a:r>
              <a:rPr lang="en-CA" sz="3200" b="1" dirty="0" smtClean="0">
                <a:solidFill>
                  <a:srgbClr val="7F7F7F"/>
                </a:solidFill>
                <a:latin typeface="Times New Roman"/>
                <a:cs typeface="Times New Roman"/>
              </a:rPr>
              <a:t>Homelessness</a:t>
            </a:r>
            <a:r>
              <a:rPr lang="en-CA" sz="3200" b="1" dirty="0">
                <a:solidFill>
                  <a:srgbClr val="7F7F7F"/>
                </a:solidFill>
                <a:latin typeface="Times New Roman"/>
                <a:cs typeface="Times New Roman"/>
              </a:rPr>
              <a:t>?</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Rectangle 2"/>
          <p:cNvSpPr/>
          <p:nvPr/>
        </p:nvSpPr>
        <p:spPr>
          <a:xfrm>
            <a:off x="457200" y="1043715"/>
            <a:ext cx="8001000" cy="5724644"/>
          </a:xfrm>
          <a:prstGeom prst="rect">
            <a:avLst/>
          </a:prstGeom>
        </p:spPr>
        <p:txBody>
          <a:bodyPr wrap="square">
            <a:spAutoFit/>
          </a:bodyPr>
          <a:lstStyle/>
          <a:p>
            <a:pPr>
              <a:spcAft>
                <a:spcPts val="1200"/>
              </a:spcAft>
            </a:pPr>
            <a:r>
              <a:rPr lang="en-CA" sz="3600" dirty="0" smtClean="0"/>
              <a:t>		</a:t>
            </a:r>
          </a:p>
          <a:p>
            <a:pPr>
              <a:spcAft>
                <a:spcPts val="1200"/>
              </a:spcAft>
            </a:pPr>
            <a:r>
              <a:rPr lang="en-CA" sz="3600" dirty="0"/>
              <a:t>	</a:t>
            </a:r>
            <a:r>
              <a:rPr lang="en-CA" sz="3600" dirty="0" smtClean="0"/>
              <a:t>	</a:t>
            </a:r>
            <a:r>
              <a:rPr lang="en-CA" sz="3600" dirty="0" smtClean="0"/>
              <a:t>National Partners </a:t>
            </a:r>
          </a:p>
          <a:p>
            <a:pPr marL="571500" indent="-571500">
              <a:spcAft>
                <a:spcPts val="1200"/>
              </a:spcAft>
              <a:buFont typeface="Arial" panose="020B0604020202020204" pitchFamily="34" charset="0"/>
              <a:buChar char="•"/>
            </a:pPr>
            <a:r>
              <a:rPr lang="en-CA" sz="3200" b="1" dirty="0" smtClean="0"/>
              <a:t>Develop </a:t>
            </a:r>
            <a:r>
              <a:rPr lang="en-CA" sz="3200" b="1" dirty="0" smtClean="0"/>
              <a:t>Community Plans </a:t>
            </a:r>
            <a:r>
              <a:rPr lang="en-CA" sz="3200" b="1" dirty="0" smtClean="0"/>
              <a:t> + Systemic Policy </a:t>
            </a:r>
            <a:r>
              <a:rPr lang="en-CA" sz="3200" b="1" dirty="0" smtClean="0"/>
              <a:t>change. </a:t>
            </a:r>
            <a:endParaRPr lang="en-CA" sz="3600" dirty="0" smtClean="0"/>
          </a:p>
          <a:p>
            <a:pPr marL="571500" indent="-571500">
              <a:spcAft>
                <a:spcPts val="1200"/>
              </a:spcAft>
              <a:buFont typeface="Arial" panose="020B0604020202020204" pitchFamily="34" charset="0"/>
              <a:buChar char="•"/>
            </a:pPr>
            <a:r>
              <a:rPr lang="en-CA" sz="3200" dirty="0" smtClean="0"/>
              <a:t>Began with </a:t>
            </a:r>
            <a:r>
              <a:rPr lang="en-CA" sz="3200" b="1" dirty="0" smtClean="0"/>
              <a:t>Community </a:t>
            </a:r>
            <a:r>
              <a:rPr lang="en-CA" sz="3200" b="1" dirty="0" smtClean="0"/>
              <a:t>driven process</a:t>
            </a:r>
            <a:r>
              <a:rPr lang="en-CA" sz="3200" dirty="0" smtClean="0"/>
              <a:t>, </a:t>
            </a:r>
            <a:r>
              <a:rPr lang="en-CA" sz="2800" dirty="0" smtClean="0"/>
              <a:t>flexible, support with resources</a:t>
            </a:r>
            <a:r>
              <a:rPr lang="en-CA" sz="2800" dirty="0" smtClean="0"/>
              <a:t>.</a:t>
            </a:r>
          </a:p>
          <a:p>
            <a:pPr marL="571500" indent="-571500">
              <a:spcAft>
                <a:spcPts val="1200"/>
              </a:spcAft>
              <a:buFont typeface="Arial" panose="020B0604020202020204" pitchFamily="34" charset="0"/>
              <a:buChar char="•"/>
            </a:pPr>
            <a:r>
              <a:rPr lang="en-CA" sz="3200" b="1" dirty="0" smtClean="0"/>
              <a:t>CDF</a:t>
            </a:r>
            <a:r>
              <a:rPr lang="en-CA" sz="3200" dirty="0" smtClean="0"/>
              <a:t> - </a:t>
            </a:r>
            <a:r>
              <a:rPr lang="en-CA" sz="2800" dirty="0" smtClean="0"/>
              <a:t>Flexible, engaged, knowledgeable </a:t>
            </a:r>
            <a:r>
              <a:rPr lang="en-CA" sz="2800" b="1" dirty="0" smtClean="0"/>
              <a:t>funder</a:t>
            </a:r>
            <a:r>
              <a:rPr lang="en-CA" sz="2800" dirty="0" smtClean="0"/>
              <a:t>. </a:t>
            </a:r>
            <a:endParaRPr lang="en-CA" sz="2800" dirty="0" smtClean="0"/>
          </a:p>
          <a:p>
            <a:pPr marL="571500" indent="-571500">
              <a:spcAft>
                <a:spcPts val="1200"/>
              </a:spcAft>
              <a:buFont typeface="Arial" panose="020B0604020202020204" pitchFamily="34" charset="0"/>
              <a:buChar char="•"/>
            </a:pPr>
            <a:endParaRPr lang="en-CA" sz="3200" dirty="0" smtClean="0"/>
          </a:p>
          <a:p>
            <a:endParaRPr lang="en-CA" sz="2400" dirty="0"/>
          </a:p>
          <a:p>
            <a:endParaRPr lang="en-CA" dirty="0"/>
          </a:p>
        </p:txBody>
      </p:sp>
      <p:pic>
        <p:nvPicPr>
          <p:cNvPr id="1027" name="Picture 3" descr="C:\Users\Mary-Jane\AppData\Local\Microsoft\Windows\Temporary Internet Files\Content.IE5\T9B20K2Y\plan[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86832" y="1418640"/>
            <a:ext cx="1611778" cy="12088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cdf_logotype-grn.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17632" y="5331137"/>
            <a:ext cx="1143000" cy="1237421"/>
          </a:xfrm>
          <a:prstGeom prst="rect">
            <a:avLst/>
          </a:prstGeom>
        </p:spPr>
      </p:pic>
    </p:spTree>
    <p:extLst>
      <p:ext uri="{BB962C8B-B14F-4D97-AF65-F5344CB8AC3E}">
        <p14:creationId xmlns:p14="http://schemas.microsoft.com/office/powerpoint/2010/main" val="46240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6"/>
            <a:ext cx="9144000" cy="1081133"/>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lgn="ctr">
              <a:spcAft>
                <a:spcPts val="1200"/>
              </a:spcAft>
            </a:pPr>
            <a:r>
              <a:rPr lang="en-CA" sz="3200" b="1" dirty="0" smtClean="0">
                <a:solidFill>
                  <a:srgbClr val="7F7F7F"/>
                </a:solidFill>
                <a:latin typeface="Times New Roman"/>
                <a:cs typeface="Times New Roman"/>
              </a:rPr>
              <a:t>Mobilizing Local Capacity to End Youth Homelessness Program </a:t>
            </a: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6" name="Text Placeholder 1"/>
          <p:cNvSpPr txBox="1">
            <a:spLocks/>
          </p:cNvSpPr>
          <p:nvPr/>
        </p:nvSpPr>
        <p:spPr>
          <a:xfrm>
            <a:off x="457200" y="141864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200"/>
              </a:spcAft>
              <a:buFont typeface="Arial"/>
              <a:buNone/>
            </a:pPr>
            <a:endParaRPr lang="en-CA" sz="2400" dirty="0"/>
          </a:p>
        </p:txBody>
      </p:sp>
      <p:sp>
        <p:nvSpPr>
          <p:cNvPr id="3" name="Rectangle 2"/>
          <p:cNvSpPr/>
          <p:nvPr/>
        </p:nvSpPr>
        <p:spPr>
          <a:xfrm>
            <a:off x="457200" y="1295399"/>
            <a:ext cx="8458200" cy="6647974"/>
          </a:xfrm>
          <a:prstGeom prst="rect">
            <a:avLst/>
          </a:prstGeom>
        </p:spPr>
        <p:txBody>
          <a:bodyPr wrap="square">
            <a:spAutoFit/>
          </a:bodyPr>
          <a:lstStyle/>
          <a:p>
            <a:pPr marL="571500" indent="-571500">
              <a:spcAft>
                <a:spcPts val="1200"/>
              </a:spcAft>
              <a:buFont typeface="Arial" panose="020B0604020202020204" pitchFamily="34" charset="0"/>
              <a:buChar char="•"/>
            </a:pPr>
            <a:endParaRPr lang="en-CA" sz="3200" dirty="0"/>
          </a:p>
          <a:p>
            <a:pPr>
              <a:spcAft>
                <a:spcPts val="1200"/>
              </a:spcAft>
            </a:pPr>
            <a:r>
              <a:rPr lang="en-CA" sz="3200" dirty="0" smtClean="0"/>
              <a:t>6 small/medium </a:t>
            </a:r>
            <a:r>
              <a:rPr lang="en-CA" sz="3200" dirty="0"/>
              <a:t>sized communities from various parts of Canada, with varying stages </a:t>
            </a:r>
            <a:r>
              <a:rPr lang="en-CA" sz="3200" dirty="0" smtClean="0"/>
              <a:t/>
            </a:r>
            <a:br>
              <a:rPr lang="en-CA" sz="3200" dirty="0" smtClean="0"/>
            </a:br>
            <a:r>
              <a:rPr lang="en-CA" sz="3200" dirty="0" smtClean="0"/>
              <a:t>of </a:t>
            </a:r>
            <a:r>
              <a:rPr lang="en-CA" sz="3200" dirty="0"/>
              <a:t>readiness, </a:t>
            </a:r>
            <a:r>
              <a:rPr lang="en-CA" sz="3200" dirty="0" smtClean="0"/>
              <a:t>strengths </a:t>
            </a:r>
            <a:r>
              <a:rPr lang="en-CA" sz="3200" dirty="0"/>
              <a:t>and </a:t>
            </a:r>
            <a:r>
              <a:rPr lang="en-CA" sz="3200" dirty="0" smtClean="0"/>
              <a:t>challenges.  </a:t>
            </a:r>
          </a:p>
          <a:p>
            <a:r>
              <a:rPr lang="en-CA" sz="3200" dirty="0" smtClean="0"/>
              <a:t>	Year </a:t>
            </a:r>
            <a:r>
              <a:rPr lang="en-CA" sz="3200" dirty="0"/>
              <a:t>1 – </a:t>
            </a:r>
            <a:r>
              <a:rPr lang="en-CA" sz="2800" dirty="0"/>
              <a:t>Kamloops BC, </a:t>
            </a:r>
            <a:r>
              <a:rPr lang="en-CA" sz="2800" dirty="0" smtClean="0"/>
              <a:t>Kingston ON</a:t>
            </a:r>
            <a:br>
              <a:rPr lang="en-CA" sz="2800" dirty="0" smtClean="0"/>
            </a:br>
            <a:endParaRPr lang="en-CA" sz="2800" dirty="0"/>
          </a:p>
          <a:p>
            <a:r>
              <a:rPr lang="en-CA" sz="3200" dirty="0" smtClean="0"/>
              <a:t>	Year </a:t>
            </a:r>
            <a:r>
              <a:rPr lang="en-CA" sz="3200" dirty="0"/>
              <a:t>2 – </a:t>
            </a:r>
            <a:r>
              <a:rPr lang="en-CA" sz="2800" dirty="0"/>
              <a:t>Saint John NB,  </a:t>
            </a:r>
            <a:r>
              <a:rPr lang="en-CA" sz="2800" dirty="0" smtClean="0"/>
              <a:t>County </a:t>
            </a:r>
            <a:r>
              <a:rPr lang="en-CA" sz="2800" dirty="0"/>
              <a:t>of </a:t>
            </a:r>
            <a:r>
              <a:rPr lang="en-CA" sz="2800" dirty="0" smtClean="0"/>
              <a:t>Wellington, ON</a:t>
            </a:r>
            <a:r>
              <a:rPr lang="en-CA" sz="2800" dirty="0"/>
              <a:t/>
            </a:r>
            <a:br>
              <a:rPr lang="en-CA" sz="2800" dirty="0"/>
            </a:br>
            <a:endParaRPr lang="en-CA" sz="2800" dirty="0"/>
          </a:p>
          <a:p>
            <a:r>
              <a:rPr lang="en-CA" sz="3200" dirty="0" smtClean="0"/>
              <a:t>	Year </a:t>
            </a:r>
            <a:r>
              <a:rPr lang="en-CA" sz="3200" dirty="0"/>
              <a:t>3 – </a:t>
            </a:r>
            <a:r>
              <a:rPr lang="en-CA" sz="2800" dirty="0"/>
              <a:t>Yellowknife </a:t>
            </a:r>
            <a:r>
              <a:rPr lang="en-CA" sz="2800" dirty="0" smtClean="0"/>
              <a:t>NWT, Brandon </a:t>
            </a:r>
            <a:r>
              <a:rPr lang="en-CA" sz="2800" dirty="0"/>
              <a:t>MB</a:t>
            </a:r>
          </a:p>
          <a:p>
            <a:pPr marL="571500" indent="-571500">
              <a:spcAft>
                <a:spcPts val="1200"/>
              </a:spcAft>
              <a:buFont typeface="Arial" panose="020B0604020202020204" pitchFamily="34" charset="0"/>
              <a:buChar char="•"/>
            </a:pPr>
            <a:endParaRPr lang="en-CA" sz="3200" dirty="0"/>
          </a:p>
          <a:p>
            <a:pPr marL="571500" indent="-571500">
              <a:spcAft>
                <a:spcPts val="1200"/>
              </a:spcAft>
              <a:buFont typeface="Arial" panose="020B0604020202020204" pitchFamily="34" charset="0"/>
              <a:buChar char="•"/>
            </a:pPr>
            <a:endParaRPr lang="en-CA" sz="3200" dirty="0" smtClean="0"/>
          </a:p>
          <a:p>
            <a:endParaRPr lang="en-CA" sz="2400" dirty="0"/>
          </a:p>
          <a:p>
            <a:endParaRPr lang="en-CA" dirty="0"/>
          </a:p>
        </p:txBody>
      </p:sp>
      <p:pic>
        <p:nvPicPr>
          <p:cNvPr id="1026" name="Picture 2" descr="C:\Users\MJ\AppData\Local\Microsoft\Windows\Temporary Internet Files\Content.IE5\V2H0AUKE\family-76781_640[1].jpg"/>
          <p:cNvPicPr>
            <a:picLocks noChangeAspect="1" noChangeArrowheads="1"/>
          </p:cNvPicPr>
          <p:nvPr/>
        </p:nvPicPr>
        <p:blipFill>
          <a:blip r:embed="rId4" cstate="print"/>
          <a:srcRect/>
          <a:stretch>
            <a:fillRect/>
          </a:stretch>
        </p:blipFill>
        <p:spPr bwMode="auto">
          <a:xfrm flipH="1">
            <a:off x="7594285" y="4952999"/>
            <a:ext cx="1119521" cy="1581665"/>
          </a:xfrm>
          <a:prstGeom prst="rect">
            <a:avLst/>
          </a:prstGeom>
          <a:noFill/>
        </p:spPr>
      </p:pic>
    </p:spTree>
    <p:extLst>
      <p:ext uri="{BB962C8B-B14F-4D97-AF65-F5344CB8AC3E}">
        <p14:creationId xmlns:p14="http://schemas.microsoft.com/office/powerpoint/2010/main" val="4227409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lanning.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1067" y="5173579"/>
            <a:ext cx="2772933" cy="1699719"/>
          </a:xfrm>
          <a:prstGeom prst="rect">
            <a:avLst/>
          </a:prstGeom>
        </p:spPr>
      </p:pic>
      <p:sp>
        <p:nvSpPr>
          <p:cNvPr id="6" name="Rectangle 5"/>
          <p:cNvSpPr/>
          <p:nvPr/>
        </p:nvSpPr>
        <p:spPr>
          <a:xfrm>
            <a:off x="815474" y="499630"/>
            <a:ext cx="8328526" cy="1015664"/>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endParaRPr lang="en-CA" sz="3200" b="1" dirty="0">
              <a:solidFill>
                <a:srgbClr val="7F7F7F"/>
              </a:solidFill>
              <a:latin typeface="Times New Roman"/>
              <a:cs typeface="Times New Roman"/>
            </a:endParaRPr>
          </a:p>
        </p:txBody>
      </p:sp>
      <p:sp>
        <p:nvSpPr>
          <p:cNvPr id="3" name="TextBox 2"/>
          <p:cNvSpPr txBox="1"/>
          <p:nvPr/>
        </p:nvSpPr>
        <p:spPr>
          <a:xfrm>
            <a:off x="2291749" y="421230"/>
            <a:ext cx="6789539" cy="1015663"/>
          </a:xfrm>
          <a:prstGeom prst="rect">
            <a:avLst/>
          </a:prstGeom>
          <a:noFill/>
        </p:spPr>
        <p:txBody>
          <a:bodyPr wrap="none" rtlCol="0">
            <a:spAutoFit/>
          </a:bodyPr>
          <a:lstStyle/>
          <a:p>
            <a:r>
              <a:rPr lang="en-US" sz="6000" dirty="0" smtClean="0">
                <a:solidFill>
                  <a:schemeClr val="tx1">
                    <a:lumMod val="65000"/>
                    <a:lumOff val="35000"/>
                  </a:schemeClr>
                </a:solidFill>
                <a:latin typeface="Times New Roman"/>
                <a:cs typeface="Times New Roman"/>
              </a:rPr>
              <a:t>Community Planning</a:t>
            </a:r>
            <a:endParaRPr lang="en-US" sz="6000" dirty="0">
              <a:solidFill>
                <a:schemeClr val="tx1">
                  <a:lumMod val="65000"/>
                  <a:lumOff val="35000"/>
                </a:schemeClr>
              </a:solidFill>
              <a:latin typeface="Times New Roman"/>
              <a:cs typeface="Times New Roman"/>
            </a:endParaRPr>
          </a:p>
        </p:txBody>
      </p:sp>
      <p:sp>
        <p:nvSpPr>
          <p:cNvPr id="7" name="Shape 147"/>
          <p:cNvSpPr txBox="1">
            <a:spLocks/>
          </p:cNvSpPr>
          <p:nvPr/>
        </p:nvSpPr>
        <p:spPr>
          <a:xfrm>
            <a:off x="611560" y="1772816"/>
            <a:ext cx="8144756" cy="4392488"/>
          </a:xfrm>
          <a:prstGeom prst="rect">
            <a:avLst/>
          </a:prstGeom>
          <a:noFill/>
          <a:ln>
            <a:noFill/>
          </a:ln>
        </p:spPr>
        <p:txBody>
          <a:bodyPr lIns="91425" tIns="45700" rIns="91425" bIns="45700" anchor="t" anchorCtr="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spcBef>
                <a:spcPts val="1200"/>
              </a:spcBef>
              <a:spcAft>
                <a:spcPts val="600"/>
              </a:spcAft>
              <a:buSzPct val="106666"/>
              <a:buFont typeface="+mj-lt"/>
              <a:buAutoNum type="arabicPeriod"/>
            </a:pPr>
            <a:r>
              <a:rPr lang="en-CA" sz="2400" dirty="0" smtClean="0">
                <a:latin typeface="Calibri"/>
                <a:ea typeface="Calibri"/>
                <a:cs typeface="Calibri"/>
                <a:sym typeface="Calibri"/>
              </a:rPr>
              <a:t>Support the </a:t>
            </a:r>
            <a:r>
              <a:rPr lang="en-CA" b="1" dirty="0" smtClean="0">
                <a:solidFill>
                  <a:srgbClr val="595959"/>
                </a:solidFill>
                <a:latin typeface="Calibri"/>
                <a:ea typeface="Calibri"/>
                <a:cs typeface="Calibri"/>
                <a:sym typeface="Calibri"/>
              </a:rPr>
              <a:t>Development</a:t>
            </a:r>
            <a:r>
              <a:rPr lang="en-CA" sz="2400" dirty="0" smtClean="0">
                <a:latin typeface="Calibri"/>
                <a:ea typeface="Calibri"/>
                <a:cs typeface="Calibri"/>
                <a:sym typeface="Calibri"/>
              </a:rPr>
              <a:t> of Community Plans to Prevent, Reduce &amp; End Youth Homelessness.</a:t>
            </a:r>
          </a:p>
          <a:p>
            <a:pPr marL="514350" indent="-514350">
              <a:spcBef>
                <a:spcPts val="1200"/>
              </a:spcBef>
              <a:spcAft>
                <a:spcPts val="600"/>
              </a:spcAft>
              <a:buSzPct val="106666"/>
              <a:buFont typeface="+mj-lt"/>
              <a:buAutoNum type="arabicPeriod"/>
            </a:pPr>
            <a:r>
              <a:rPr lang="en-CA" sz="2400" dirty="0" smtClean="0"/>
              <a:t>Support the </a:t>
            </a:r>
            <a:r>
              <a:rPr lang="en-CA" b="1" dirty="0" smtClean="0">
                <a:solidFill>
                  <a:srgbClr val="595959"/>
                </a:solidFill>
              </a:rPr>
              <a:t>Implementation</a:t>
            </a:r>
            <a:r>
              <a:rPr lang="en-CA" sz="2400" dirty="0" smtClean="0"/>
              <a:t> &amp; sustainability of  Community Plans to Prevent, Reduce &amp; End Youth Homelessness. 	</a:t>
            </a:r>
          </a:p>
          <a:p>
            <a:pPr marL="514350" indent="-514350">
              <a:spcBef>
                <a:spcPts val="1200"/>
              </a:spcBef>
              <a:spcAft>
                <a:spcPts val="600"/>
              </a:spcAft>
              <a:buSzPct val="106666"/>
              <a:buFont typeface="+mj-lt"/>
              <a:buAutoNum type="arabicPeriod"/>
            </a:pPr>
            <a:r>
              <a:rPr lang="en-CA" sz="2400" dirty="0" smtClean="0"/>
              <a:t>Additional </a:t>
            </a:r>
            <a:r>
              <a:rPr lang="en-CA" b="1" dirty="0" smtClean="0">
                <a:solidFill>
                  <a:srgbClr val="595959"/>
                </a:solidFill>
              </a:rPr>
              <a:t>Catalyst</a:t>
            </a:r>
            <a:r>
              <a:rPr lang="en-CA" sz="2400" b="1" dirty="0" smtClean="0"/>
              <a:t> </a:t>
            </a:r>
            <a:r>
              <a:rPr lang="en-CA" sz="2400" dirty="0" smtClean="0"/>
              <a:t>Component  - Less intensive support for more communities across Canada.  (e.g. share tools and resources as developed, etc.)  			</a:t>
            </a:r>
          </a:p>
          <a:p>
            <a:pPr marL="15875" indent="0">
              <a:spcBef>
                <a:spcPts val="1200"/>
              </a:spcBef>
              <a:spcAft>
                <a:spcPts val="1800"/>
              </a:spcAft>
              <a:buSzPct val="98333"/>
              <a:buFont typeface="Arial"/>
              <a:buNone/>
            </a:pPr>
            <a:endParaRPr lang="en-CA" sz="2550" dirty="0"/>
          </a:p>
        </p:txBody>
      </p:sp>
      <p:pic>
        <p:nvPicPr>
          <p:cNvPr id="8" name="Picture 7" descr="A Way Home2.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Tree>
    <p:extLst>
      <p:ext uri="{BB962C8B-B14F-4D97-AF65-F5344CB8AC3E}">
        <p14:creationId xmlns:p14="http://schemas.microsoft.com/office/powerpoint/2010/main" val="4187710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Rectangle 1"/>
          <p:cNvSpPr/>
          <p:nvPr/>
        </p:nvSpPr>
        <p:spPr>
          <a:xfrm>
            <a:off x="-1350211" y="294874"/>
            <a:ext cx="10333790" cy="615553"/>
          </a:xfrm>
          <a:prstGeom prst="rect">
            <a:avLst/>
          </a:prstGeom>
        </p:spPr>
        <p:txBody>
          <a:bodyPr wrap="square">
            <a:spAutoFit/>
          </a:bodyPr>
          <a:lstStyle/>
          <a:p>
            <a:pPr algn="r"/>
            <a:r>
              <a:rPr lang="en-CA" sz="3400" b="1" i="1" dirty="0" smtClean="0">
                <a:solidFill>
                  <a:srgbClr val="595959"/>
                </a:solidFill>
                <a:latin typeface="Times New Roman"/>
                <a:cs typeface="Times New Roman"/>
              </a:rPr>
              <a:t>Essentials for a Plan to End Youth Homelessness</a:t>
            </a:r>
            <a:endParaRPr lang="en-CA" sz="3400" dirty="0">
              <a:solidFill>
                <a:srgbClr val="595959"/>
              </a:solidFill>
              <a:latin typeface="Times New Roman"/>
              <a:cs typeface="Times New Roman"/>
            </a:endParaRPr>
          </a:p>
        </p:txBody>
      </p:sp>
      <p:sp>
        <p:nvSpPr>
          <p:cNvPr id="9" name="Text Placeholder 1"/>
          <p:cNvSpPr txBox="1">
            <a:spLocks/>
          </p:cNvSpPr>
          <p:nvPr/>
        </p:nvSpPr>
        <p:spPr>
          <a:xfrm>
            <a:off x="615068" y="1379330"/>
            <a:ext cx="8305799"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spcAft>
                <a:spcPts val="2400"/>
              </a:spcAft>
              <a:buFont typeface="+mj-lt"/>
              <a:buAutoNum type="arabicPeriod"/>
            </a:pPr>
            <a:r>
              <a:rPr lang="en-CA" sz="2400" dirty="0" smtClean="0"/>
              <a:t>Communities adopt </a:t>
            </a:r>
            <a:r>
              <a:rPr lang="en-CA" sz="2800" b="1" i="1" dirty="0" smtClean="0">
                <a:solidFill>
                  <a:srgbClr val="595959"/>
                </a:solidFill>
              </a:rPr>
              <a:t>strategic and coordinated plans</a:t>
            </a:r>
            <a:r>
              <a:rPr lang="en-CA" sz="2800" i="1" dirty="0" smtClean="0">
                <a:solidFill>
                  <a:schemeClr val="accent1">
                    <a:lumMod val="75000"/>
                  </a:schemeClr>
                </a:solidFill>
              </a:rPr>
              <a:t> </a:t>
            </a:r>
            <a:r>
              <a:rPr lang="en-CA" sz="2400" dirty="0" smtClean="0"/>
              <a:t>to prevent, reduce and end youth homelessness aligned to broader strategies to end homelessness.  </a:t>
            </a:r>
          </a:p>
          <a:p>
            <a:pPr marL="457200" indent="-457200">
              <a:spcAft>
                <a:spcPts val="2400"/>
              </a:spcAft>
              <a:buFont typeface="Arial"/>
              <a:buAutoNum type="arabicPeriod"/>
            </a:pPr>
            <a:r>
              <a:rPr lang="en-CA" sz="2400" dirty="0" smtClean="0"/>
              <a:t>Create an </a:t>
            </a:r>
            <a:r>
              <a:rPr lang="en-CA" sz="2800" b="1" dirty="0" smtClean="0">
                <a:solidFill>
                  <a:srgbClr val="595959"/>
                </a:solidFill>
              </a:rPr>
              <a:t>integrated systems response/System of Care</a:t>
            </a:r>
            <a:r>
              <a:rPr lang="en-CA" sz="2800" dirty="0" smtClean="0">
                <a:solidFill>
                  <a:srgbClr val="595959"/>
                </a:solidFill>
              </a:rPr>
              <a:t>: </a:t>
            </a:r>
            <a:r>
              <a:rPr lang="en-CA" sz="2400" dirty="0" smtClean="0"/>
              <a:t>The community-based services in the homelessness sector alone cannot solve youth homelessness</a:t>
            </a:r>
          </a:p>
          <a:p>
            <a:pPr marL="457200" indent="-457200">
              <a:spcAft>
                <a:spcPts val="2400"/>
              </a:spcAft>
              <a:buFont typeface="Arial"/>
              <a:buAutoNum type="arabicPeriod"/>
            </a:pPr>
            <a:r>
              <a:rPr lang="en-CA" sz="2400" dirty="0" smtClean="0"/>
              <a:t>Facilitate active, strategic and </a:t>
            </a:r>
            <a:r>
              <a:rPr lang="en-CA" sz="2800" b="1" dirty="0" smtClean="0">
                <a:solidFill>
                  <a:srgbClr val="595959"/>
                </a:solidFill>
              </a:rPr>
              <a:t>coordinated engagement by all levels of government </a:t>
            </a:r>
            <a:r>
              <a:rPr lang="en-CA" sz="2400" dirty="0" smtClean="0"/>
              <a:t>/ interdepartmental collaboration</a:t>
            </a:r>
          </a:p>
        </p:txBody>
      </p:sp>
    </p:spTree>
    <p:extLst>
      <p:ext uri="{BB962C8B-B14F-4D97-AF65-F5344CB8AC3E}">
        <p14:creationId xmlns:p14="http://schemas.microsoft.com/office/powerpoint/2010/main" val="1351790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Rectangle 1"/>
          <p:cNvSpPr/>
          <p:nvPr/>
        </p:nvSpPr>
        <p:spPr>
          <a:xfrm>
            <a:off x="-1350211" y="294874"/>
            <a:ext cx="10333790" cy="615553"/>
          </a:xfrm>
          <a:prstGeom prst="rect">
            <a:avLst/>
          </a:prstGeom>
        </p:spPr>
        <p:txBody>
          <a:bodyPr wrap="square">
            <a:spAutoFit/>
          </a:bodyPr>
          <a:lstStyle/>
          <a:p>
            <a:pPr algn="r"/>
            <a:r>
              <a:rPr lang="en-CA" sz="3400" b="1" i="1" dirty="0" smtClean="0">
                <a:solidFill>
                  <a:srgbClr val="595959"/>
                </a:solidFill>
                <a:latin typeface="Times New Roman"/>
                <a:cs typeface="Times New Roman"/>
              </a:rPr>
              <a:t>Essentials for a Plan to End Youth Homelessness</a:t>
            </a:r>
            <a:endParaRPr lang="en-CA" sz="3400" dirty="0">
              <a:solidFill>
                <a:srgbClr val="595959"/>
              </a:solidFill>
              <a:latin typeface="Times New Roman"/>
              <a:cs typeface="Times New Roman"/>
            </a:endParaRPr>
          </a:p>
        </p:txBody>
      </p:sp>
      <p:sp>
        <p:nvSpPr>
          <p:cNvPr id="6" name="Text Placeholder 1"/>
          <p:cNvSpPr txBox="1">
            <a:spLocks/>
          </p:cNvSpPr>
          <p:nvPr/>
        </p:nvSpPr>
        <p:spPr>
          <a:xfrm>
            <a:off x="313553" y="1381213"/>
            <a:ext cx="8830447"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44500" indent="-323850">
              <a:buNone/>
            </a:pPr>
            <a:r>
              <a:rPr lang="en-CA" sz="2400" dirty="0" smtClean="0"/>
              <a:t>4. </a:t>
            </a:r>
            <a:r>
              <a:rPr lang="en-CA" sz="2400" dirty="0"/>
              <a:t>Adopt a </a:t>
            </a:r>
            <a:r>
              <a:rPr lang="en-CA" sz="2800" b="1" dirty="0">
                <a:solidFill>
                  <a:srgbClr val="595959"/>
                </a:solidFill>
              </a:rPr>
              <a:t>youth development orientation</a:t>
            </a:r>
            <a:r>
              <a:rPr lang="en-CA" sz="2800" dirty="0">
                <a:solidFill>
                  <a:srgbClr val="595959"/>
                </a:solidFill>
              </a:rPr>
              <a:t>: </a:t>
            </a:r>
            <a:r>
              <a:rPr lang="en-CA" sz="2400" dirty="0"/>
              <a:t>Shift the goal of the work from a “transition to independence” to a “healthy transition to adulthood” </a:t>
            </a:r>
            <a:endParaRPr lang="en-CA" sz="2400" dirty="0" smtClean="0"/>
          </a:p>
          <a:p>
            <a:pPr marL="444500" indent="-323850">
              <a:buNone/>
            </a:pPr>
            <a:endParaRPr lang="en-CA" sz="2400" dirty="0" smtClean="0"/>
          </a:p>
          <a:p>
            <a:pPr marL="444500" lvl="0" indent="-323850">
              <a:buNone/>
            </a:pPr>
            <a:r>
              <a:rPr lang="en-CA" sz="2400" dirty="0" smtClean="0"/>
              <a:t>5. </a:t>
            </a:r>
            <a:r>
              <a:rPr lang="en-CA" sz="2800" b="1" dirty="0">
                <a:solidFill>
                  <a:schemeClr val="tx1">
                    <a:lumMod val="75000"/>
                    <a:lumOff val="25000"/>
                  </a:schemeClr>
                </a:solidFill>
              </a:rPr>
              <a:t>Young people </a:t>
            </a:r>
            <a:r>
              <a:rPr lang="en-CA" sz="2400" dirty="0">
                <a:solidFill>
                  <a:schemeClr val="tx1">
                    <a:lumMod val="75000"/>
                    <a:lumOff val="25000"/>
                  </a:schemeClr>
                </a:solidFill>
              </a:rPr>
              <a:t>are engaged as </a:t>
            </a:r>
            <a:r>
              <a:rPr lang="en-CA" sz="2800" b="1" dirty="0">
                <a:solidFill>
                  <a:schemeClr val="tx1">
                    <a:lumMod val="75000"/>
                    <a:lumOff val="25000"/>
                  </a:schemeClr>
                </a:solidFill>
              </a:rPr>
              <a:t>active partners </a:t>
            </a:r>
            <a:r>
              <a:rPr lang="en-CA" sz="2400" dirty="0">
                <a:solidFill>
                  <a:schemeClr val="tx1">
                    <a:lumMod val="75000"/>
                    <a:lumOff val="25000"/>
                  </a:schemeClr>
                </a:solidFill>
              </a:rPr>
              <a:t>in developing solutions to youth homelessness. </a:t>
            </a:r>
            <a:endParaRPr lang="en-CA" sz="2400" dirty="0" smtClean="0">
              <a:solidFill>
                <a:schemeClr val="tx1">
                  <a:lumMod val="75000"/>
                  <a:lumOff val="25000"/>
                </a:schemeClr>
              </a:solidFill>
            </a:endParaRPr>
          </a:p>
          <a:p>
            <a:pPr marL="444500" lvl="0" indent="-323850">
              <a:buNone/>
            </a:pPr>
            <a:endParaRPr lang="en-CA" sz="2400" dirty="0"/>
          </a:p>
          <a:p>
            <a:pPr marL="444500" indent="-323850">
              <a:buNone/>
            </a:pPr>
            <a:r>
              <a:rPr lang="en-CA" sz="2400" dirty="0" smtClean="0"/>
              <a:t>6. Incorporate </a:t>
            </a:r>
            <a:r>
              <a:rPr lang="en-CA" sz="2800" b="1" dirty="0" smtClean="0">
                <a:solidFill>
                  <a:srgbClr val="595959"/>
                </a:solidFill>
              </a:rPr>
              <a:t>research, data management and information sharing</a:t>
            </a:r>
          </a:p>
          <a:p>
            <a:pPr marL="444500" indent="-323850">
              <a:buNone/>
            </a:pPr>
            <a:endParaRPr lang="en-CA" sz="2400" b="1" dirty="0"/>
          </a:p>
        </p:txBody>
      </p:sp>
    </p:spTree>
    <p:extLst>
      <p:ext uri="{BB962C8B-B14F-4D97-AF65-F5344CB8AC3E}">
        <p14:creationId xmlns:p14="http://schemas.microsoft.com/office/powerpoint/2010/main" val="133564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14267"/>
            <a:ext cx="9144000" cy="829448"/>
          </a:xfrm>
          <a:prstGeom prst="rect">
            <a:avLst/>
          </a:prstGeom>
          <a:solidFill>
            <a:srgbClr val="FFEB5B"/>
          </a:solidFill>
          <a:ln>
            <a:noFill/>
          </a:ln>
        </p:spPr>
        <p:style>
          <a:lnRef idx="1">
            <a:schemeClr val="accent1"/>
          </a:lnRef>
          <a:fillRef idx="3">
            <a:schemeClr val="accent1"/>
          </a:fillRef>
          <a:effectRef idx="2">
            <a:schemeClr val="accent1"/>
          </a:effectRef>
          <a:fontRef idx="minor">
            <a:schemeClr val="lt1"/>
          </a:fontRef>
        </p:style>
        <p:txBody>
          <a:bodyPr/>
          <a:lstStyle/>
          <a:p>
            <a:pPr>
              <a:spcAft>
                <a:spcPts val="1200"/>
              </a:spcAft>
            </a:pPr>
            <a:endParaRPr lang="en-CA" sz="3200" b="1" dirty="0">
              <a:solidFill>
                <a:srgbClr val="7F7F7F"/>
              </a:solidFill>
              <a:latin typeface="Times New Roman"/>
              <a:cs typeface="Times New Roman"/>
            </a:endParaRPr>
          </a:p>
        </p:txBody>
      </p:sp>
      <p:pic>
        <p:nvPicPr>
          <p:cNvPr id="8" name="Picture 7"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2" name="Rectangle 1"/>
          <p:cNvSpPr/>
          <p:nvPr/>
        </p:nvSpPr>
        <p:spPr>
          <a:xfrm>
            <a:off x="-1350211" y="294874"/>
            <a:ext cx="10333790" cy="615553"/>
          </a:xfrm>
          <a:prstGeom prst="rect">
            <a:avLst/>
          </a:prstGeom>
        </p:spPr>
        <p:txBody>
          <a:bodyPr wrap="square">
            <a:spAutoFit/>
          </a:bodyPr>
          <a:lstStyle/>
          <a:p>
            <a:pPr algn="r"/>
            <a:r>
              <a:rPr lang="en-CA" sz="3400" b="1" i="1" dirty="0" smtClean="0">
                <a:solidFill>
                  <a:srgbClr val="595959"/>
                </a:solidFill>
                <a:latin typeface="Times New Roman"/>
                <a:cs typeface="Times New Roman"/>
              </a:rPr>
              <a:t>Essentials for a Plan to End Youth Homelessness</a:t>
            </a:r>
            <a:endParaRPr lang="en-CA" sz="3400" dirty="0">
              <a:solidFill>
                <a:srgbClr val="595959"/>
              </a:solidFill>
              <a:latin typeface="Times New Roman"/>
              <a:cs typeface="Times New Roman"/>
            </a:endParaRPr>
          </a:p>
        </p:txBody>
      </p:sp>
      <p:sp>
        <p:nvSpPr>
          <p:cNvPr id="6" name="Text Placeholder 1"/>
          <p:cNvSpPr txBox="1">
            <a:spLocks/>
          </p:cNvSpPr>
          <p:nvPr/>
        </p:nvSpPr>
        <p:spPr>
          <a:xfrm>
            <a:off x="313553" y="1381213"/>
            <a:ext cx="8830447" cy="48005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44500" indent="-323850">
              <a:buNone/>
            </a:pPr>
            <a:r>
              <a:rPr lang="en-CA" sz="2400" dirty="0" smtClean="0"/>
              <a:t>7. Incorporate all aspects of an</a:t>
            </a:r>
            <a:r>
              <a:rPr lang="en-CA" sz="2400" dirty="0" smtClean="0">
                <a:solidFill>
                  <a:srgbClr val="595959"/>
                </a:solidFill>
              </a:rPr>
              <a:t> </a:t>
            </a:r>
            <a:r>
              <a:rPr lang="en-CA" sz="2400" b="1" dirty="0" smtClean="0">
                <a:solidFill>
                  <a:srgbClr val="595959"/>
                </a:solidFill>
              </a:rPr>
              <a:t>Integrated Prevention Framework:</a:t>
            </a:r>
          </a:p>
          <a:p>
            <a:pPr lvl="1"/>
            <a:r>
              <a:rPr lang="en-CA" sz="2400" dirty="0" smtClean="0"/>
              <a:t>Primary Prevention </a:t>
            </a:r>
            <a:r>
              <a:rPr lang="en-CA" sz="2000" dirty="0" smtClean="0"/>
              <a:t>(working upstream with families and schools)</a:t>
            </a:r>
          </a:p>
          <a:p>
            <a:pPr lvl="1"/>
            <a:r>
              <a:rPr lang="en-CA" sz="2400" dirty="0" smtClean="0"/>
              <a:t>Systems </a:t>
            </a:r>
            <a:r>
              <a:rPr lang="en-CA" sz="2400" dirty="0" smtClean="0"/>
              <a:t>Prevention </a:t>
            </a:r>
            <a:r>
              <a:rPr lang="en-CA" sz="2000" dirty="0" smtClean="0"/>
              <a:t>(no discharge into homelessness)</a:t>
            </a:r>
          </a:p>
          <a:p>
            <a:pPr lvl="1"/>
            <a:r>
              <a:rPr lang="en-CA" sz="2400" dirty="0" smtClean="0"/>
              <a:t>Early </a:t>
            </a:r>
            <a:r>
              <a:rPr lang="en-CA" sz="2400" dirty="0" smtClean="0"/>
              <a:t>Intervention </a:t>
            </a:r>
            <a:r>
              <a:rPr lang="en-CA" sz="2000" dirty="0" smtClean="0"/>
              <a:t>(strategies to address immediate risk of homelessness –</a:t>
            </a:r>
            <a:r>
              <a:rPr lang="en-CA" sz="2400" dirty="0" smtClean="0"/>
              <a:t> </a:t>
            </a:r>
            <a:r>
              <a:rPr lang="en-CA" sz="2000" dirty="0" smtClean="0"/>
              <a:t>family reunification, shelter diversion, coordinated assessment, </a:t>
            </a:r>
            <a:r>
              <a:rPr lang="en-CA" sz="2000" dirty="0" smtClean="0"/>
              <a:t>client- centred </a:t>
            </a:r>
            <a:r>
              <a:rPr lang="en-CA" sz="2000" dirty="0" smtClean="0"/>
              <a:t>case management)</a:t>
            </a:r>
          </a:p>
          <a:p>
            <a:pPr marL="120650" indent="0">
              <a:buFont typeface="Arial"/>
              <a:buNone/>
            </a:pPr>
            <a:endParaRPr lang="en-CA" sz="2400" b="1" dirty="0"/>
          </a:p>
        </p:txBody>
      </p:sp>
      <p:sp>
        <p:nvSpPr>
          <p:cNvPr id="3" name="Rectangle 2"/>
          <p:cNvSpPr/>
          <p:nvPr/>
        </p:nvSpPr>
        <p:spPr>
          <a:xfrm>
            <a:off x="313552" y="4137949"/>
            <a:ext cx="7687447" cy="1446550"/>
          </a:xfrm>
          <a:prstGeom prst="rect">
            <a:avLst/>
          </a:prstGeom>
        </p:spPr>
        <p:txBody>
          <a:bodyPr wrap="square">
            <a:spAutoFit/>
          </a:bodyPr>
          <a:lstStyle/>
          <a:p>
            <a:pPr marL="444500" indent="-323850">
              <a:buNone/>
            </a:pPr>
            <a:r>
              <a:rPr lang="en-CA" sz="2400" dirty="0"/>
              <a:t>8. </a:t>
            </a:r>
            <a:r>
              <a:rPr lang="en-CA" sz="2400" b="1" dirty="0"/>
              <a:t>Retooling</a:t>
            </a:r>
            <a:r>
              <a:rPr lang="en-CA" sz="2400" dirty="0"/>
              <a:t> Emergency </a:t>
            </a:r>
            <a:r>
              <a:rPr lang="en-CA" sz="2400" dirty="0" smtClean="0"/>
              <a:t>Services.</a:t>
            </a:r>
            <a:endParaRPr lang="en-CA" sz="2400" dirty="0"/>
          </a:p>
          <a:p>
            <a:pPr marL="444500" indent="-323850">
              <a:buNone/>
            </a:pPr>
            <a:endParaRPr lang="en-CA" sz="2400" dirty="0"/>
          </a:p>
          <a:p>
            <a:pPr marL="444500" indent="-323850">
              <a:buNone/>
            </a:pPr>
            <a:r>
              <a:rPr lang="en-CA" sz="2400" dirty="0"/>
              <a:t>9. </a:t>
            </a:r>
            <a:r>
              <a:rPr lang="en-CA" sz="2400" b="1" dirty="0"/>
              <a:t>Continuum</a:t>
            </a:r>
            <a:r>
              <a:rPr lang="en-CA" sz="2400" dirty="0"/>
              <a:t> of Housing and Individualized </a:t>
            </a:r>
            <a:r>
              <a:rPr lang="en-CA" sz="2400" dirty="0" smtClean="0"/>
              <a:t>Supports.</a:t>
            </a:r>
            <a:endParaRPr lang="en-CA" sz="2400" b="1" dirty="0">
              <a:solidFill>
                <a:srgbClr val="595959"/>
              </a:solidFill>
            </a:endParaRPr>
          </a:p>
          <a:p>
            <a:pPr marL="444500" indent="-323850">
              <a:buNone/>
            </a:pPr>
            <a:endParaRPr lang="en-CA" sz="1600" dirty="0"/>
          </a:p>
        </p:txBody>
      </p:sp>
    </p:spTree>
    <p:extLst>
      <p:ext uri="{BB962C8B-B14F-4D97-AF65-F5344CB8AC3E}">
        <p14:creationId xmlns:p14="http://schemas.microsoft.com/office/powerpoint/2010/main" val="2512003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ay Home2.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949848"/>
            <a:ext cx="2646947" cy="804672"/>
          </a:xfrm>
          <a:prstGeom prst="rect">
            <a:avLst/>
          </a:prstGeom>
        </p:spPr>
      </p:pic>
      <p:sp>
        <p:nvSpPr>
          <p:cNvPr id="7" name="Text Placeholder 1"/>
          <p:cNvSpPr txBox="1">
            <a:spLocks/>
          </p:cNvSpPr>
          <p:nvPr/>
        </p:nvSpPr>
        <p:spPr>
          <a:xfrm>
            <a:off x="467544" y="380629"/>
            <a:ext cx="8305799" cy="140688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650" indent="0">
              <a:spcAft>
                <a:spcPts val="1800"/>
              </a:spcAft>
              <a:buFont typeface="Arial"/>
              <a:buNone/>
            </a:pPr>
            <a:r>
              <a:rPr lang="en-CA" sz="3600" dirty="0" smtClean="0">
                <a:solidFill>
                  <a:srgbClr val="595959"/>
                </a:solidFill>
                <a:latin typeface="Times New Roman"/>
                <a:cs typeface="Times New Roman"/>
              </a:rPr>
              <a:t>Throughout the Plan, consider the specific needs and issues facing:</a:t>
            </a:r>
          </a:p>
          <a:p>
            <a:pPr marL="120650" indent="0">
              <a:spcAft>
                <a:spcPts val="1800"/>
              </a:spcAft>
              <a:buFont typeface="Arial"/>
              <a:buNone/>
            </a:pPr>
            <a:r>
              <a:rPr lang="en-CA" sz="3600" dirty="0" smtClean="0">
                <a:solidFill>
                  <a:srgbClr val="595959"/>
                </a:solidFill>
                <a:latin typeface="Times New Roman"/>
                <a:cs typeface="Times New Roman"/>
              </a:rPr>
              <a:t> </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3568" y="1964804"/>
            <a:ext cx="2911200" cy="3717032"/>
          </a:xfrm>
          <a:prstGeom prst="rect">
            <a:avLst/>
          </a:prstGeom>
        </p:spPr>
      </p:pic>
      <p:sp>
        <p:nvSpPr>
          <p:cNvPr id="9" name="Rectangle 8"/>
          <p:cNvSpPr/>
          <p:nvPr/>
        </p:nvSpPr>
        <p:spPr>
          <a:xfrm>
            <a:off x="3932155" y="2309320"/>
            <a:ext cx="4841188" cy="3770263"/>
          </a:xfrm>
          <a:prstGeom prst="rect">
            <a:avLst/>
          </a:prstGeom>
        </p:spPr>
        <p:txBody>
          <a:bodyPr wrap="square">
            <a:spAutoFit/>
          </a:bodyPr>
          <a:lstStyle/>
          <a:p>
            <a:pPr marL="720725" indent="-360363">
              <a:spcAft>
                <a:spcPts val="600"/>
              </a:spcAft>
              <a:buFont typeface="Arial"/>
              <a:buChar char="•"/>
            </a:pPr>
            <a:r>
              <a:rPr lang="en-CA" sz="3200" dirty="0"/>
              <a:t>LGBTQ youth</a:t>
            </a:r>
          </a:p>
          <a:p>
            <a:pPr marL="720725" indent="-360363">
              <a:spcAft>
                <a:spcPts val="600"/>
              </a:spcAft>
              <a:buFont typeface="Arial"/>
              <a:buChar char="•"/>
            </a:pPr>
            <a:r>
              <a:rPr lang="en-CA" sz="3200" dirty="0"/>
              <a:t>Newcomer youth</a:t>
            </a:r>
          </a:p>
          <a:p>
            <a:pPr marL="720725" indent="-360363">
              <a:spcAft>
                <a:spcPts val="600"/>
              </a:spcAft>
              <a:buFont typeface="Arial"/>
              <a:buChar char="•"/>
            </a:pPr>
            <a:r>
              <a:rPr lang="en-CA" sz="3200" dirty="0"/>
              <a:t>Youth with mental health </a:t>
            </a:r>
            <a:r>
              <a:rPr lang="en-CA" sz="3200" dirty="0" smtClean="0"/>
              <a:t>and</a:t>
            </a:r>
            <a:r>
              <a:rPr lang="en-CA" sz="3200" dirty="0"/>
              <a:t>/or addictions barriers</a:t>
            </a:r>
          </a:p>
          <a:p>
            <a:pPr marL="720725" indent="-360363">
              <a:spcAft>
                <a:spcPts val="600"/>
              </a:spcAft>
              <a:buFont typeface="Arial"/>
              <a:buChar char="•"/>
            </a:pPr>
            <a:r>
              <a:rPr lang="en-CA" sz="3200" dirty="0"/>
              <a:t>Aboriginal and </a:t>
            </a:r>
            <a:r>
              <a:rPr lang="en-CA" sz="3200" dirty="0" smtClean="0"/>
              <a:t>other </a:t>
            </a:r>
            <a:r>
              <a:rPr lang="en-CA" sz="3200" dirty="0" err="1" smtClean="0"/>
              <a:t>Racialized</a:t>
            </a:r>
            <a:r>
              <a:rPr lang="en-CA" sz="3200" dirty="0" smtClean="0"/>
              <a:t> </a:t>
            </a:r>
            <a:r>
              <a:rPr lang="en-CA" sz="3200" dirty="0"/>
              <a:t>Youth </a:t>
            </a:r>
          </a:p>
        </p:txBody>
      </p:sp>
    </p:spTree>
    <p:extLst>
      <p:ext uri="{BB962C8B-B14F-4D97-AF65-F5344CB8AC3E}">
        <p14:creationId xmlns:p14="http://schemas.microsoft.com/office/powerpoint/2010/main" val="6042076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6D4D4D76D675E4FB33EBDD78C999722" ma:contentTypeVersion="3" ma:contentTypeDescription="Create a new document." ma:contentTypeScope="" ma:versionID="d8c4f4dab56f3f35acf2b631e33ae51e">
  <xsd:schema xmlns:xsd="http://www.w3.org/2001/XMLSchema" xmlns:xs="http://www.w3.org/2001/XMLSchema" xmlns:p="http://schemas.microsoft.com/office/2006/metadata/properties" xmlns:ns2="c1e8f12d-b0db-4f3c-933e-10c5143ac294" targetNamespace="http://schemas.microsoft.com/office/2006/metadata/properties" ma:root="true" ma:fieldsID="ff11e0fc8091f166089449de2ca09fef" ns2:_="">
    <xsd:import namespace="c1e8f12d-b0db-4f3c-933e-10c5143ac294"/>
    <xsd:element name="properties">
      <xsd:complexType>
        <xsd:sequence>
          <xsd:element name="documentManagement">
            <xsd:complexType>
              <xsd:all>
                <xsd:element ref="ns2:SharedWithUsers" minOccurs="0"/>
                <xsd:element ref="ns2:SharingHintHash"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e8f12d-b0db-4f3c-933e-10c5143ac2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C6B5EAD-4BB3-48AF-B08C-AEAEB84DFCA3}"/>
</file>

<file path=customXml/itemProps2.xml><?xml version="1.0" encoding="utf-8"?>
<ds:datastoreItem xmlns:ds="http://schemas.openxmlformats.org/officeDocument/2006/customXml" ds:itemID="{28A9A963-4DC5-4C20-9192-D3E0624B357C}"/>
</file>

<file path=customXml/itemProps3.xml><?xml version="1.0" encoding="utf-8"?>
<ds:datastoreItem xmlns:ds="http://schemas.openxmlformats.org/officeDocument/2006/customXml" ds:itemID="{78404605-FC71-4EC0-9559-1B9085896D36}"/>
</file>

<file path=docProps/app.xml><?xml version="1.0" encoding="utf-8"?>
<Properties xmlns="http://schemas.openxmlformats.org/officeDocument/2006/extended-properties" xmlns:vt="http://schemas.openxmlformats.org/officeDocument/2006/docPropsVTypes">
  <TotalTime>1025</TotalTime>
  <Words>735</Words>
  <Application>Microsoft Office PowerPoint</Application>
  <PresentationFormat>On-screen Show (4:3)</PresentationFormat>
  <Paragraphs>146</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MJ</dc:creator>
  <cp:lastModifiedBy>Mary-Jane</cp:lastModifiedBy>
  <cp:revision>67</cp:revision>
  <cp:lastPrinted>2015-09-29T20:59:32Z</cp:lastPrinted>
  <dcterms:created xsi:type="dcterms:W3CDTF">2015-09-28T01:46:39Z</dcterms:created>
  <dcterms:modified xsi:type="dcterms:W3CDTF">2015-09-29T21:00:13Z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0x010100A6D4D4D76D675E4FB33EBDD78C999722</vt:lpwstr>
  </property>
</Properties>
</file>