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4" r:id="rId1"/>
    <p:sldMasterId id="2147484003" r:id="rId2"/>
    <p:sldMasterId id="2147484133" r:id="rId3"/>
    <p:sldMasterId id="2147484181" r:id="rId4"/>
    <p:sldMasterId id="2147484193" r:id="rId5"/>
  </p:sldMasterIdLst>
  <p:sldIdLst>
    <p:sldId id="260" r:id="rId6"/>
    <p:sldId id="261" r:id="rId7"/>
    <p:sldId id="262" r:id="rId8"/>
    <p:sldId id="257" r:id="rId9"/>
    <p:sldId id="258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2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623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433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135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2717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7623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447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9292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3650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860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76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6949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429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377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7080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620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2500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105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689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2188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3100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09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943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84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9645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5054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0271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9854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2967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2071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96782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26699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652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24996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79438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85540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9134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22173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11201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8244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7549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38619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82098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35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05413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883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05783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20531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9589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14699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692747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68079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024768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7447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9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4651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415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126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343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110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6" Type="http://schemas.openxmlformats.org/officeDocument/2006/relationships/slideLayout" Target="../slideLayouts/slideLayout60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15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62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4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99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4" r:id="rId1"/>
    <p:sldLayoutId id="2147484135" r:id="rId2"/>
    <p:sldLayoutId id="2147484136" r:id="rId3"/>
    <p:sldLayoutId id="2147484137" r:id="rId4"/>
    <p:sldLayoutId id="2147484138" r:id="rId5"/>
    <p:sldLayoutId id="2147484139" r:id="rId6"/>
    <p:sldLayoutId id="2147484140" r:id="rId7"/>
    <p:sldLayoutId id="2147484141" r:id="rId8"/>
    <p:sldLayoutId id="2147484142" r:id="rId9"/>
    <p:sldLayoutId id="2147484143" r:id="rId10"/>
    <p:sldLayoutId id="214748414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69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2" r:id="rId1"/>
    <p:sldLayoutId id="2147484183" r:id="rId2"/>
    <p:sldLayoutId id="2147484184" r:id="rId3"/>
    <p:sldLayoutId id="2147484185" r:id="rId4"/>
    <p:sldLayoutId id="2147484186" r:id="rId5"/>
    <p:sldLayoutId id="2147484187" r:id="rId6"/>
    <p:sldLayoutId id="2147484188" r:id="rId7"/>
    <p:sldLayoutId id="2147484189" r:id="rId8"/>
    <p:sldLayoutId id="2147484190" r:id="rId9"/>
    <p:sldLayoutId id="2147484191" r:id="rId10"/>
    <p:sldLayoutId id="214748419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2F707-EEF9-9148-BA1B-E7F996337498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6E0151B-C121-9A4C-921F-097632578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784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4" r:id="rId1"/>
    <p:sldLayoutId id="2147484195" r:id="rId2"/>
    <p:sldLayoutId id="2147484196" r:id="rId3"/>
    <p:sldLayoutId id="2147484197" r:id="rId4"/>
    <p:sldLayoutId id="2147484198" r:id="rId5"/>
    <p:sldLayoutId id="2147484199" r:id="rId6"/>
    <p:sldLayoutId id="2147484200" r:id="rId7"/>
    <p:sldLayoutId id="2147484201" r:id="rId8"/>
    <p:sldLayoutId id="2147484202" r:id="rId9"/>
    <p:sldLayoutId id="2147484203" r:id="rId10"/>
    <p:sldLayoutId id="2147484204" r:id="rId11"/>
    <p:sldLayoutId id="2147484205" r:id="rId12"/>
    <p:sldLayoutId id="2147484206" r:id="rId13"/>
    <p:sldLayoutId id="2147484207" r:id="rId14"/>
    <p:sldLayoutId id="2147484208" r:id="rId15"/>
    <p:sldLayoutId id="214748420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b="1" dirty="0"/>
              <a:t>MOVEMENT BUILDING TO END YOUTH &amp; YOUNG ADULT HOMELESSNESS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12269" y="1078029"/>
            <a:ext cx="7786837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u="sng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b="1" u="sng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WHY </a:t>
            </a:r>
            <a:r>
              <a:rPr lang="en-US" b="1" u="sng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NOW?</a:t>
            </a: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We are at a critical moment to leverage national, state, and local momentum around youth and young adult (YYA) homelessness</a:t>
            </a:r>
            <a:r>
              <a:rPr lang="en-US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</a:rPr>
              <a:t>Local community efforts are in full swing in communities like Houston, Cincinnati, Seattle/King County, Twin Cities – often complementing state leadership/efforts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</a:rPr>
              <a:t>Research projects underway, such as the Chapin Hall Voices of Youth Count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</a:rPr>
              <a:t>Stronger national visibility and advocacy efforts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</a:rPr>
              <a:t>Partnership/alignment efforts within the Federal Government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</a:rPr>
              <a:t>Growing understanding around the complexity of YYA Homelessness, including intersectionality with sexual exploitation, education systems, child welfare, juvenile justice, LGBTQ youth, youth of colors, and so 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</a:rPr>
              <a:t>Commitment and new focus of philanthropy on ending YYA Homelessness, such </a:t>
            </a:r>
            <a:r>
              <a:rPr lang="en-US" dirty="0" smtClean="0">
                <a:latin typeface="Cambria" panose="02040503050406030204" pitchFamily="18" charset="0"/>
              </a:rPr>
              <a:t>as </a:t>
            </a:r>
            <a:r>
              <a:rPr lang="en-US" dirty="0">
                <a:latin typeface="Cambria" panose="02040503050406030204" pitchFamily="18" charset="0"/>
              </a:rPr>
              <a:t>Foundations for Youth Success</a:t>
            </a:r>
          </a:p>
          <a:p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/>
            </a:r>
            <a:b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en-US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256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693019"/>
            <a:ext cx="742107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LET’S ACT</a:t>
            </a: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We need 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to act together now to accelerate our collective efforts. </a:t>
            </a:r>
          </a:p>
          <a:p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Funders are prepared to make an investment toward </a:t>
            </a:r>
            <a:r>
              <a:rPr lang="en-US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further</a:t>
            </a:r>
          </a:p>
          <a:p>
            <a:r>
              <a:rPr lang="en-US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building 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the movement to end homelessness among young people </a:t>
            </a: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before </a:t>
            </a: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the opportunity is lost.</a:t>
            </a:r>
          </a:p>
          <a:p>
            <a:pPr>
              <a:tabLst>
                <a:tab pos="457200" algn="l"/>
              </a:tabLst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>
              <a:tabLst>
                <a:tab pos="457200" algn="l"/>
              </a:tabLst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We need the best collective thinking about how we can support the national, state, and local momentum.</a:t>
            </a:r>
            <a:endParaRPr lang="en-US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015" y="751344"/>
            <a:ext cx="773871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b="1" u="sng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WHAT DIFFERENCE WILL IT MAKE?</a:t>
            </a: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i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There will be:</a:t>
            </a: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 national movement, awareness and action to make YYA homelessness rare, brief, and one time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An increased alignment among youth homelessness efforts – public policy, advocacy, research, communications, and funding (both public and private)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Established common measures of success and similar, aligned approaches to preventing and ending YYA homelessness at the local level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Measurable progress, as seen by reductions in the number of unsheltered youth, length of stay, and reductions in returns to homelessness </a:t>
            </a:r>
            <a:endParaRPr lang="en-US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280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Long Term Objective</a:t>
            </a:r>
            <a:endParaRPr lang="en-US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599" y="1540042"/>
            <a:ext cx="6347714" cy="4501321"/>
          </a:xfrm>
        </p:spPr>
        <p:txBody>
          <a:bodyPr numCol="1">
            <a:normAutofit fontScale="3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500" b="1" dirty="0"/>
              <a:t> </a:t>
            </a:r>
            <a:r>
              <a:rPr lang="en-US" sz="4500" b="1" dirty="0" smtClean="0"/>
              <a:t>2020 </a:t>
            </a:r>
            <a:r>
              <a:rPr lang="en-US" sz="4500" b="1" dirty="0"/>
              <a:t>BHAG</a:t>
            </a:r>
            <a:r>
              <a:rPr lang="en-US" sz="4500" dirty="0"/>
              <a:t> – by 2020 prevent and end homelessness among youth and young adults and if it occurs, homelessness should be rare, brief and </a:t>
            </a:r>
            <a:r>
              <a:rPr lang="en-US" sz="4500" dirty="0" smtClean="0"/>
              <a:t>one-time.</a:t>
            </a:r>
          </a:p>
          <a:p>
            <a:pPr marL="514350" indent="-514350">
              <a:buFont typeface="+mj-lt"/>
              <a:buAutoNum type="arabicPeriod"/>
            </a:pPr>
            <a:endParaRPr lang="en-US" sz="4500" dirty="0"/>
          </a:p>
          <a:p>
            <a:pPr marL="514350" indent="-514350">
              <a:buFont typeface="+mj-lt"/>
              <a:buAutoNum type="arabicPeriod"/>
            </a:pPr>
            <a:r>
              <a:rPr lang="en-US" sz="4500" dirty="0"/>
              <a:t> </a:t>
            </a:r>
            <a:r>
              <a:rPr lang="en-US" sz="4500" b="1" dirty="0" smtClean="0"/>
              <a:t>2017 </a:t>
            </a:r>
            <a:r>
              <a:rPr lang="en-US" sz="4500" b="1" dirty="0"/>
              <a:t>Action Agenda</a:t>
            </a:r>
            <a:r>
              <a:rPr lang="en-US" sz="4500" dirty="0"/>
              <a:t> – plan to achieve the 2020 BHAG.</a:t>
            </a:r>
          </a:p>
          <a:p>
            <a:pPr lvl="1"/>
            <a:r>
              <a:rPr lang="en-US" sz="4500" dirty="0"/>
              <a:t> </a:t>
            </a:r>
            <a:r>
              <a:rPr lang="en-US" sz="4500" b="1" dirty="0" smtClean="0"/>
              <a:t>Practice</a:t>
            </a:r>
            <a:r>
              <a:rPr lang="en-US" sz="4500" dirty="0"/>
              <a:t>: Statement on evidence-based and coordinated community responses that are aligned in approach and metrics.  Process to share ongoing learning with additional communities and federal partners.</a:t>
            </a:r>
            <a:br>
              <a:rPr lang="en-US" sz="4500" dirty="0"/>
            </a:br>
            <a:endParaRPr lang="en-US" sz="4500" dirty="0"/>
          </a:p>
          <a:p>
            <a:pPr lvl="1"/>
            <a:r>
              <a:rPr lang="en-US" sz="4500" b="1" dirty="0"/>
              <a:t>Policy:</a:t>
            </a:r>
            <a:r>
              <a:rPr lang="en-US" sz="4500" dirty="0"/>
              <a:t> New and revised policy and investment requests that support the push to prevent and end YYA homelessness in 2020.</a:t>
            </a:r>
            <a:br>
              <a:rPr lang="en-US" sz="4500" dirty="0"/>
            </a:br>
            <a:r>
              <a:rPr lang="en-US" sz="4500" dirty="0"/>
              <a:t> </a:t>
            </a:r>
          </a:p>
          <a:p>
            <a:pPr lvl="1"/>
            <a:r>
              <a:rPr lang="en-US" sz="4500" b="1" dirty="0"/>
              <a:t>Communications</a:t>
            </a:r>
            <a:r>
              <a:rPr lang="en-US" sz="4500" dirty="0"/>
              <a:t>: Strategies to build national awareness about YYA homelessness and national consensus that YYA homelessness is unacceptable and solvable.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870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One Year Work Plan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30418"/>
            <a:ext cx="6347714" cy="451094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  <a:p>
            <a:pPr lvl="0"/>
            <a:r>
              <a:rPr lang="en-US" b="1" dirty="0"/>
              <a:t>Mapping:</a:t>
            </a:r>
            <a:r>
              <a:rPr lang="en-US" dirty="0"/>
              <a:t> Create an assessment of the work and efforts being conducted at the national, state, and local level</a:t>
            </a:r>
            <a:r>
              <a:rPr lang="en-US" dirty="0" smtClean="0"/>
              <a:t>.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b="1" dirty="0"/>
              <a:t>Practice</a:t>
            </a:r>
            <a:r>
              <a:rPr lang="en-US" dirty="0"/>
              <a:t>: Agree on the evidence-based and coordinated community responses that are aligned in approach and metrics.  Ensure learning is shared with additional communities and federal partners.</a:t>
            </a:r>
            <a:br>
              <a:rPr lang="en-US" dirty="0"/>
            </a:br>
            <a:endParaRPr lang="en-US" dirty="0"/>
          </a:p>
          <a:p>
            <a:pPr lvl="0"/>
            <a:r>
              <a:rPr lang="en-US" b="1" dirty="0"/>
              <a:t>Policy:</a:t>
            </a:r>
            <a:r>
              <a:rPr lang="en-US" dirty="0"/>
              <a:t> Set an agenda for the next 5 years as together we make the push to prevent and end YYA homelessness in 2020.</a:t>
            </a:r>
            <a:br>
              <a:rPr lang="en-US" dirty="0"/>
            </a:br>
            <a:r>
              <a:rPr lang="en-US" dirty="0"/>
              <a:t> </a:t>
            </a:r>
          </a:p>
          <a:p>
            <a:pPr lvl="0"/>
            <a:r>
              <a:rPr lang="en-US" b="1" dirty="0"/>
              <a:t>Communications</a:t>
            </a:r>
            <a:r>
              <a:rPr lang="en-US" dirty="0"/>
              <a:t>: Build national awareness about YYA homelessness and national consensus that YYA homelessness is unacceptable and solvable.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416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One Year Work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u="sng" dirty="0"/>
              <a:t>Targets and </a:t>
            </a:r>
            <a:r>
              <a:rPr lang="en-US" u="sng" dirty="0" smtClean="0"/>
              <a:t>Partners* </a:t>
            </a:r>
            <a:endParaRPr lang="en-US" dirty="0"/>
          </a:p>
          <a:p>
            <a:pPr lvl="0"/>
            <a:r>
              <a:rPr lang="en-US" dirty="0" smtClean="0"/>
              <a:t>Current </a:t>
            </a:r>
            <a:r>
              <a:rPr lang="en-US" dirty="0"/>
              <a:t>Administration &amp; Congress </a:t>
            </a:r>
          </a:p>
          <a:p>
            <a:pPr lvl="0"/>
            <a:r>
              <a:rPr lang="en-US" dirty="0"/>
              <a:t>Providers</a:t>
            </a:r>
          </a:p>
          <a:p>
            <a:pPr lvl="0"/>
            <a:r>
              <a:rPr lang="en-US" dirty="0" smtClean="0"/>
              <a:t>Communities</a:t>
            </a:r>
          </a:p>
          <a:p>
            <a:pPr lvl="0"/>
            <a:r>
              <a:rPr lang="en-US" dirty="0" smtClean="0"/>
              <a:t>Youth</a:t>
            </a:r>
            <a:endParaRPr lang="en-US" dirty="0"/>
          </a:p>
          <a:p>
            <a:pPr lvl="0"/>
            <a:r>
              <a:rPr lang="en-US" dirty="0"/>
              <a:t>States</a:t>
            </a:r>
          </a:p>
          <a:p>
            <a:pPr lvl="0"/>
            <a:r>
              <a:rPr lang="en-US" dirty="0"/>
              <a:t>Federal partners</a:t>
            </a:r>
          </a:p>
          <a:p>
            <a:pPr lvl="0"/>
            <a:r>
              <a:rPr lang="en-US" dirty="0"/>
              <a:t>National Organizations</a:t>
            </a:r>
          </a:p>
          <a:p>
            <a:pPr lvl="0"/>
            <a:r>
              <a:rPr lang="en-US" dirty="0"/>
              <a:t>Philanthropy</a:t>
            </a:r>
          </a:p>
          <a:p>
            <a:pPr lvl="0"/>
            <a:r>
              <a:rPr lang="en-US" dirty="0"/>
              <a:t>Media</a:t>
            </a:r>
          </a:p>
          <a:p>
            <a:pPr lvl="0"/>
            <a:r>
              <a:rPr lang="en-US" dirty="0"/>
              <a:t>Key Allies within </a:t>
            </a:r>
            <a:r>
              <a:rPr lang="en-US" dirty="0" smtClean="0"/>
              <a:t>Congress</a:t>
            </a:r>
          </a:p>
          <a:p>
            <a:pPr lvl="0"/>
            <a:endParaRPr lang="en-US" dirty="0"/>
          </a:p>
          <a:p>
            <a:pPr marL="0" lvl="0" indent="0">
              <a:buNone/>
            </a:pPr>
            <a:r>
              <a:rPr lang="en-US" dirty="0" smtClean="0"/>
              <a:t>*include comprehensive sector partners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386369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D4D4D76D675E4FB33EBDD78C999722" ma:contentTypeVersion="3" ma:contentTypeDescription="Create a new document." ma:contentTypeScope="" ma:versionID="d8c4f4dab56f3f35acf2b631e33ae51e">
  <xsd:schema xmlns:xsd="http://www.w3.org/2001/XMLSchema" xmlns:xs="http://www.w3.org/2001/XMLSchema" xmlns:p="http://schemas.microsoft.com/office/2006/metadata/properties" xmlns:ns2="c1e8f12d-b0db-4f3c-933e-10c5143ac294" targetNamespace="http://schemas.microsoft.com/office/2006/metadata/properties" ma:root="true" ma:fieldsID="ff11e0fc8091f166089449de2ca09fef" ns2:_="">
    <xsd:import namespace="c1e8f12d-b0db-4f3c-933e-10c5143ac29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e8f12d-b0db-4f3c-933e-10c5143ac29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93B3A14-2C3E-4C03-BB61-BCC6CEA3D71D}"/>
</file>

<file path=customXml/itemProps2.xml><?xml version="1.0" encoding="utf-8"?>
<ds:datastoreItem xmlns:ds="http://schemas.openxmlformats.org/officeDocument/2006/customXml" ds:itemID="{1DF55BCE-3434-4359-ADAE-EDB62C56CAF7}"/>
</file>

<file path=customXml/itemProps3.xml><?xml version="1.0" encoding="utf-8"?>
<ds:datastoreItem xmlns:ds="http://schemas.openxmlformats.org/officeDocument/2006/customXml" ds:itemID="{51167F5A-42BB-409E-8E0C-C3F043F2DFC0}"/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12725</TotalTime>
  <Words>109</Words>
  <Application>Microsoft Office PowerPoint</Application>
  <PresentationFormat>On-screen Show (4:3)</PresentationFormat>
  <Paragraphs>59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MS Mincho</vt:lpstr>
      <vt:lpstr>Arial</vt:lpstr>
      <vt:lpstr>Calibri</vt:lpstr>
      <vt:lpstr>Calibri Light</vt:lpstr>
      <vt:lpstr>Cambria</vt:lpstr>
      <vt:lpstr>Times New Roman</vt:lpstr>
      <vt:lpstr>Trebuchet MS</vt:lpstr>
      <vt:lpstr>Wingdings 2</vt:lpstr>
      <vt:lpstr>Wingdings 3</vt:lpstr>
      <vt:lpstr>HDOfficeLightV0</vt:lpstr>
      <vt:lpstr>1_HDOfficeLightV0</vt:lpstr>
      <vt:lpstr>2_HDOfficeLightV0</vt:lpstr>
      <vt:lpstr>3_HDOfficeLightV0</vt:lpstr>
      <vt:lpstr>Facet</vt:lpstr>
      <vt:lpstr>MOVEMENT BUILDING TO END YOUTH &amp; YOUNG ADULT HOMELESSNESS </vt:lpstr>
      <vt:lpstr>PowerPoint Presentation</vt:lpstr>
      <vt:lpstr>PowerPoint Presentation</vt:lpstr>
      <vt:lpstr>Long Term Objective</vt:lpstr>
      <vt:lpstr>One Year Work Plan</vt:lpstr>
      <vt:lpstr>One Year Work Plan</vt:lpstr>
    </vt:vector>
  </TitlesOfParts>
  <Company>Barbara Poppe and Associates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Long Term Objective</dc:title>
  <dc:creator>Barbara Poppe</dc:creator>
  <cp:lastModifiedBy>Aimee Hendrigan</cp:lastModifiedBy>
  <cp:revision>5</cp:revision>
  <dcterms:created xsi:type="dcterms:W3CDTF">2015-09-21T15:45:35Z</dcterms:created>
  <dcterms:modified xsi:type="dcterms:W3CDTF">2015-09-30T11:56:54Z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0x010100A6D4D4D76D675E4FB33EBDD78C999722</vt:lpwstr>
  </property>
</Properties>
</file>