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302" r:id="rId3"/>
    <p:sldId id="347" r:id="rId4"/>
    <p:sldId id="336" r:id="rId5"/>
    <p:sldId id="337" r:id="rId6"/>
    <p:sldId id="339" r:id="rId7"/>
    <p:sldId id="340" r:id="rId8"/>
    <p:sldId id="341" r:id="rId9"/>
    <p:sldId id="342" r:id="rId10"/>
    <p:sldId id="344" r:id="rId11"/>
    <p:sldId id="345" r:id="rId12"/>
    <p:sldId id="346" r:id="rId13"/>
    <p:sldId id="32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148"/>
    <a:srgbClr val="73BDB1"/>
    <a:srgbClr val="EA8A51"/>
    <a:srgbClr val="B7D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87160" autoAdjust="0"/>
  </p:normalViewPr>
  <p:slideViewPr>
    <p:cSldViewPr>
      <p:cViewPr>
        <p:scale>
          <a:sx n="42" d="100"/>
          <a:sy n="42" d="100"/>
        </p:scale>
        <p:origin x="-1512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BFE8C-3888-427A-BE84-BA34574A58AA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C9D92-BCBC-4205-8BAD-E2FA46DDA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9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Staff, population</a:t>
            </a:r>
            <a:r>
              <a:rPr lang="en-US" baseline="0" dirty="0" smtClean="0"/>
              <a:t>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Staff, population</a:t>
            </a:r>
            <a:r>
              <a:rPr lang="en-US" baseline="0" dirty="0" smtClean="0"/>
              <a:t>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9D92-BCBC-4205-8BAD-E2FA46DDA1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0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51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source=images&amp;cd=&amp;cad=rja&amp;uact=8&amp;ved=0ahUKEwjoiOmhyrzOAhVB-WMKHcDaBXQQjRwIBw&amp;url=http://www.idigitaltimes.com/flip-phones-making-comeback-japan-flip-phone-sales-rise-while-smartphones-fell-414853&amp;bvm=bv.129422649,d.cGc&amp;psig=AFQjCNEFP2x1GTai4UUygYTnmZfFtqj3ow&amp;ust=147111542365006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source=images&amp;cd=&amp;ved=0ahUKEwjdxIfayrzOAhUM0GMKHbmnB-IQjRwIBw&amp;url=http://www.mirror.co.uk/tech/iphone-7-release-date-leaked-8131852&amp;bvm=bv.129422649,d.cGc&amp;psig=AFQjCNH6oBtE0mPF4mT7PEtSF5krjPwxOA&amp;ust=147111555756444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rct=j&amp;q=&amp;esrc=s&amp;source=images&amp;cd=&amp;cad=rja&amp;uact=8&amp;ved=0ahUKEwifypfUxLzOAhVM6WMKHRWQBa0QjRwIBw&amp;url=http://pudgemountain.deviantart.com/art/Long-and-Winding-Road-Ahead-Sign-353965929&amp;psig=AFQjCNEZNvjm0UlsvNMUZkKwSHp-HpRvTw&amp;ust=147111393313217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source=images&amp;cd=&amp;cad=rja&amp;uact=8&amp;ved=0ahUKEwioqp6WybzOAhUY52MKHc2TAeUQjRwIBw&amp;url=http://www.moddb.com/groups/atheists-of-moddb/news/is-evolution-pseudoscience-debunked&amp;psig=AFQjCNF0Gz22cqk1cBr53Eafvttzz0nGpA&amp;ust=147111514236538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cad=rja&amp;uact=8&amp;ved=0ahUKEwjxo6TCybzOAhVKHGMKHWrTCMoQjRwIBw&amp;url=http://www.oaktreevintage.com/Telephones.htm&amp;bvm=bv.129422649,d.cGc&amp;psig=AFQjCNFdHWhmmycAOZuHJ_t0KKhk96CNDQ&amp;ust=14711152514753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source=images&amp;cd=&amp;cad=rja&amp;uact=8&amp;ved=0ahUKEwjxo6TCybzOAhVKHGMKHWrTCMoQjRwIBw&amp;url=http://www.oaktreevintage.com/Telephones.htm&amp;bvm=bv.129422649,d.cGc&amp;psig=AFQjCNFdHWhmmycAOZuHJ_t0KKhk96CNDQ&amp;ust=147111525147535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www.pinterest.com/pin/50749945174058234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s://www.pinterest.com/pin/50749945174058234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ahUKEwjoiOmhyrzOAhVB-WMKHcDaBXQQjRwIBw&amp;url=http://www.idigitaltimes.com/flip-phones-making-comeback-japan-flip-phone-sales-rise-while-smartphones-fell-414853&amp;bvm=bv.129422649,d.cGc&amp;psig=AFQjCNEFP2x1GTai4UUygYTnmZfFtqj3ow&amp;ust=14711154236500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91" y="152401"/>
            <a:ext cx="9289716" cy="16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91" y="5105400"/>
            <a:ext cx="9233062" cy="159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L:\CEHKC\CEHKC\Administration\Labels and Letterhead\Logos\All Home\RGB\with tagline\reverse for dark background\AllHome-LogoTag_Rev_RG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2346"/>
            <a:ext cx="34671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EHKC\CEHKC\Administration\Labels and Letterhead\Logos\All Home\RGB\reverse for dark background\AllHome-Logo_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1" y="573423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Coordinated Entry for All- Ongoing Lessons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90600" y="1371600"/>
            <a:ext cx="7772400" cy="5015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evolu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cdn.idigitaltimes.com/sites/idigitaltimes.com/files/styles/embed/public/2014/09/24/flip-pho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95" y="1143000"/>
            <a:ext cx="2011005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15240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dirty="0" smtClean="0">
                <a:solidFill>
                  <a:schemeClr val="bg1"/>
                </a:solidFill>
              </a:rPr>
              <a:t>Better data system, but it’s a journey</a:t>
            </a:r>
          </a:p>
          <a:p>
            <a:pPr lvl="0" algn="l"/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</a:rPr>
              <a:t>“Additional key changes” (previous slide) still somewhat theoretical– also a journey</a:t>
            </a:r>
          </a:p>
          <a:p>
            <a:pPr lvl="0" algn="l"/>
            <a:endParaRPr lang="en-US" sz="240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2400" dirty="0" smtClean="0">
                <a:solidFill>
                  <a:schemeClr val="bg1"/>
                </a:solidFill>
              </a:rPr>
              <a:t>Still a complicated system with delays</a:t>
            </a:r>
            <a:endParaRPr lang="en-US" sz="2400" dirty="0">
              <a:solidFill>
                <a:schemeClr val="bg1"/>
              </a:solidFill>
            </a:endParaRPr>
          </a:p>
          <a:p>
            <a:pPr lvl="0" algn="l"/>
            <a:endParaRPr lang="en-US" sz="240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2400" dirty="0" smtClean="0">
                <a:solidFill>
                  <a:schemeClr val="bg1"/>
                </a:solidFill>
              </a:rPr>
              <a:t>New assessment tool, still not loved</a:t>
            </a:r>
            <a:endParaRPr lang="en-US" sz="2400" dirty="0">
              <a:solidFill>
                <a:schemeClr val="bg1"/>
              </a:solidFill>
            </a:endParaRPr>
          </a:p>
          <a:p>
            <a:pPr lvl="0" algn="l"/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Meeting the needs of </a:t>
            </a:r>
            <a:r>
              <a:rPr lang="en-US" sz="2400" dirty="0">
                <a:solidFill>
                  <a:schemeClr val="bg1"/>
                </a:solidFill>
              </a:rPr>
              <a:t>high needs YA</a:t>
            </a:r>
          </a:p>
          <a:p>
            <a:pPr lvl="0" algn="l"/>
            <a:endParaRPr lang="en-US" sz="240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2400" dirty="0" smtClean="0">
                <a:solidFill>
                  <a:schemeClr val="bg1"/>
                </a:solidFill>
              </a:rPr>
              <a:t>Changes </a:t>
            </a:r>
            <a:r>
              <a:rPr lang="en-US" sz="2400" dirty="0">
                <a:solidFill>
                  <a:schemeClr val="bg1"/>
                </a:solidFill>
              </a:rPr>
              <a:t>to governance and stakeholder </a:t>
            </a:r>
            <a:r>
              <a:rPr lang="en-US" sz="2400" dirty="0" smtClean="0">
                <a:solidFill>
                  <a:schemeClr val="bg1"/>
                </a:solidFill>
              </a:rPr>
              <a:t>involvement</a:t>
            </a:r>
          </a:p>
          <a:p>
            <a:pPr lvl="0"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EHKC\CEHKC\Administration\Labels and Letterhead\Logos\All Home\RGB\reverse for dark background\AllHome-Logo_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1" y="573423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76200"/>
            <a:ext cx="86868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Continuing to evolve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3716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evolu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Image result for iphone 7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iphone 7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i3.mirror.co.uk/incoming/article5871156.ece/ALTERNATES/s615b/iPhone-7-Concep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98" y="755439"/>
            <a:ext cx="1505585" cy="100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609599" y="1066800"/>
            <a:ext cx="7352191" cy="4872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Learning: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Quarterly Data Reviews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National youth learning collaborative through MANY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Is </a:t>
            </a:r>
            <a:r>
              <a:rPr lang="en-US" sz="2400" dirty="0">
                <a:solidFill>
                  <a:schemeClr val="bg1"/>
                </a:solidFill>
              </a:rPr>
              <a:t>a more integrated system youth friendly?</a:t>
            </a:r>
          </a:p>
          <a:p>
            <a:pPr lvl="0" algn="l"/>
            <a:endParaRPr lang="en-US" sz="240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2400" dirty="0" smtClean="0">
                <a:solidFill>
                  <a:schemeClr val="bg1"/>
                </a:solidFill>
              </a:rPr>
              <a:t>Future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Link to diversion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Navigation support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nclusion </a:t>
            </a:r>
            <a:r>
              <a:rPr lang="en-US" sz="2400" dirty="0">
                <a:solidFill>
                  <a:schemeClr val="bg1"/>
                </a:solidFill>
              </a:rPr>
              <a:t>of YA shelter?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hanges </a:t>
            </a:r>
            <a:r>
              <a:rPr lang="en-US" sz="2400" dirty="0">
                <a:solidFill>
                  <a:schemeClr val="bg1"/>
                </a:solidFill>
              </a:rPr>
              <a:t>to </a:t>
            </a:r>
            <a:r>
              <a:rPr lang="en-US" sz="2400" dirty="0" smtClean="0">
                <a:solidFill>
                  <a:schemeClr val="bg1"/>
                </a:solidFill>
              </a:rPr>
              <a:t>prioritization?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Housing placement meetings/ by name list?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1940" y="457200"/>
            <a:ext cx="8252460" cy="556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Coordinated Entry: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really hard, </a:t>
            </a:r>
            <a:r>
              <a:rPr lang="en-US" b="1" u="sng" dirty="0" smtClean="0">
                <a:solidFill>
                  <a:schemeClr val="bg1"/>
                </a:solidFill>
              </a:rPr>
              <a:t>really</a:t>
            </a:r>
            <a:r>
              <a:rPr lang="en-US" dirty="0" smtClean="0">
                <a:solidFill>
                  <a:schemeClr val="bg1"/>
                </a:solidFill>
              </a:rPr>
              <a:t> important</a:t>
            </a:r>
          </a:p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Daylights </a:t>
            </a:r>
            <a:r>
              <a:rPr lang="en-US" sz="2400" dirty="0">
                <a:solidFill>
                  <a:schemeClr val="bg1"/>
                </a:solidFill>
              </a:rPr>
              <a:t>existing issues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Screening criteria create barriers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CE doesn’t create new resources, but highlights unmet needs</a:t>
            </a:r>
          </a:p>
          <a:p>
            <a:pPr marL="285750" indent="-285750" algn="l">
              <a:buFontTx/>
              <a:buChar char="-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Efficiency and </a:t>
            </a:r>
            <a:r>
              <a:rPr lang="en-US" sz="2400" dirty="0" smtClean="0">
                <a:solidFill>
                  <a:schemeClr val="bg1"/>
                </a:solidFill>
              </a:rPr>
              <a:t>equity</a:t>
            </a:r>
          </a:p>
          <a:p>
            <a:pPr marL="285750" indent="-285750" algn="l">
              <a:buFontTx/>
              <a:buChar char="-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Ownership matters--- funder relationship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3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91" y="152401"/>
            <a:ext cx="9289716" cy="16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91" y="5105400"/>
            <a:ext cx="9233062" cy="159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L:\CEHKC\CEHKC\Administration\Labels and Letterhead\Logos\All Home\RGB\with tagline\reverse for dark background\AllHome-LogoTag_Rev_RG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2346"/>
            <a:ext cx="34671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657600" y="2209800"/>
            <a:ext cx="5219700" cy="251460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en-CA" sz="6300" dirty="0" smtClean="0">
                <a:solidFill>
                  <a:srgbClr val="EA8A51"/>
                </a:solidFill>
              </a:rPr>
              <a:t>Carrie Hennen</a:t>
            </a:r>
          </a:p>
          <a:p>
            <a:pPr marL="0" indent="0" algn="r">
              <a:buNone/>
            </a:pPr>
            <a:endParaRPr lang="en-CA" sz="35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CA" sz="3500" dirty="0" smtClean="0">
                <a:solidFill>
                  <a:schemeClr val="bg1"/>
                </a:solidFill>
              </a:rPr>
              <a:t>Carrie.Hennen@allhomekc.org</a:t>
            </a:r>
          </a:p>
          <a:p>
            <a:pPr marL="0" indent="0" algn="r">
              <a:buNone/>
            </a:pPr>
            <a:endParaRPr lang="en-CA" sz="35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CA" sz="3500" dirty="0" smtClean="0">
                <a:solidFill>
                  <a:schemeClr val="bg1"/>
                </a:solidFill>
              </a:rPr>
              <a:t>allhomekc.org</a:t>
            </a:r>
          </a:p>
          <a:p>
            <a:pPr marL="0" indent="0" algn="r">
              <a:buNone/>
            </a:pPr>
            <a:endParaRPr lang="en-CA" sz="4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EHKC\CEHKC\Administration\Labels and Letterhead\Logos\All Home\RGB\reverse for dark background\AllHome-Logo_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1" y="573423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</a:rPr>
              <a:t>Youth Coordinated Entry in </a:t>
            </a:r>
            <a:r>
              <a:rPr lang="en-CA" dirty="0" smtClean="0">
                <a:solidFill>
                  <a:schemeClr val="bg1"/>
                </a:solidFill>
              </a:rPr>
              <a:t>King County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447800"/>
            <a:ext cx="83820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orig03.deviantart.net/032f/f/2013/043/a/9/long_and_winding_road_ahead_sign_by_pudgemountain-d5uqpux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54" y="1782517"/>
            <a:ext cx="4637746" cy="34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EHKC\CEHKC\Administration\Labels and Letterhead\Logos\All Home\RGB\reverse for dark background\AllHome-Logo_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1" y="573423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</a:rPr>
              <a:t>Youth Coordinated Entry in </a:t>
            </a:r>
            <a:r>
              <a:rPr lang="en-CA" dirty="0" smtClean="0">
                <a:solidFill>
                  <a:schemeClr val="bg1"/>
                </a:solidFill>
              </a:rPr>
              <a:t>King County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447800"/>
            <a:ext cx="83820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1" y="1447801"/>
            <a:ext cx="80903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Why?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Fair and equitable access to housing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Consistent method of prioritization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Housing resources are our community’s resources– CE is essential to having a SYSTEM </a:t>
            </a:r>
            <a:r>
              <a:rPr lang="en-US" sz="2400" dirty="0" smtClean="0">
                <a:solidFill>
                  <a:schemeClr val="bg1"/>
                </a:solidFill>
              </a:rPr>
              <a:t>response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Better understand the need; align resources to meet the need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i="1" dirty="0" smtClean="0">
                <a:solidFill>
                  <a:schemeClr val="bg1"/>
                </a:solidFill>
              </a:rPr>
              <a:t>How can we deliberately and efficiently ensure that the young people most in need of housing interventions are served?</a:t>
            </a:r>
            <a:endParaRPr lang="en-US" sz="2400" i="1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EHKC\CEHKC\Administration\Labels and Letterhead\Logos\All Home\RGB\reverse for dark background\AllHome-Logo_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1" y="573423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86800" cy="16764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Evolution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3716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Youth Housing Connection v1.0: 2013-2014</a:t>
            </a:r>
          </a:p>
          <a:p>
            <a:pPr marL="342900" indent="-342900" algn="l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Youth Housing Connection v2.0: 2015-2016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Coordinated Entry for All: 2016-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evolu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media.moddb.com/images/articles/1/108/107299/evoluti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7" y="4590631"/>
            <a:ext cx="3654425" cy="16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EHKC\CEHKC\Administration\Labels and Letterhead\Logos\All Home\RGB\reverse for dark background\AllHome-Logo_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1" y="573423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Youth Housing Connection </a:t>
            </a:r>
            <a:r>
              <a:rPr lang="en-US" dirty="0" smtClean="0">
                <a:solidFill>
                  <a:schemeClr val="bg1"/>
                </a:solidFill>
              </a:rPr>
              <a:t>v1.0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3716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evolu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www.oaktreevintage.com/web_photos/Crosley/crosley_cr64-cr-64_black_antique_style_candlestick_telepho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15" y="1371600"/>
            <a:ext cx="10858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685800" y="1524000"/>
            <a:ext cx="7467600" cy="495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- Launched with private funding in 2013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- Structure:</a:t>
            </a:r>
          </a:p>
          <a:p>
            <a:pPr marL="800100" lvl="1" indent="-342900" algn="l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Operated by contracted provider</a:t>
            </a:r>
            <a:endParaRPr lang="en-US" sz="2400" dirty="0">
              <a:solidFill>
                <a:schemeClr val="bg1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Assessments </a:t>
            </a:r>
            <a:r>
              <a:rPr lang="en-US" sz="2400" dirty="0">
                <a:solidFill>
                  <a:schemeClr val="bg1"/>
                </a:solidFill>
              </a:rPr>
              <a:t>by </a:t>
            </a:r>
            <a:r>
              <a:rPr lang="en-US" sz="2400" dirty="0" smtClean="0">
                <a:solidFill>
                  <a:schemeClr val="bg1"/>
                </a:solidFill>
              </a:rPr>
              <a:t>contracted provider at locations around County</a:t>
            </a:r>
            <a:endParaRPr lang="en-US" sz="2400" dirty="0">
              <a:solidFill>
                <a:schemeClr val="bg1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Centralized referrals</a:t>
            </a:r>
          </a:p>
          <a:p>
            <a:pPr marL="800100" lvl="1" indent="-342900" algn="l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Includes </a:t>
            </a:r>
            <a:r>
              <a:rPr lang="en-US" sz="2400" dirty="0">
                <a:solidFill>
                  <a:schemeClr val="bg1"/>
                </a:solidFill>
              </a:rPr>
              <a:t>young adult housing- not shelter, - not youth </a:t>
            </a:r>
            <a:r>
              <a:rPr lang="en-US" sz="2400" dirty="0" smtClean="0">
                <a:solidFill>
                  <a:schemeClr val="bg1"/>
                </a:solidFill>
              </a:rPr>
              <a:t>programs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Eligibility-age </a:t>
            </a:r>
            <a:r>
              <a:rPr lang="en-US" sz="2400" dirty="0">
                <a:solidFill>
                  <a:schemeClr val="bg1"/>
                </a:solidFill>
              </a:rPr>
              <a:t>17.5-24, homelessness/ imminently at risk</a:t>
            </a:r>
          </a:p>
          <a:p>
            <a:pPr marL="342900" lvl="0" indent="-342900" algn="l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Community- developed assessment tool </a:t>
            </a:r>
          </a:p>
          <a:p>
            <a:pPr marL="342900" lvl="0" indent="-342900" algn="l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Referral based on program eligibility, prioritized </a:t>
            </a:r>
            <a:r>
              <a:rPr lang="en-US" sz="2400" dirty="0">
                <a:solidFill>
                  <a:schemeClr val="bg1"/>
                </a:solidFill>
              </a:rPr>
              <a:t>by </a:t>
            </a:r>
            <a:r>
              <a:rPr lang="en-US" sz="2400" dirty="0" smtClean="0">
                <a:solidFill>
                  <a:schemeClr val="bg1"/>
                </a:solidFill>
              </a:rPr>
              <a:t>vulnerability score &amp; assessment date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EHKC\CEHKC\Administration\Labels and Letterhead\Logos\All Home\RGB\reverse for dark background\AllHome-Logo_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1" y="573423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Youth Housing </a:t>
            </a:r>
            <a:r>
              <a:rPr lang="en-US" dirty="0" smtClean="0">
                <a:solidFill>
                  <a:schemeClr val="bg1"/>
                </a:solidFill>
              </a:rPr>
              <a:t>Connection 1.0 - Lessons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1430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evolu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www.oaktreevintage.com/web_photos/Crosley/crosley_cr64-cr-64_black_antique_style_candlestick_telepho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554480"/>
            <a:ext cx="10858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15240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81001" y="762000"/>
            <a:ext cx="7839074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900" dirty="0" smtClean="0">
                <a:solidFill>
                  <a:schemeClr val="bg1"/>
                </a:solidFill>
              </a:rPr>
              <a:t>Young people are successfully able to access assessments, and more vulnerable young people are contacted for housing</a:t>
            </a:r>
          </a:p>
          <a:p>
            <a:pPr lvl="0" algn="l"/>
            <a:endParaRPr lang="en-US" sz="190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1900" dirty="0" smtClean="0">
                <a:solidFill>
                  <a:schemeClr val="bg1"/>
                </a:solidFill>
              </a:rPr>
              <a:t>Complicated </a:t>
            </a:r>
            <a:r>
              <a:rPr lang="en-US" sz="1900" dirty="0" smtClean="0">
                <a:solidFill>
                  <a:schemeClr val="bg1"/>
                </a:solidFill>
              </a:rPr>
              <a:t>system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Screening </a:t>
            </a:r>
            <a:r>
              <a:rPr lang="en-US" sz="1900" dirty="0">
                <a:solidFill>
                  <a:schemeClr val="bg1"/>
                </a:solidFill>
              </a:rPr>
              <a:t>criteria &amp; eligibility = </a:t>
            </a:r>
            <a:r>
              <a:rPr lang="en-US" sz="1900" dirty="0" smtClean="0">
                <a:solidFill>
                  <a:schemeClr val="bg1"/>
                </a:solidFill>
              </a:rPr>
              <a:t>problem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Delays</a:t>
            </a:r>
            <a:r>
              <a:rPr lang="en-US" sz="1900" dirty="0">
                <a:solidFill>
                  <a:schemeClr val="bg1"/>
                </a:solidFill>
              </a:rPr>
              <a:t>, long </a:t>
            </a:r>
            <a:r>
              <a:rPr lang="en-US" sz="1900" dirty="0" smtClean="0">
                <a:solidFill>
                  <a:schemeClr val="bg1"/>
                </a:solidFill>
              </a:rPr>
              <a:t> waitlist, slow timelines</a:t>
            </a:r>
            <a:r>
              <a:rPr lang="en-US" sz="1900" dirty="0">
                <a:solidFill>
                  <a:schemeClr val="bg1"/>
                </a:solidFill>
              </a:rPr>
              <a:t>, concerns re: occupancy</a:t>
            </a:r>
          </a:p>
          <a:p>
            <a:pPr algn="l"/>
            <a:endParaRPr lang="en-US" sz="1900" dirty="0" smtClean="0">
              <a:solidFill>
                <a:schemeClr val="bg1"/>
              </a:solidFill>
            </a:endParaRPr>
          </a:p>
          <a:p>
            <a:pPr algn="l"/>
            <a:r>
              <a:rPr lang="en-US" sz="1900" dirty="0" smtClean="0">
                <a:solidFill>
                  <a:schemeClr val="bg1"/>
                </a:solidFill>
              </a:rPr>
              <a:t>Questions re: assessment tool</a:t>
            </a:r>
          </a:p>
          <a:p>
            <a:pPr algn="l"/>
            <a:endParaRPr lang="en-US" sz="1900" dirty="0" smtClean="0">
              <a:solidFill>
                <a:schemeClr val="bg1"/>
              </a:solidFill>
            </a:endParaRPr>
          </a:p>
          <a:p>
            <a:pPr algn="l"/>
            <a:r>
              <a:rPr lang="en-US" sz="1900" dirty="0" smtClean="0">
                <a:solidFill>
                  <a:schemeClr val="bg1"/>
                </a:solidFill>
              </a:rPr>
              <a:t>Providers don’t like loss of control</a:t>
            </a:r>
            <a:endParaRPr lang="en-US" sz="1900" dirty="0">
              <a:solidFill>
                <a:schemeClr val="bg1"/>
              </a:solidFill>
            </a:endParaRPr>
          </a:p>
          <a:p>
            <a:pPr lvl="0" algn="l"/>
            <a:endParaRPr lang="en-US" sz="190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1900" dirty="0" smtClean="0">
                <a:solidFill>
                  <a:schemeClr val="bg1"/>
                </a:solidFill>
              </a:rPr>
              <a:t>Data </a:t>
            </a:r>
            <a:r>
              <a:rPr lang="en-US" sz="1900" dirty="0">
                <a:solidFill>
                  <a:schemeClr val="bg1"/>
                </a:solidFill>
              </a:rPr>
              <a:t>system </a:t>
            </a:r>
            <a:r>
              <a:rPr lang="en-US" sz="1900" dirty="0" smtClean="0">
                <a:solidFill>
                  <a:schemeClr val="bg1"/>
                </a:solidFill>
              </a:rPr>
              <a:t>limitations affect </a:t>
            </a:r>
            <a:r>
              <a:rPr lang="en-US" sz="1900" dirty="0">
                <a:solidFill>
                  <a:schemeClr val="bg1"/>
                </a:solidFill>
              </a:rPr>
              <a:t>daily operations &amp; </a:t>
            </a:r>
            <a:r>
              <a:rPr lang="en-US" sz="1900" dirty="0" smtClean="0">
                <a:solidFill>
                  <a:schemeClr val="bg1"/>
                </a:solidFill>
              </a:rPr>
              <a:t>ability to understand performance, outcomes</a:t>
            </a:r>
          </a:p>
          <a:p>
            <a:pPr lvl="0" algn="l"/>
            <a:endParaRPr lang="en-US" sz="1900" dirty="0" smtClean="0">
              <a:solidFill>
                <a:schemeClr val="bg1"/>
              </a:solidFill>
            </a:endParaRPr>
          </a:p>
          <a:p>
            <a:pPr algn="l"/>
            <a:r>
              <a:rPr lang="en-US" sz="1900" i="1" dirty="0" smtClean="0">
                <a:solidFill>
                  <a:schemeClr val="bg1"/>
                </a:solidFill>
              </a:rPr>
              <a:t>YHC </a:t>
            </a:r>
            <a:r>
              <a:rPr lang="en-US" sz="1900" i="1" dirty="0">
                <a:solidFill>
                  <a:schemeClr val="bg1"/>
                </a:solidFill>
              </a:rPr>
              <a:t>at Year 1- </a:t>
            </a:r>
            <a:r>
              <a:rPr lang="en-US" sz="1900" i="1" dirty="0" smtClean="0">
                <a:solidFill>
                  <a:schemeClr val="bg1"/>
                </a:solidFill>
              </a:rPr>
              <a:t>we  have a problem!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i="1" dirty="0" smtClean="0">
                <a:solidFill>
                  <a:schemeClr val="bg1"/>
                </a:solidFill>
              </a:rPr>
              <a:t>In focusing on equity, did we forget about efficiency</a:t>
            </a:r>
            <a:r>
              <a:rPr lang="en-US" sz="1900" i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900" i="1" dirty="0" smtClean="0">
                <a:solidFill>
                  <a:schemeClr val="bg1"/>
                </a:solidFill>
              </a:rPr>
              <a:t>Previously existing problems highlighted</a:t>
            </a:r>
            <a:endParaRPr lang="en-US" sz="1900" i="1" dirty="0">
              <a:solidFill>
                <a:schemeClr val="bg1"/>
              </a:solidFill>
            </a:endParaRPr>
          </a:p>
          <a:p>
            <a:pPr lvl="0" algn="l"/>
            <a:endParaRPr lang="en-US" sz="1900" dirty="0">
              <a:solidFill>
                <a:schemeClr val="bg1"/>
              </a:solidFill>
            </a:endParaRPr>
          </a:p>
          <a:p>
            <a:pPr algn="l"/>
            <a:endParaRPr lang="en-US" sz="1900" dirty="0" smtClean="0">
              <a:solidFill>
                <a:schemeClr val="bg1"/>
              </a:solidFill>
            </a:endParaRPr>
          </a:p>
          <a:p>
            <a:pPr algn="l"/>
            <a:endParaRPr lang="en-US" sz="1900" dirty="0">
              <a:solidFill>
                <a:schemeClr val="bg1"/>
              </a:solidFill>
            </a:endParaRPr>
          </a:p>
          <a:p>
            <a:pPr algn="l"/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EHKC\CEHKC\Administration\Labels and Letterhead\Logos\All Home\RGB\reverse for dark background\AllHome-Logo_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1" y="573423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Youth Housing </a:t>
            </a:r>
            <a:r>
              <a:rPr lang="en-US" dirty="0" smtClean="0">
                <a:solidFill>
                  <a:schemeClr val="bg1"/>
                </a:solidFill>
              </a:rPr>
              <a:t>Connection 2.0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3716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evolu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sentinelactive.com/sen-web-iframe-content/mobile-phones-timeline/images/motorola-198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371600"/>
            <a:ext cx="1600200" cy="15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15240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600" dirty="0">
                <a:solidFill>
                  <a:schemeClr val="bg1"/>
                </a:solidFill>
              </a:rPr>
              <a:t>- </a:t>
            </a:r>
            <a:r>
              <a:rPr lang="en-US" sz="2600" dirty="0" smtClean="0">
                <a:solidFill>
                  <a:schemeClr val="bg1"/>
                </a:solidFill>
              </a:rPr>
              <a:t>Changes to structure</a:t>
            </a:r>
            <a:r>
              <a:rPr lang="en-US" sz="2600" dirty="0">
                <a:solidFill>
                  <a:schemeClr val="bg1"/>
                </a:solidFill>
              </a:rPr>
              <a:t>:</a:t>
            </a:r>
          </a:p>
          <a:p>
            <a:pPr marL="800100" lvl="1" indent="-342900" algn="l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Operated by </a:t>
            </a:r>
            <a:r>
              <a:rPr lang="en-US" sz="2600" dirty="0" smtClean="0">
                <a:solidFill>
                  <a:schemeClr val="bg1"/>
                </a:solidFill>
              </a:rPr>
              <a:t> All Home </a:t>
            </a:r>
          </a:p>
          <a:p>
            <a:pPr marL="800100" lvl="1" indent="-342900" algn="l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</a:rPr>
              <a:t>Assessments </a:t>
            </a:r>
            <a:r>
              <a:rPr lang="en-US" sz="2600" dirty="0">
                <a:solidFill>
                  <a:schemeClr val="bg1"/>
                </a:solidFill>
              </a:rPr>
              <a:t>by </a:t>
            </a:r>
            <a:r>
              <a:rPr lang="en-US" sz="2600" dirty="0" smtClean="0">
                <a:solidFill>
                  <a:schemeClr val="bg1"/>
                </a:solidFill>
              </a:rPr>
              <a:t>10 YA agencies</a:t>
            </a:r>
            <a:endParaRPr lang="en-US" sz="2600" dirty="0">
              <a:solidFill>
                <a:schemeClr val="bg1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en-US" sz="2600" dirty="0">
                <a:solidFill>
                  <a:schemeClr val="bg1"/>
                </a:solidFill>
              </a:rPr>
              <a:t>Centralized </a:t>
            </a:r>
            <a:r>
              <a:rPr lang="en-US" sz="2600" dirty="0" smtClean="0">
                <a:solidFill>
                  <a:schemeClr val="bg1"/>
                </a:solidFill>
              </a:rPr>
              <a:t>referrals (unchanged)</a:t>
            </a:r>
          </a:p>
          <a:p>
            <a:pPr marL="342900" indent="-342900" algn="l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</a:rPr>
              <a:t>Minor changes to assessment tool, eligibility, what’s in/ out, data system</a:t>
            </a:r>
            <a:endParaRPr lang="en-US" sz="2600" dirty="0">
              <a:solidFill>
                <a:schemeClr val="bg1"/>
              </a:solidFill>
            </a:endParaRPr>
          </a:p>
          <a:p>
            <a:pPr marL="342900" lvl="0" indent="-342900" algn="l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</a:rPr>
              <a:t>Began work on reduced screening criteria</a:t>
            </a:r>
          </a:p>
          <a:p>
            <a:pPr marL="342900" lvl="0" indent="-342900" algn="l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</a:rPr>
              <a:t>Improvement Science</a:t>
            </a:r>
          </a:p>
          <a:p>
            <a:pPr lvl="0" algn="l"/>
            <a:endParaRPr lang="en-US" sz="26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EHKC\CEHKC\Administration\Labels and Letterhead\Logos\All Home\RGB\reverse for dark background\AllHome-Logo_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1" y="573423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Youth Housing </a:t>
            </a:r>
            <a:r>
              <a:rPr lang="en-US" dirty="0" smtClean="0">
                <a:solidFill>
                  <a:schemeClr val="bg1"/>
                </a:solidFill>
              </a:rPr>
              <a:t>Connection 2.0 - Lessons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3716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evolu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www.sentinelactive.com/sen-web-iframe-content/mobile-phones-timeline/images/motorola-198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672" y="1524000"/>
            <a:ext cx="1055706" cy="10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533400" y="1524000"/>
            <a:ext cx="8382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400" dirty="0">
                <a:solidFill>
                  <a:schemeClr val="bg1"/>
                </a:solidFill>
              </a:rPr>
              <a:t>Timelines </a:t>
            </a:r>
            <a:r>
              <a:rPr lang="en-US" sz="2400" dirty="0" smtClean="0">
                <a:solidFill>
                  <a:schemeClr val="bg1"/>
                </a:solidFill>
              </a:rPr>
              <a:t>got better…at least we think so</a:t>
            </a:r>
          </a:p>
          <a:p>
            <a:pPr lvl="0" algn="l"/>
            <a:endParaRPr lang="en-US" sz="240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2400" dirty="0" smtClean="0">
                <a:solidFill>
                  <a:schemeClr val="bg1"/>
                </a:solidFill>
              </a:rPr>
              <a:t>Data system still limited</a:t>
            </a:r>
            <a:endParaRPr lang="en-US" sz="2400" dirty="0">
              <a:solidFill>
                <a:schemeClr val="bg1"/>
              </a:solidFill>
            </a:endParaRPr>
          </a:p>
          <a:p>
            <a:pPr lvl="0" algn="l"/>
            <a:endParaRPr lang="en-US" sz="2400" dirty="0">
              <a:solidFill>
                <a:schemeClr val="bg1"/>
              </a:solidFill>
            </a:endParaRPr>
          </a:p>
          <a:p>
            <a:pPr lvl="0" algn="l"/>
            <a:r>
              <a:rPr lang="en-US" sz="2400" dirty="0">
                <a:solidFill>
                  <a:schemeClr val="bg1"/>
                </a:solidFill>
              </a:rPr>
              <a:t>Providers still frustrated, but less </a:t>
            </a:r>
            <a:r>
              <a:rPr lang="en-US" sz="2400" dirty="0" smtClean="0">
                <a:solidFill>
                  <a:schemeClr val="bg1"/>
                </a:solidFill>
              </a:rPr>
              <a:t>so-improved communication, many meetings, reduced delays…and </a:t>
            </a:r>
            <a:r>
              <a:rPr lang="en-US" sz="2400" dirty="0" smtClean="0">
                <a:solidFill>
                  <a:schemeClr val="bg1"/>
                </a:solidFill>
              </a:rPr>
              <a:t>acceptance?</a:t>
            </a:r>
            <a:endParaRPr lang="en-US" sz="2400" dirty="0">
              <a:solidFill>
                <a:schemeClr val="bg1"/>
              </a:solidFill>
            </a:endParaRPr>
          </a:p>
          <a:p>
            <a:pPr lvl="0" algn="l"/>
            <a:endParaRPr lang="en-US" sz="240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2400" dirty="0" smtClean="0">
                <a:solidFill>
                  <a:schemeClr val="bg1"/>
                </a:solidFill>
              </a:rPr>
              <a:t>System remains </a:t>
            </a:r>
            <a:r>
              <a:rPr lang="en-US" sz="2400" dirty="0" err="1" smtClean="0">
                <a:solidFill>
                  <a:schemeClr val="bg1"/>
                </a:solidFill>
              </a:rPr>
              <a:t>siloed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</a:rPr>
              <a:t>across populations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CEHKC\CEHKC\Administration\Labels and Letterhead\Logos\All Home\RGB\reverse for dark background\AllHome-Logo_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91" y="573423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Coordinated Entry for All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14400" y="1371600"/>
            <a:ext cx="7848600" cy="4872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AutoShape 2" descr="Image result for evoluti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cdn.idigitaltimes.com/sites/idigitaltimes.com/files/styles/embed/public/2014/09/24/flip-phon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95" y="1140712"/>
            <a:ext cx="1630005" cy="10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52400" y="762000"/>
            <a:ext cx="8610600" cy="5396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1900" dirty="0" smtClean="0">
                <a:solidFill>
                  <a:schemeClr val="bg1"/>
                </a:solidFill>
              </a:rPr>
              <a:t>New structure unites CE for all populations:</a:t>
            </a:r>
          </a:p>
          <a:p>
            <a:pPr marL="342900" lvl="0" indent="-342900" algn="l">
              <a:buFontTx/>
              <a:buChar char="-"/>
            </a:pPr>
            <a:r>
              <a:rPr lang="en-US" sz="1900" dirty="0" smtClean="0">
                <a:solidFill>
                  <a:schemeClr val="bg1"/>
                </a:solidFill>
              </a:rPr>
              <a:t>Operated by King County– funder</a:t>
            </a:r>
          </a:p>
          <a:p>
            <a:pPr marL="342900" lvl="0" indent="-342900" algn="l">
              <a:buFontTx/>
              <a:buChar char="-"/>
            </a:pPr>
            <a:r>
              <a:rPr lang="en-US" sz="1900" dirty="0" smtClean="0">
                <a:solidFill>
                  <a:schemeClr val="bg1"/>
                </a:solidFill>
              </a:rPr>
              <a:t>Centralized referrals</a:t>
            </a:r>
          </a:p>
          <a:p>
            <a:pPr marL="342900" lvl="0" indent="-342900" algn="l">
              <a:buFontTx/>
              <a:buChar char="-"/>
            </a:pPr>
            <a:r>
              <a:rPr lang="en-US" sz="1900" dirty="0" smtClean="0">
                <a:solidFill>
                  <a:schemeClr val="bg1"/>
                </a:solidFill>
              </a:rPr>
              <a:t>Assessments at Regional Access Points and YA agencies</a:t>
            </a:r>
          </a:p>
          <a:p>
            <a:pPr lvl="0" algn="l"/>
            <a:endParaRPr lang="en-US" sz="1900" dirty="0">
              <a:solidFill>
                <a:schemeClr val="bg1"/>
              </a:solidFill>
            </a:endParaRPr>
          </a:p>
          <a:p>
            <a:pPr lvl="0" algn="l"/>
            <a:r>
              <a:rPr lang="en-US" sz="1900" dirty="0" smtClean="0">
                <a:solidFill>
                  <a:schemeClr val="bg1"/>
                </a:solidFill>
              </a:rPr>
              <a:t>New assessment &amp; prioritization:</a:t>
            </a:r>
          </a:p>
          <a:p>
            <a:pPr marL="342900" lvl="0" indent="-342900" algn="l">
              <a:buFontTx/>
              <a:buChar char="-"/>
            </a:pPr>
            <a:r>
              <a:rPr lang="en-US" sz="1900" dirty="0" smtClean="0">
                <a:solidFill>
                  <a:schemeClr val="bg1"/>
                </a:solidFill>
              </a:rPr>
              <a:t>TAY </a:t>
            </a:r>
            <a:r>
              <a:rPr lang="en-US" sz="1900" dirty="0">
                <a:solidFill>
                  <a:schemeClr val="bg1"/>
                </a:solidFill>
              </a:rPr>
              <a:t>VI SPDAT- consistent </a:t>
            </a:r>
            <a:r>
              <a:rPr lang="en-US" sz="1900" dirty="0" smtClean="0">
                <a:solidFill>
                  <a:schemeClr val="bg1"/>
                </a:solidFill>
              </a:rPr>
              <a:t>tool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342900" lvl="0" indent="-342900" algn="l">
              <a:buFontTx/>
              <a:buChar char="-"/>
            </a:pPr>
            <a:r>
              <a:rPr lang="en-US" sz="1900" dirty="0" smtClean="0">
                <a:solidFill>
                  <a:schemeClr val="bg1"/>
                </a:solidFill>
              </a:rPr>
              <a:t>Prioritization </a:t>
            </a:r>
            <a:r>
              <a:rPr lang="en-US" sz="1900" dirty="0">
                <a:solidFill>
                  <a:schemeClr val="bg1"/>
                </a:solidFill>
              </a:rPr>
              <a:t>based on vulnerability with banding</a:t>
            </a:r>
          </a:p>
          <a:p>
            <a:pPr lvl="0" algn="l"/>
            <a:endParaRPr lang="en-US" sz="190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1900" dirty="0" smtClean="0">
                <a:solidFill>
                  <a:schemeClr val="bg1"/>
                </a:solidFill>
              </a:rPr>
              <a:t>New data system-- integrated </a:t>
            </a:r>
            <a:r>
              <a:rPr lang="en-US" sz="1900" dirty="0">
                <a:solidFill>
                  <a:schemeClr val="bg1"/>
                </a:solidFill>
              </a:rPr>
              <a:t>in HMIS</a:t>
            </a:r>
          </a:p>
          <a:p>
            <a:pPr algn="l"/>
            <a:endParaRPr lang="en-US" sz="1900" dirty="0" smtClean="0">
              <a:solidFill>
                <a:schemeClr val="bg1"/>
              </a:solidFill>
            </a:endParaRPr>
          </a:p>
          <a:p>
            <a:pPr algn="l"/>
            <a:r>
              <a:rPr lang="en-US" sz="1900" dirty="0" smtClean="0">
                <a:solidFill>
                  <a:schemeClr val="bg1"/>
                </a:solidFill>
              </a:rPr>
              <a:t>No </a:t>
            </a:r>
            <a:r>
              <a:rPr lang="en-US" sz="1900" dirty="0">
                <a:solidFill>
                  <a:schemeClr val="bg1"/>
                </a:solidFill>
              </a:rPr>
              <a:t>changes to eligibility for YA, what’s in/ out</a:t>
            </a:r>
          </a:p>
          <a:p>
            <a:pPr lvl="0" algn="l"/>
            <a:endParaRPr lang="en-US" sz="190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1900" dirty="0" smtClean="0">
                <a:solidFill>
                  <a:schemeClr val="bg1"/>
                </a:solidFill>
              </a:rPr>
              <a:t>Additional key changes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Moving toward housing people, not filling beds- client choice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Ability to access resources in multiple systems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Reduced screening criteria, streamlined eligibility</a:t>
            </a:r>
          </a:p>
          <a:p>
            <a:pPr lvl="0" algn="l"/>
            <a:endParaRPr lang="en-US" sz="2000" dirty="0" smtClean="0">
              <a:solidFill>
                <a:schemeClr val="bg1"/>
              </a:solidFill>
            </a:endParaRPr>
          </a:p>
          <a:p>
            <a:pPr lvl="0" algn="l"/>
            <a:endParaRPr lang="en-US" sz="2000" dirty="0" smtClean="0">
              <a:solidFill>
                <a:schemeClr val="bg1"/>
              </a:solidFill>
            </a:endParaRPr>
          </a:p>
          <a:p>
            <a:pPr lvl="0" algn="l"/>
            <a:endParaRPr lang="en-US" sz="2000" dirty="0" smtClean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6911</TotalTime>
  <Words>576</Words>
  <Application>Microsoft Office PowerPoint</Application>
  <PresentationFormat>On-screen Show (4:3)</PresentationFormat>
  <Paragraphs>149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Youth Coordinated Entry in King County </vt:lpstr>
      <vt:lpstr>Youth Coordinated Entry in King County </vt:lpstr>
      <vt:lpstr>Evolution </vt:lpstr>
      <vt:lpstr>Youth Housing Connection v1.0  </vt:lpstr>
      <vt:lpstr>Youth Housing Connection 1.0 - Lessons  </vt:lpstr>
      <vt:lpstr>Youth Housing Connection 2.0  </vt:lpstr>
      <vt:lpstr>Youth Housing Connection 2.0 - Lessons  </vt:lpstr>
      <vt:lpstr>Coordinated Entry for All  </vt:lpstr>
      <vt:lpstr>Coordinated Entry for All- Ongoing Lessons  </vt:lpstr>
      <vt:lpstr>Continuing to evolve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Salcedo, Felicia</dc:creator>
  <cp:lastModifiedBy>Hennen</cp:lastModifiedBy>
  <cp:revision>148</cp:revision>
  <dcterms:created xsi:type="dcterms:W3CDTF">2006-08-16T00:00:00Z</dcterms:created>
  <dcterms:modified xsi:type="dcterms:W3CDTF">2016-09-09T22:15:50Z</dcterms:modified>
</cp:coreProperties>
</file>