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7" r:id="rId2"/>
    <p:sldId id="302" r:id="rId3"/>
    <p:sldId id="336" r:id="rId4"/>
    <p:sldId id="334" r:id="rId5"/>
    <p:sldId id="342" r:id="rId6"/>
    <p:sldId id="311" r:id="rId7"/>
    <p:sldId id="338" r:id="rId8"/>
    <p:sldId id="339" r:id="rId9"/>
    <p:sldId id="340" r:id="rId10"/>
    <p:sldId id="341" r:id="rId11"/>
    <p:sldId id="343" r:id="rId12"/>
    <p:sldId id="32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5148"/>
    <a:srgbClr val="73BDB1"/>
    <a:srgbClr val="EA8A51"/>
    <a:srgbClr val="B7DE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1" autoAdjust="0"/>
    <p:restoredTop sz="92802" autoAdjust="0"/>
  </p:normalViewPr>
  <p:slideViewPr>
    <p:cSldViewPr>
      <p:cViewPr>
        <p:scale>
          <a:sx n="42" d="100"/>
          <a:sy n="42" d="100"/>
        </p:scale>
        <p:origin x="-1512" y="-24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2BFE8C-3888-427A-BE84-BA34574A58AA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1C9D92-BCBC-4205-8BAD-E2FA46DDA1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485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C9D92-BCBC-4205-8BAD-E2FA46DDA10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1497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C9D92-BCBC-4205-8BAD-E2FA46DDA10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1497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Staff, population</a:t>
            </a:r>
            <a:r>
              <a:rPr lang="en-US" baseline="0" dirty="0" smtClean="0"/>
              <a:t> areas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C9D92-BCBC-4205-8BAD-E2FA46DDA1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4004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Staff, population</a:t>
            </a:r>
            <a:r>
              <a:rPr lang="en-US" baseline="0" dirty="0" smtClean="0"/>
              <a:t> areas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C9D92-BCBC-4205-8BAD-E2FA46DDA10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4004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197757"/>
            <a:ext cx="5486400" cy="4490914"/>
          </a:xfrm>
        </p:spPr>
        <p:txBody>
          <a:bodyPr/>
          <a:lstStyle/>
          <a:p>
            <a:pPr defTabSz="895838">
              <a:defRPr/>
            </a:pPr>
            <a:r>
              <a:rPr lang="en-US" dirty="0" smtClean="0"/>
              <a:t>Examples</a:t>
            </a:r>
            <a:r>
              <a:rPr lang="en-US" baseline="0" dirty="0" smtClean="0"/>
              <a:t> of strategies we are implementing/ have implemented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BC250D-D89A-4676-8390-D93A37417106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2996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197757"/>
            <a:ext cx="5486400" cy="4490914"/>
          </a:xfrm>
        </p:spPr>
        <p:txBody>
          <a:bodyPr/>
          <a:lstStyle/>
          <a:p>
            <a:pPr defTabSz="895838">
              <a:defRPr/>
            </a:pPr>
            <a:r>
              <a:rPr lang="en-US" dirty="0" smtClean="0"/>
              <a:t>Examples</a:t>
            </a:r>
            <a:r>
              <a:rPr lang="en-US" baseline="0" dirty="0" smtClean="0"/>
              <a:t> of strategies we are implementing/ have implemented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BC250D-D89A-4676-8390-D93A37417106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2996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197757"/>
            <a:ext cx="5486400" cy="4490914"/>
          </a:xfrm>
        </p:spPr>
        <p:txBody>
          <a:bodyPr/>
          <a:lstStyle/>
          <a:p>
            <a:pPr defTabSz="895838">
              <a:defRPr/>
            </a:pPr>
            <a:r>
              <a:rPr lang="en-US" dirty="0" smtClean="0"/>
              <a:t>Examples</a:t>
            </a:r>
            <a:r>
              <a:rPr lang="en-US" baseline="0" dirty="0" smtClean="0"/>
              <a:t> of strategies we are implementing/ have implemented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BC250D-D89A-4676-8390-D93A37417106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2996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197757"/>
            <a:ext cx="5486400" cy="4490914"/>
          </a:xfrm>
        </p:spPr>
        <p:txBody>
          <a:bodyPr/>
          <a:lstStyle/>
          <a:p>
            <a:pPr defTabSz="895838">
              <a:defRPr/>
            </a:pPr>
            <a:r>
              <a:rPr lang="en-US" dirty="0" smtClean="0"/>
              <a:t>Examples</a:t>
            </a:r>
            <a:r>
              <a:rPr lang="en-US" baseline="0" dirty="0" smtClean="0"/>
              <a:t> of strategies we are implementing/ have implemented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BC250D-D89A-4676-8390-D93A37417106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2996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197757"/>
            <a:ext cx="5486400" cy="4490914"/>
          </a:xfrm>
        </p:spPr>
        <p:txBody>
          <a:bodyPr/>
          <a:lstStyle/>
          <a:p>
            <a:pPr defTabSz="895838">
              <a:defRPr/>
            </a:pPr>
            <a:r>
              <a:rPr lang="en-US" dirty="0" smtClean="0"/>
              <a:t>Examples</a:t>
            </a:r>
            <a:r>
              <a:rPr lang="en-US" baseline="0" dirty="0" smtClean="0"/>
              <a:t> of strategies we are implementing/ have implemented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BC250D-D89A-4676-8390-D93A37417106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2996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197757"/>
            <a:ext cx="5486400" cy="4490914"/>
          </a:xfrm>
        </p:spPr>
        <p:txBody>
          <a:bodyPr/>
          <a:lstStyle/>
          <a:p>
            <a:pPr defTabSz="895838">
              <a:defRPr/>
            </a:pPr>
            <a:r>
              <a:rPr lang="en-US" dirty="0" smtClean="0"/>
              <a:t>Examples</a:t>
            </a:r>
            <a:r>
              <a:rPr lang="en-US" baseline="0" dirty="0" smtClean="0"/>
              <a:t> of strategies we are implementing/ have implemented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BC250D-D89A-4676-8390-D93A37417106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299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B51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5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891" y="152401"/>
            <a:ext cx="9289716" cy="1670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6" name="Picture 1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891" y="5105400"/>
            <a:ext cx="9233062" cy="15922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7" name="Picture 19" descr="L:\CEHKC\CEHKC\Administration\Labels and Letterhead\Logos\All Home\RGB\with tagline\reverse for dark background\AllHome-LogoTag_Rev_RGB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802346"/>
            <a:ext cx="3467100" cy="3286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3375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27671" y="642730"/>
            <a:ext cx="8916329" cy="80507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Measuring Progress</a:t>
            </a:r>
            <a:endParaRPr lang="en-US" i="1" dirty="0">
              <a:solidFill>
                <a:srgbClr val="EA8A51"/>
              </a:solidFill>
            </a:endParaRPr>
          </a:p>
        </p:txBody>
      </p:sp>
      <p:pic>
        <p:nvPicPr>
          <p:cNvPr id="7" name="Picture 2" descr="L:\CEHKC\CEHKC\Administration\Labels and Letterhead\Logos\All Home\RGB\reverse for dark background\AllHome-Logo_Rev_RGB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5715000"/>
            <a:ext cx="1019175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41970" y="1728549"/>
            <a:ext cx="7887629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 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Quarterly </a:t>
            </a:r>
            <a:r>
              <a:rPr lang="en-US" sz="2400" dirty="0" smtClean="0">
                <a:solidFill>
                  <a:schemeClr val="bg1"/>
                </a:solidFill>
              </a:rPr>
              <a:t>dashboards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Rare, brief, one-time, data disaggregated by race and ethnicity</a:t>
            </a:r>
            <a:endParaRPr lang="en-US" sz="2400" dirty="0">
              <a:solidFill>
                <a:schemeClr val="bg1"/>
              </a:solidFill>
            </a:endParaRPr>
          </a:p>
          <a:p>
            <a:pPr marL="342900" indent="-342900">
              <a:buFontTx/>
              <a:buChar char="-"/>
            </a:pPr>
            <a:endParaRPr lang="en-US" sz="2400" dirty="0">
              <a:solidFill>
                <a:schemeClr val="bg1"/>
              </a:solidFill>
            </a:endParaRPr>
          </a:p>
          <a:p>
            <a:r>
              <a:rPr lang="en-US" sz="2400" dirty="0" smtClean="0">
                <a:solidFill>
                  <a:schemeClr val="bg1"/>
                </a:solidFill>
              </a:rPr>
              <a:t>Youth- specific point in time count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Annual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2016- participating in Voices of Youth </a:t>
            </a:r>
            <a:r>
              <a:rPr lang="en-US" sz="2400" dirty="0" smtClean="0">
                <a:solidFill>
                  <a:schemeClr val="bg1"/>
                </a:solidFill>
              </a:rPr>
              <a:t>Count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bg1"/>
              </a:solidFill>
            </a:endParaRPr>
          </a:p>
          <a:p>
            <a:r>
              <a:rPr lang="en-US" sz="2400" dirty="0" smtClean="0">
                <a:solidFill>
                  <a:schemeClr val="bg1"/>
                </a:solidFill>
              </a:rPr>
              <a:t>Evaluate success of new programs, pilots, </a:t>
            </a:r>
            <a:r>
              <a:rPr lang="en-US" sz="2400" dirty="0" err="1" smtClean="0">
                <a:solidFill>
                  <a:schemeClr val="bg1"/>
                </a:solidFill>
              </a:rPr>
              <a:t>etc</a:t>
            </a:r>
            <a:endParaRPr lang="en-US" sz="24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5711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27671" y="642730"/>
            <a:ext cx="8916329" cy="80507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Broader Context</a:t>
            </a:r>
            <a:endParaRPr lang="en-US" i="1" dirty="0">
              <a:solidFill>
                <a:srgbClr val="EA8A51"/>
              </a:solidFill>
            </a:endParaRPr>
          </a:p>
        </p:txBody>
      </p:sp>
      <p:pic>
        <p:nvPicPr>
          <p:cNvPr id="7" name="Picture 2" descr="L:\CEHKC\CEHKC\Administration\Labels and Letterhead\Logos\All Home\RGB\reverse for dark background\AllHome-Logo_Rev_RGB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5715000"/>
            <a:ext cx="1019175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41970" y="1728549"/>
            <a:ext cx="7887629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 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State of Emergency– homelessness is a crisis in our community</a:t>
            </a:r>
            <a:endParaRPr lang="en-US" sz="2400" dirty="0" smtClean="0">
              <a:solidFill>
                <a:schemeClr val="bg1"/>
              </a:solidFill>
            </a:endParaRPr>
          </a:p>
          <a:p>
            <a:pPr marL="342900" indent="-342900">
              <a:buFontTx/>
              <a:buChar char="-"/>
            </a:pPr>
            <a:endParaRPr lang="en-US" sz="2400" dirty="0">
              <a:solidFill>
                <a:schemeClr val="bg1"/>
              </a:solidFill>
            </a:endParaRPr>
          </a:p>
          <a:p>
            <a:r>
              <a:rPr lang="en-US" sz="2400" dirty="0" smtClean="0">
                <a:solidFill>
                  <a:schemeClr val="bg1"/>
                </a:solidFill>
              </a:rPr>
              <a:t>System Transformation recommendations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Performance based contracting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f</a:t>
            </a:r>
            <a:r>
              <a:rPr lang="en-US" sz="2400" dirty="0" smtClean="0">
                <a:solidFill>
                  <a:schemeClr val="bg1"/>
                </a:solidFill>
              </a:rPr>
              <a:t>under driven system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focus on literally homeless and long term homeless</a:t>
            </a:r>
            <a:endParaRPr lang="en-US" sz="24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7062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5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891" y="152401"/>
            <a:ext cx="9289716" cy="1670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6" name="Picture 1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891" y="5105400"/>
            <a:ext cx="9233062" cy="15922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7" name="Picture 19" descr="L:\CEHKC\CEHKC\Administration\Labels and Letterhead\Logos\All Home\RGB\with tagline\reverse for dark background\AllHome-LogoTag_Rev_RGB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802346"/>
            <a:ext cx="3467100" cy="3286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Content Placeholder 2"/>
          <p:cNvSpPr>
            <a:spLocks noGrp="1"/>
          </p:cNvSpPr>
          <p:nvPr>
            <p:ph idx="1"/>
          </p:nvPr>
        </p:nvSpPr>
        <p:spPr>
          <a:xfrm>
            <a:off x="3657600" y="2209800"/>
            <a:ext cx="5219700" cy="2514600"/>
          </a:xfrm>
        </p:spPr>
        <p:txBody>
          <a:bodyPr>
            <a:normAutofit fontScale="77500" lnSpcReduction="20000"/>
          </a:bodyPr>
          <a:lstStyle/>
          <a:p>
            <a:pPr marL="0" indent="0" algn="r">
              <a:buNone/>
            </a:pPr>
            <a:r>
              <a:rPr lang="en-CA" sz="6300" dirty="0" smtClean="0">
                <a:solidFill>
                  <a:srgbClr val="EA8A51"/>
                </a:solidFill>
              </a:rPr>
              <a:t>Carrie Hennen</a:t>
            </a:r>
          </a:p>
          <a:p>
            <a:pPr marL="0" indent="0" algn="r">
              <a:buNone/>
            </a:pPr>
            <a:endParaRPr lang="en-CA" sz="3500" dirty="0" smtClean="0">
              <a:solidFill>
                <a:schemeClr val="bg1"/>
              </a:solidFill>
            </a:endParaRPr>
          </a:p>
          <a:p>
            <a:pPr marL="0" indent="0" algn="r">
              <a:buNone/>
            </a:pPr>
            <a:r>
              <a:rPr lang="en-CA" sz="3500" dirty="0" smtClean="0">
                <a:solidFill>
                  <a:schemeClr val="bg1"/>
                </a:solidFill>
              </a:rPr>
              <a:t>Carrie.Hennen@allhomekc.org</a:t>
            </a:r>
          </a:p>
          <a:p>
            <a:pPr marL="0" indent="0" algn="r">
              <a:buNone/>
            </a:pPr>
            <a:endParaRPr lang="en-CA" sz="3500" dirty="0" smtClean="0">
              <a:solidFill>
                <a:schemeClr val="bg1"/>
              </a:solidFill>
            </a:endParaRPr>
          </a:p>
          <a:p>
            <a:pPr marL="0" indent="0" algn="r">
              <a:buNone/>
            </a:pPr>
            <a:r>
              <a:rPr lang="en-CA" sz="3500" dirty="0" smtClean="0">
                <a:solidFill>
                  <a:schemeClr val="bg1"/>
                </a:solidFill>
              </a:rPr>
              <a:t>allhomekc.org</a:t>
            </a:r>
          </a:p>
          <a:p>
            <a:pPr marL="0" indent="0" algn="r">
              <a:buNone/>
            </a:pPr>
            <a:endParaRPr lang="en-CA" sz="43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4280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:\CEHKC\CEHKC\Administration\Labels and Letterhead\Logos\All Home\RGB\reverse for dark background\AllHome-Logo_Rev_RGB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1791" y="5734235"/>
            <a:ext cx="1019175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686800" cy="1676400"/>
          </a:xfrm>
        </p:spPr>
        <p:txBody>
          <a:bodyPr>
            <a:normAutofit/>
          </a:bodyPr>
          <a:lstStyle/>
          <a:p>
            <a:r>
              <a:rPr lang="en-CA" dirty="0">
                <a:solidFill>
                  <a:schemeClr val="bg1"/>
                </a:solidFill>
              </a:rPr>
              <a:t>All </a:t>
            </a:r>
            <a:r>
              <a:rPr lang="en-CA" dirty="0" smtClean="0">
                <a:solidFill>
                  <a:schemeClr val="bg1"/>
                </a:solidFill>
              </a:rPr>
              <a:t>Home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381000" y="1447800"/>
            <a:ext cx="8382000" cy="4648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>
                <a:solidFill>
                  <a:srgbClr val="EA8A5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ALL HOME </a:t>
            </a:r>
            <a:r>
              <a:rPr lang="en-US" sz="2400" dirty="0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is </a:t>
            </a:r>
            <a:r>
              <a:rPr lang="en-US" sz="2400" dirty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a community-wide partnership to make homelessness in King County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a typeface="Tahoma" panose="020B0604030504040204" pitchFamily="34" charset="0"/>
                <a:cs typeface="Tahoma" panose="020B0604030504040204" pitchFamily="34" charset="0"/>
              </a:rPr>
              <a:t>rare, brief and one-time</a:t>
            </a:r>
            <a:r>
              <a:rPr lang="en-US" sz="2400" dirty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. We bring together local governments, religious institutions, non-profits, philanthropic organizations, shelter and housing providers, the private sector and engaged citizens in a coordinated effort that both responds to the immediate crisis of homeless individuals and addresses the root causes of the problem in our </a:t>
            </a:r>
            <a:r>
              <a:rPr lang="en-US" sz="2400" dirty="0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region.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</a:p>
          <a:p>
            <a:endParaRPr lang="en-US" sz="2400" dirty="0">
              <a:solidFill>
                <a:schemeClr val="bg1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Our </a:t>
            </a:r>
            <a:r>
              <a:rPr lang="en-US" sz="2400" dirty="0" smtClean="0">
                <a:solidFill>
                  <a:srgbClr val="EA8A5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VISION</a:t>
            </a:r>
            <a:r>
              <a:rPr lang="en-US" sz="2400" dirty="0" smtClean="0">
                <a:solidFill>
                  <a:srgbClr val="F2663C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smtClean="0">
                <a:solidFill>
                  <a:schemeClr val="bg1"/>
                </a:solidFill>
              </a:rPr>
              <a:t>is </a:t>
            </a:r>
            <a:r>
              <a:rPr lang="en-US" sz="2400" dirty="0">
                <a:solidFill>
                  <a:schemeClr val="bg1"/>
                </a:solidFill>
              </a:rPr>
              <a:t>that homelessness is rare in King County, racial disparities are eliminated, and if one becomes homeless, it is brief and only a one-time occurrence. </a:t>
            </a:r>
            <a:r>
              <a:rPr lang="en-US" sz="2400" dirty="0" smtClean="0">
                <a:solidFill>
                  <a:schemeClr val="bg1"/>
                </a:solidFill>
              </a:rPr>
              <a:t>	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9640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:\CEHKC\CEHKC\Administration\Labels and Letterhead\Logos\All Home\RGB\reverse for dark background\AllHome-Logo_Rev_RGB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1791" y="5734235"/>
            <a:ext cx="1019175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686800" cy="1676400"/>
          </a:xfrm>
        </p:spPr>
        <p:txBody>
          <a:bodyPr>
            <a:normAutofit fontScale="90000"/>
          </a:bodyPr>
          <a:lstStyle/>
          <a:p>
            <a:r>
              <a:rPr lang="en-CA" dirty="0">
                <a:solidFill>
                  <a:schemeClr val="bg1"/>
                </a:solidFill>
              </a:rPr>
              <a:t>All </a:t>
            </a:r>
            <a:r>
              <a:rPr lang="en-CA" dirty="0" smtClean="0">
                <a:solidFill>
                  <a:schemeClr val="bg1"/>
                </a:solidFill>
              </a:rPr>
              <a:t>Home </a:t>
            </a:r>
            <a:br>
              <a:rPr lang="en-CA" dirty="0" smtClean="0">
                <a:solidFill>
                  <a:schemeClr val="bg1"/>
                </a:solidFill>
              </a:rPr>
            </a:br>
            <a:r>
              <a:rPr lang="en-CA" dirty="0" smtClean="0">
                <a:solidFill>
                  <a:schemeClr val="bg1"/>
                </a:solidFill>
              </a:rPr>
              <a:t>Youth and Young Adult (YYA) Initiative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381000" y="1371600"/>
            <a:ext cx="8382000" cy="5334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i="1" dirty="0" smtClean="0">
                <a:solidFill>
                  <a:srgbClr val="EA8A5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All Home staff== planning, coordination, “backbone” support, convening partners including:</a:t>
            </a:r>
            <a:endParaRPr lang="en-US" sz="2400" dirty="0">
              <a:solidFill>
                <a:srgbClr val="EA8A5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l"/>
            <a:r>
              <a:rPr lang="en-US" sz="2400" dirty="0" smtClean="0">
                <a:solidFill>
                  <a:srgbClr val="EA8A5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Providers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EA8A5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shelter, drop in, transitional housing, long term housing</a:t>
            </a:r>
          </a:p>
          <a:p>
            <a:pPr algn="l"/>
            <a:r>
              <a:rPr lang="en-US" sz="2400" dirty="0" smtClean="0">
                <a:solidFill>
                  <a:srgbClr val="EA8A5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Public funders</a:t>
            </a:r>
          </a:p>
          <a:p>
            <a:pPr algn="l"/>
            <a:r>
              <a:rPr lang="en-US" sz="2400" dirty="0" smtClean="0">
                <a:solidFill>
                  <a:srgbClr val="EA8A5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Private funders</a:t>
            </a:r>
          </a:p>
          <a:p>
            <a:pPr algn="l"/>
            <a:r>
              <a:rPr lang="en-US" sz="2400" dirty="0" smtClean="0">
                <a:solidFill>
                  <a:srgbClr val="EA8A5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Other partners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EA8A5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education &amp; employment, youth advocates, juvenile </a:t>
            </a:r>
          </a:p>
          <a:p>
            <a:pPr algn="l"/>
            <a:r>
              <a:rPr lang="en-US" sz="2400" dirty="0">
                <a:solidFill>
                  <a:srgbClr val="EA8A5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en-US" sz="2400" dirty="0" smtClean="0">
                <a:solidFill>
                  <a:srgbClr val="EA8A5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justice partners, etc. </a:t>
            </a:r>
          </a:p>
          <a:p>
            <a:pPr algn="l"/>
            <a:endParaRPr lang="en-US" sz="2400" dirty="0" smtClean="0">
              <a:solidFill>
                <a:schemeClr val="bg1"/>
              </a:solidFill>
            </a:endParaRPr>
          </a:p>
          <a:p>
            <a:pPr algn="l"/>
            <a:r>
              <a:rPr lang="en-US" sz="2400" dirty="0" smtClean="0">
                <a:solidFill>
                  <a:schemeClr val="bg1"/>
                </a:solidFill>
              </a:rPr>
              <a:t>Comprehensive Plan issued in 2013, updated in 2015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7196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304800"/>
            <a:ext cx="6353951" cy="601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179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9198711"/>
              </p:ext>
            </p:extLst>
          </p:nvPr>
        </p:nvGraphicFramePr>
        <p:xfrm>
          <a:off x="457200" y="609599"/>
          <a:ext cx="8153400" cy="53008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89891"/>
                <a:gridCol w="5863509"/>
              </a:tblGrid>
              <a:tr h="593265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dirty="0">
                          <a:effectLst/>
                        </a:rPr>
                        <a:t>OUR VISION</a:t>
                      </a:r>
                      <a:endParaRPr lang="en-US" sz="4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357" marR="62357" marT="0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6586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357" marR="62357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500" dirty="0">
                          <a:solidFill>
                            <a:schemeClr val="bg1"/>
                          </a:solidFill>
                          <a:effectLst/>
                        </a:rPr>
                        <a:t>Fewer young people will be unsheltered and literally on the </a:t>
                      </a:r>
                      <a:r>
                        <a:rPr lang="en-US" sz="1500" dirty="0" smtClean="0">
                          <a:solidFill>
                            <a:schemeClr val="bg1"/>
                          </a:solidFill>
                          <a:effectLst/>
                        </a:rPr>
                        <a:t>streets.</a:t>
                      </a:r>
                    </a:p>
                  </a:txBody>
                  <a:tcPr marL="62357" marR="62357" marT="0" marB="0" anchor="ctr">
                    <a:noFill/>
                  </a:tcPr>
                </a:tc>
              </a:tr>
              <a:tr h="119362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357" marR="62357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solidFill>
                            <a:schemeClr val="bg1"/>
                          </a:solidFill>
                          <a:effectLst/>
                        </a:rPr>
                        <a:t>Young people experiencing homelessness will be placed quickly in housing that is supportive and cost effective.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solidFill>
                            <a:schemeClr val="bg1"/>
                          </a:solidFill>
                          <a:effectLst/>
                        </a:rPr>
                        <a:t>When </a:t>
                      </a:r>
                      <a:r>
                        <a:rPr lang="en-US" sz="1500" dirty="0">
                          <a:solidFill>
                            <a:schemeClr val="bg1"/>
                          </a:solidFill>
                          <a:effectLst/>
                        </a:rPr>
                        <a:t>homelessness does occur, it will be a one-time experience.</a:t>
                      </a:r>
                      <a:br>
                        <a:rPr lang="en-US" sz="1500" dirty="0">
                          <a:solidFill>
                            <a:schemeClr val="bg1"/>
                          </a:solidFill>
                          <a:effectLst/>
                        </a:rPr>
                      </a:br>
                      <a:endParaRPr lang="en-US" sz="15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357" marR="62357" marT="0" marB="0" anchor="ctr">
                    <a:noFill/>
                  </a:tcPr>
                </a:tc>
              </a:tr>
              <a:tr h="116586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357" marR="62357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solidFill>
                            <a:schemeClr val="bg1"/>
                          </a:solidFill>
                          <a:effectLst/>
                        </a:rPr>
                        <a:t>We will have an efficient coordinated entry system.  We will have diverse</a:t>
                      </a:r>
                      <a:r>
                        <a:rPr lang="en-US" sz="1500" baseline="0" dirty="0" smtClean="0">
                          <a:solidFill>
                            <a:schemeClr val="bg1"/>
                          </a:solidFill>
                          <a:effectLst/>
                        </a:rPr>
                        <a:t> housing models to meet needs of young people</a:t>
                      </a:r>
                      <a:r>
                        <a:rPr lang="en-US" sz="1500" dirty="0" smtClean="0">
                          <a:solidFill>
                            <a:schemeClr val="bg1"/>
                          </a:solidFill>
                          <a:effectLst/>
                        </a:rPr>
                        <a:t>.</a:t>
                      </a: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357" marR="62357" marT="0" marB="0" anchor="ctr">
                    <a:noFill/>
                  </a:tcPr>
                </a:tc>
              </a:tr>
              <a:tr h="116586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/>
                      </a:r>
                      <a:b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</a:b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357" marR="62357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bg1"/>
                          </a:solidFill>
                          <a:effectLst/>
                        </a:rPr>
                        <a:t>LGBTQ young people and young people of color experiencing homelessness will receive culturally competent services and achieve outcomes on par with their peers.</a:t>
                      </a:r>
                      <a:endParaRPr lang="en-US" sz="15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357" marR="62357" marT="0" marB="0" anchor="ctr">
                    <a:noFill/>
                  </a:tcPr>
                </a:tc>
              </a:tr>
            </a:tbl>
          </a:graphicData>
        </a:graphic>
      </p:graphicFrame>
      <p:pic>
        <p:nvPicPr>
          <p:cNvPr id="1036" name="Picture 701" descr="icon-ra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0131" y="1295400"/>
            <a:ext cx="940116" cy="940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299" descr="icon-onetim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0209" y="2610485"/>
            <a:ext cx="742314" cy="742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300" descr="icon-equity-colo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0215" y="4953000"/>
            <a:ext cx="782958" cy="782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301" descr="icon-equity-lgbtq-yy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273" y="4922521"/>
            <a:ext cx="843916" cy="843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302" descr="icon-housing-access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9022" y="3657600"/>
            <a:ext cx="969166" cy="9691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18" descr="L:\CEHKC\Homeless Youth\Homeless YYA Initiative\Comprehensive YYA Plan\Ideas for 2015 Plan Update\plan docs\design images\icon-brief.pn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39" y="2610484"/>
            <a:ext cx="756285" cy="7423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949344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27670" y="304800"/>
            <a:ext cx="8916329" cy="80507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Highlighted Strategies- </a:t>
            </a:r>
            <a:r>
              <a:rPr lang="en-US" i="1" dirty="0" smtClean="0">
                <a:solidFill>
                  <a:schemeClr val="bg1"/>
                </a:solidFill>
              </a:rPr>
              <a:t>Rare</a:t>
            </a:r>
            <a:endParaRPr lang="en-US" i="1" dirty="0">
              <a:solidFill>
                <a:srgbClr val="EA8A51"/>
              </a:solidFill>
            </a:endParaRPr>
          </a:p>
        </p:txBody>
      </p:sp>
      <p:pic>
        <p:nvPicPr>
          <p:cNvPr id="7" name="Picture 2" descr="L:\CEHKC\CEHKC\Administration\Labels and Letterhead\Logos\All Home\RGB\reverse for dark background\AllHome-Logo_Rev_RGB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5715000"/>
            <a:ext cx="1019175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41970" y="1219199"/>
            <a:ext cx="7887629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 </a:t>
            </a:r>
            <a:endParaRPr lang="en-US" sz="2400" dirty="0" smtClean="0">
              <a:solidFill>
                <a:schemeClr val="bg1"/>
              </a:solidFill>
            </a:endParaRPr>
          </a:p>
          <a:p>
            <a:r>
              <a:rPr lang="en-US" sz="2400" dirty="0" smtClean="0">
                <a:solidFill>
                  <a:schemeClr val="bg1"/>
                </a:solidFill>
              </a:rPr>
              <a:t>What we’ve done….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Juvenile justice-- Increased collaboration </a:t>
            </a:r>
            <a:r>
              <a:rPr lang="en-US" sz="2400" dirty="0">
                <a:solidFill>
                  <a:schemeClr val="bg1"/>
                </a:solidFill>
              </a:rPr>
              <a:t>	</a:t>
            </a:r>
            <a:endParaRPr lang="en-US" sz="2400" dirty="0" smtClean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Child welfare- Implementation of targeted 	programming for young people aging out of foster care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Family reunification &amp; engagement</a:t>
            </a:r>
          </a:p>
          <a:p>
            <a:pPr marL="342900" indent="-342900">
              <a:buFontTx/>
              <a:buChar char="-"/>
            </a:pPr>
            <a:endParaRPr lang="en-US" sz="2400" dirty="0">
              <a:solidFill>
                <a:schemeClr val="bg1"/>
              </a:solidFill>
            </a:endParaRPr>
          </a:p>
          <a:p>
            <a:r>
              <a:rPr lang="en-US" sz="2400" dirty="0" smtClean="0">
                <a:solidFill>
                  <a:schemeClr val="bg1"/>
                </a:solidFill>
              </a:rPr>
              <a:t>What we need to do more of...</a:t>
            </a:r>
          </a:p>
          <a:p>
            <a:pPr marL="342900" indent="-342900">
              <a:buFontTx/>
              <a:buChar char="-"/>
            </a:pPr>
            <a:r>
              <a:rPr lang="en-US" sz="2400" dirty="0" smtClean="0">
                <a:solidFill>
                  <a:schemeClr val="bg1"/>
                </a:solidFill>
              </a:rPr>
              <a:t>All of the above!</a:t>
            </a:r>
          </a:p>
          <a:p>
            <a:pPr marL="342900" indent="-342900">
              <a:buFontTx/>
              <a:buChar char="-"/>
            </a:pPr>
            <a:r>
              <a:rPr lang="en-US" sz="2400" dirty="0" smtClean="0">
                <a:solidFill>
                  <a:schemeClr val="bg1"/>
                </a:solidFill>
              </a:rPr>
              <a:t>Schools- partner on early identification and intervention</a:t>
            </a:r>
          </a:p>
          <a:p>
            <a:pPr marL="342900" indent="-342900">
              <a:buFontTx/>
              <a:buChar char="-"/>
            </a:pPr>
            <a:r>
              <a:rPr lang="en-US" sz="2400" dirty="0" smtClean="0">
                <a:solidFill>
                  <a:schemeClr val="bg1"/>
                </a:solidFill>
              </a:rPr>
              <a:t>Family reunification &amp; engagement– learn what’s effective!</a:t>
            </a:r>
          </a:p>
          <a:p>
            <a:pPr marL="342900" indent="-342900">
              <a:buFontTx/>
              <a:buChar char="-"/>
            </a:pPr>
            <a:r>
              <a:rPr lang="en-US" sz="2400" dirty="0" smtClean="0">
                <a:solidFill>
                  <a:schemeClr val="bg1"/>
                </a:solidFill>
              </a:rPr>
              <a:t>Best Starts for Kids prevention efforts launching soon</a:t>
            </a:r>
          </a:p>
        </p:txBody>
      </p:sp>
    </p:spTree>
    <p:extLst>
      <p:ext uri="{BB962C8B-B14F-4D97-AF65-F5344CB8AC3E}">
        <p14:creationId xmlns:p14="http://schemas.microsoft.com/office/powerpoint/2010/main" val="1836602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27670" y="533400"/>
            <a:ext cx="8916329" cy="80507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Highlighted Strategies- </a:t>
            </a:r>
            <a:r>
              <a:rPr lang="en-US" i="1" dirty="0" smtClean="0">
                <a:solidFill>
                  <a:schemeClr val="bg1"/>
                </a:solidFill>
              </a:rPr>
              <a:t>Brief &amp; One Time</a:t>
            </a:r>
            <a:endParaRPr lang="en-US" i="1" dirty="0">
              <a:solidFill>
                <a:srgbClr val="EA8A51"/>
              </a:solidFill>
            </a:endParaRPr>
          </a:p>
        </p:txBody>
      </p:sp>
      <p:pic>
        <p:nvPicPr>
          <p:cNvPr id="7" name="Picture 2" descr="L:\CEHKC\CEHKC\Administration\Labels and Letterhead\Logos\All Home\RGB\reverse for dark background\AllHome-Logo_Rev_RGB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5715000"/>
            <a:ext cx="1019175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41970" y="1219199"/>
            <a:ext cx="7887629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 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What we’ve done….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Additional </a:t>
            </a:r>
            <a:r>
              <a:rPr lang="en-US" sz="2400" dirty="0">
                <a:solidFill>
                  <a:schemeClr val="bg1"/>
                </a:solidFill>
              </a:rPr>
              <a:t>young adult shelter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Diversion- flexible </a:t>
            </a:r>
            <a:r>
              <a:rPr lang="en-US" sz="2400" dirty="0" smtClean="0">
                <a:solidFill>
                  <a:schemeClr val="bg1"/>
                </a:solidFill>
              </a:rPr>
              <a:t>funding- just launched</a:t>
            </a:r>
            <a:endParaRPr lang="en-US" sz="2400" dirty="0" smtClean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Added new employment services for homeless young people</a:t>
            </a:r>
            <a:endParaRPr lang="en-US" sz="2400" dirty="0">
              <a:solidFill>
                <a:schemeClr val="bg1"/>
              </a:solidFill>
            </a:endParaRPr>
          </a:p>
          <a:p>
            <a:pPr marL="342900" indent="-342900">
              <a:buFontTx/>
              <a:buChar char="-"/>
            </a:pPr>
            <a:endParaRPr lang="en-US" sz="2400" dirty="0">
              <a:solidFill>
                <a:schemeClr val="bg1"/>
              </a:solidFill>
            </a:endParaRPr>
          </a:p>
          <a:p>
            <a:r>
              <a:rPr lang="en-US" sz="2400" dirty="0" smtClean="0">
                <a:solidFill>
                  <a:schemeClr val="bg1"/>
                </a:solidFill>
              </a:rPr>
              <a:t>What we need to do more of...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Fully implement diversion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Ensure </a:t>
            </a:r>
            <a:r>
              <a:rPr lang="en-US" sz="2400" dirty="0" smtClean="0">
                <a:solidFill>
                  <a:schemeClr val="bg1"/>
                </a:solidFill>
              </a:rPr>
              <a:t>young people in housing are connected to education &amp; </a:t>
            </a:r>
            <a:r>
              <a:rPr lang="en-US" sz="2400" dirty="0" smtClean="0">
                <a:solidFill>
                  <a:schemeClr val="bg1"/>
                </a:solidFill>
              </a:rPr>
              <a:t>employment, more strongly connect to Opportunity Youth efforts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Meet needs of under 18 youth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0475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27670" y="304800"/>
            <a:ext cx="8916329" cy="80507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Highlighted Strategies- </a:t>
            </a:r>
            <a:r>
              <a:rPr lang="en-US" i="1" dirty="0" smtClean="0">
                <a:solidFill>
                  <a:schemeClr val="bg1"/>
                </a:solidFill>
              </a:rPr>
              <a:t>Housing and Access</a:t>
            </a:r>
            <a:endParaRPr lang="en-US" i="1" dirty="0">
              <a:solidFill>
                <a:srgbClr val="EA8A51"/>
              </a:solidFill>
            </a:endParaRPr>
          </a:p>
        </p:txBody>
      </p:sp>
      <p:pic>
        <p:nvPicPr>
          <p:cNvPr id="7" name="Picture 2" descr="L:\CEHKC\CEHKC\Administration\Labels and Letterhead\Logos\All Home\RGB\reverse for dark background\AllHome-Logo_Rev_RGB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5715000"/>
            <a:ext cx="1019175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41970" y="567690"/>
            <a:ext cx="7887629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 </a:t>
            </a:r>
          </a:p>
          <a:p>
            <a:endParaRPr lang="en-US" sz="2400" dirty="0" smtClean="0">
              <a:solidFill>
                <a:schemeClr val="bg1"/>
              </a:solidFill>
            </a:endParaRPr>
          </a:p>
          <a:p>
            <a:r>
              <a:rPr lang="en-US" sz="2400" dirty="0" smtClean="0">
                <a:solidFill>
                  <a:schemeClr val="bg1"/>
                </a:solidFill>
              </a:rPr>
              <a:t>What we’ve done….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New housing: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Rapid Rehousing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Host Homes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Additional low barrier housing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Coordinated Entry</a:t>
            </a:r>
          </a:p>
          <a:p>
            <a:pPr marL="342900" indent="-342900">
              <a:buFontTx/>
              <a:buChar char="-"/>
            </a:pPr>
            <a:endParaRPr lang="en-US" sz="2400" dirty="0" smtClean="0">
              <a:solidFill>
                <a:schemeClr val="bg1"/>
              </a:solidFill>
            </a:endParaRPr>
          </a:p>
          <a:p>
            <a:r>
              <a:rPr lang="en-US" sz="2400" dirty="0" smtClean="0">
                <a:solidFill>
                  <a:schemeClr val="bg1"/>
                </a:solidFill>
              </a:rPr>
              <a:t>What we need to do more of...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Support providers in fully adopting Housing First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Meet needs of young people with significant mental health needs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Improve performance– length of stay, exits to permanent housing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Improve Coordinated Entry</a:t>
            </a:r>
          </a:p>
        </p:txBody>
      </p:sp>
    </p:spTree>
    <p:extLst>
      <p:ext uri="{BB962C8B-B14F-4D97-AF65-F5344CB8AC3E}">
        <p14:creationId xmlns:p14="http://schemas.microsoft.com/office/powerpoint/2010/main" val="907078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27671" y="642730"/>
            <a:ext cx="8916329" cy="80507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Highlighted Strategies- </a:t>
            </a:r>
            <a:r>
              <a:rPr lang="en-US" i="1" dirty="0" smtClean="0">
                <a:solidFill>
                  <a:schemeClr val="bg1"/>
                </a:solidFill>
              </a:rPr>
              <a:t>Disproportionality</a:t>
            </a:r>
            <a:endParaRPr lang="en-US" i="1" dirty="0">
              <a:solidFill>
                <a:srgbClr val="EA8A51"/>
              </a:solidFill>
            </a:endParaRPr>
          </a:p>
        </p:txBody>
      </p:sp>
      <p:pic>
        <p:nvPicPr>
          <p:cNvPr id="7" name="Picture 2" descr="L:\CEHKC\CEHKC\Administration\Labels and Letterhead\Logos\All Home\RGB\reverse for dark background\AllHome-Logo_Rev_RGB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5715000"/>
            <a:ext cx="1019175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41970" y="1371600"/>
            <a:ext cx="7887629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 </a:t>
            </a:r>
          </a:p>
          <a:p>
            <a:endParaRPr lang="en-US" sz="2400" dirty="0" smtClean="0">
              <a:solidFill>
                <a:schemeClr val="bg1"/>
              </a:solidFill>
            </a:endParaRPr>
          </a:p>
          <a:p>
            <a:r>
              <a:rPr lang="en-US" sz="2400" dirty="0" smtClean="0">
                <a:solidFill>
                  <a:schemeClr val="bg1"/>
                </a:solidFill>
              </a:rPr>
              <a:t>What we’ve done….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Data disaggregation– race, sexual orientation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Project EQTY– capacity building for YYA organizations in serving LGBTQ youth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Needs assessment of youth of color– launching now</a:t>
            </a:r>
            <a:endParaRPr lang="en-US" sz="2400" dirty="0">
              <a:solidFill>
                <a:schemeClr val="bg1"/>
              </a:solidFill>
            </a:endParaRPr>
          </a:p>
          <a:p>
            <a:pPr marL="342900" indent="-342900">
              <a:buFontTx/>
              <a:buChar char="-"/>
            </a:pPr>
            <a:endParaRPr lang="en-US" sz="2400" dirty="0">
              <a:solidFill>
                <a:schemeClr val="bg1"/>
              </a:solidFill>
            </a:endParaRPr>
          </a:p>
          <a:p>
            <a:r>
              <a:rPr lang="en-US" sz="2400" dirty="0" smtClean="0">
                <a:solidFill>
                  <a:schemeClr val="bg1"/>
                </a:solidFill>
              </a:rPr>
              <a:t>What we need to do more of...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Identify next steps </a:t>
            </a:r>
            <a:r>
              <a:rPr lang="en-US" sz="2400" dirty="0" smtClean="0">
                <a:solidFill>
                  <a:schemeClr val="bg1"/>
                </a:solidFill>
              </a:rPr>
              <a:t>re: serving youth of color based </a:t>
            </a:r>
            <a:r>
              <a:rPr lang="en-US" sz="2400" dirty="0" smtClean="0">
                <a:solidFill>
                  <a:schemeClr val="bg1"/>
                </a:solidFill>
              </a:rPr>
              <a:t>on needs assessment</a:t>
            </a:r>
          </a:p>
        </p:txBody>
      </p:sp>
    </p:spTree>
    <p:extLst>
      <p:ext uri="{BB962C8B-B14F-4D97-AF65-F5344CB8AC3E}">
        <p14:creationId xmlns:p14="http://schemas.microsoft.com/office/powerpoint/2010/main" val="2989528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6750</TotalTime>
  <Words>333</Words>
  <Application>Microsoft Office PowerPoint</Application>
  <PresentationFormat>On-screen Show (4:3)</PresentationFormat>
  <Paragraphs>114</Paragraphs>
  <Slides>12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All Home </vt:lpstr>
      <vt:lpstr>All Home  Youth and Young Adult (YYA) Initiative </vt:lpstr>
      <vt:lpstr>PowerPoint Presentation</vt:lpstr>
      <vt:lpstr>PowerPoint Presentation</vt:lpstr>
      <vt:lpstr>Highlighted Strategies- Rare</vt:lpstr>
      <vt:lpstr>Highlighted Strategies- Brief &amp; One Time</vt:lpstr>
      <vt:lpstr>Highlighted Strategies- Housing and Access</vt:lpstr>
      <vt:lpstr>Highlighted Strategies- Disproportionality</vt:lpstr>
      <vt:lpstr>Measuring Progress</vt:lpstr>
      <vt:lpstr>Broader Context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Salcedo, Felicia</dc:creator>
  <cp:lastModifiedBy>Hennen</cp:lastModifiedBy>
  <cp:revision>138</cp:revision>
  <dcterms:created xsi:type="dcterms:W3CDTF">2006-08-16T00:00:00Z</dcterms:created>
  <dcterms:modified xsi:type="dcterms:W3CDTF">2016-09-09T22:05:55Z</dcterms:modified>
</cp:coreProperties>
</file>