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2"/>
  </p:notesMasterIdLst>
  <p:sldIdLst>
    <p:sldId id="256" r:id="rId2"/>
    <p:sldId id="257" r:id="rId3"/>
    <p:sldId id="265" r:id="rId4"/>
    <p:sldId id="266" r:id="rId5"/>
    <p:sldId id="267" r:id="rId6"/>
    <p:sldId id="268" r:id="rId7"/>
    <p:sldId id="275" r:id="rId8"/>
    <p:sldId id="269" r:id="rId9"/>
    <p:sldId id="264" r:id="rId10"/>
    <p:sldId id="271" r:id="rId11"/>
    <p:sldId id="270" r:id="rId12"/>
    <p:sldId id="260" r:id="rId13"/>
    <p:sldId id="273" r:id="rId14"/>
    <p:sldId id="272" r:id="rId15"/>
    <p:sldId id="274" r:id="rId16"/>
    <p:sldId id="258" r:id="rId17"/>
    <p:sldId id="259" r:id="rId18"/>
    <p:sldId id="261" r:id="rId19"/>
    <p:sldId id="263"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03C18"/>
    <a:srgbClr val="42BC32"/>
    <a:srgbClr val="1B5517"/>
    <a:srgbClr val="287C22"/>
    <a:srgbClr val="6F803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F72C4-AAFD-B243-AC37-14FB7FEBD800}" type="datetimeFigureOut">
              <a:rPr lang="en-US" smtClean="0"/>
              <a:pPr/>
              <a:t>6/9/17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6420B-9D0B-C749-9E40-5F79B8281A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state of the party? What are the prospects for Greens in Texas going forward?</a:t>
            </a:r>
            <a:r>
              <a:rPr lang="en-US" baseline="0" dirty="0" smtClean="0"/>
              <a:t> The party is weak, but it has a pulse. *IF* people engage; there is fertile ground for growth. We have had very strong results in the Rio Grande Valley &amp; around the state in some local races, with numerous results in the teens &amp; up to 42%. Also Green candidates have had a few successes in non-partisan races. The political &amp; public climate actually are receptive now more than ever; even though Greens still face major obstacles.</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its</a:t>
            </a:r>
            <a:r>
              <a:rPr lang="en-US" baseline="0" dirty="0" smtClean="0"/>
              <a:t> February working retreat, the SEC put together an outline for a Candidate Development Plan, and </a:t>
            </a:r>
            <a:r>
              <a:rPr lang="en-US" baseline="0" dirty="0" err="1" smtClean="0"/>
              <a:t>kat</a:t>
            </a:r>
            <a:r>
              <a:rPr lang="en-US" baseline="0" dirty="0" smtClean="0"/>
              <a:t> will be reviewing that as part of the workshop she will lead.</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 not</a:t>
            </a:r>
            <a:r>
              <a:rPr lang="en-US" baseline="0" dirty="0" smtClean="0"/>
              <a:t> all of these committees are fully functioning, the SEC is attempting to facilitate the function of several committees. We invite the membership to animate the committee structure &amp; assets we have created on #slack and </a:t>
            </a:r>
            <a:r>
              <a:rPr lang="en-US" baseline="0" dirty="0" err="1" smtClean="0"/>
              <a:t>trello</a:t>
            </a:r>
            <a:r>
              <a:rPr lang="en-US" baseline="0" dirty="0" smtClean="0"/>
              <a:t>. Please be sure to have a member of your delegation attend the tech tools workshop for orientation on how to connect with the party’s organizational resources. Please sign up with Wes or the incoming Secretary to request to be added to the GPTX slack.</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2014, the SEC has been working to document party operations &amp; complete the stalled systems transition to the </a:t>
            </a:r>
            <a:r>
              <a:rPr lang="en-US" dirty="0" err="1" smtClean="0"/>
              <a:t>Nationbuilder</a:t>
            </a:r>
            <a:r>
              <a:rPr lang="en-US" dirty="0" smtClean="0"/>
              <a:t> platform, of</a:t>
            </a:r>
            <a:r>
              <a:rPr lang="en-US" baseline="0" dirty="0" smtClean="0"/>
              <a:t> which we are now in the final implementation &amp; adoption phase</a:t>
            </a:r>
            <a:r>
              <a:rPr lang="en-US" dirty="0" smtClean="0"/>
              <a:t>.</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t>
            </a:r>
            <a:r>
              <a:rPr lang="en-US" dirty="0" smtClean="0"/>
              <a:t>have a central repository for records in </a:t>
            </a:r>
            <a:r>
              <a:rPr lang="en-US" dirty="0" err="1" smtClean="0"/>
              <a:t>Nationbuilder</a:t>
            </a:r>
            <a:r>
              <a:rPr lang="en-US" dirty="0" smtClean="0"/>
              <a:t>; and we have adopted a regular agenda format that encourages to touch</a:t>
            </a:r>
            <a:r>
              <a:rPr lang="en-US" baseline="0" dirty="0" smtClean="0"/>
              <a:t> on all areas relevant to party operations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Workshops are scheduled to focus in depth on several committee topics, but we also have several items to report here in brief. First</a:t>
            </a:r>
            <a:r>
              <a:rPr lang="en-US" baseline="0" dirty="0" smtClean="0"/>
              <a:t> up is </a:t>
            </a:r>
            <a:r>
              <a:rPr lang="en-US" baseline="0" dirty="0" err="1" smtClean="0"/>
              <a:t>kat</a:t>
            </a:r>
            <a:r>
              <a:rPr lang="en-US" baseline="0" dirty="0" smtClean="0"/>
              <a:t> with an update on activity in the legislature this session. </a:t>
            </a:r>
          </a:p>
          <a:p>
            <a:r>
              <a:rPr lang="en-US" baseline="0" dirty="0" smtClean="0"/>
              <a:t>Next is Wes with an update on the status of our IT &amp; the effort to improve our technical operation. Be sure to emphasize the consequences of our email situation on our ability to operate &amp; fundraise. </a:t>
            </a:r>
          </a:p>
          <a:p>
            <a:r>
              <a:rPr lang="en-US" baseline="0" dirty="0" smtClean="0"/>
              <a:t>Finally, David will give the Treasurer’s report.</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effort the SEC</a:t>
            </a:r>
            <a:r>
              <a:rPr lang="en-US" baseline="0" dirty="0" smtClean="0"/>
              <a:t> has undertaken is to attempt to improve resources for members. Unfortunately, GPTX does not have funds to invest in merchandise inventory or the capacity to operate a shop which requires order fulfillment. Therefore, we have set up a </a:t>
            </a:r>
            <a:r>
              <a:rPr lang="en-US" baseline="0" dirty="0" err="1" smtClean="0"/>
              <a:t>CafePress</a:t>
            </a:r>
            <a:r>
              <a:rPr lang="en-US" baseline="0" dirty="0" smtClean="0"/>
              <a:t> shop for on demand printing of small merchandise orders so that members can obtain logo swag, merchandise, and marketing assets including </a:t>
            </a:r>
            <a:r>
              <a:rPr lang="en-US" baseline="0" dirty="0" smtClean="0"/>
              <a:t>t-shirts, banners, hats, cups, stickers &amp; more. Brochures &amp; flyers are available for printing on the </a:t>
            </a:r>
            <a:r>
              <a:rPr lang="en-US" baseline="0" dirty="0" err="1" smtClean="0"/>
              <a:t>txgreens.org</a:t>
            </a:r>
            <a:r>
              <a:rPr lang="en-US" baseline="0" dirty="0" smtClean="0"/>
              <a:t> resources </a:t>
            </a:r>
            <a:r>
              <a:rPr lang="en-US" baseline="0" dirty="0" smtClean="0"/>
              <a:t>page, among other things, so we suggest you make note of it &amp; check it first for anything you might need. For this meeting only, you can see samples &amp; place orders for your local at the registration table.</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Intended</a:t>
            </a:r>
            <a:r>
              <a:rPr lang="en-US" baseline="0" dirty="0" smtClean="0"/>
              <a:t> as an orientation &amp; guide for incoming SEC – review </a:t>
            </a:r>
            <a:r>
              <a:rPr lang="en-US" baseline="0" dirty="0" err="1" smtClean="0"/>
              <a:t>pdf</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outline of what we must accomplish to place candidates on the 2018 ballot. We need volunteers to operate</a:t>
            </a:r>
            <a:r>
              <a:rPr lang="en-US" baseline="0" dirty="0" smtClean="0"/>
              <a:t> the candidate recruitment &amp; screening process</a:t>
            </a:r>
            <a:r>
              <a:rPr lang="en-US" baseline="0" dirty="0" smtClean="0"/>
              <a:t>. We need volunteers to operate the petition effort.</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are going to expend exhaustive effort to achieve ballot access in 2018; it can’t be just to lose it. We need the party membership to fully engage in</a:t>
            </a:r>
            <a:r>
              <a:rPr lang="en-US" baseline="0" dirty="0" smtClean="0"/>
              <a:t> order to be equal to this task, and if this does not materialize, we might be better off not seeking ballot access until 2020. Though the SEC is concerned about dissipating the emotional energy behind the party in the event we can’t achieve ballot access, we feel it is important to be honest with delegates in evaluating the situation realistically.</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regain ballot access, GPTX must demonstrate the support of 47,182 registered voters, in the form of their verified, physical signatures, collected during</a:t>
            </a:r>
            <a:r>
              <a:rPr lang="en-US" baseline="0" dirty="0" smtClean="0"/>
              <a:t> the convention &amp; petitioning period between March 13, 2018 &amp; Memorial Day. In theory, Greens have plenty of supporters to regain ballot access, but in practice the party does not currently have the capacity to mobilize that many individuals. (You truly are one in a million! Special &amp; rare individuals, every one :)</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must accomplish</a:t>
            </a:r>
            <a:r>
              <a:rPr lang="en-US" baseline="0" dirty="0" smtClean="0"/>
              <a:t> both of these goals simultaneously. We must improve our candidate development, screening &amp; support; as it does not make sense to expend the effort for ballot access if we are only running placeholder candidates. Even if we do successfully petition for ballot access in 2018, we will still have to earn 5% in a statewide race to retain access for 2020, and it is very likely that Democrats will again fill all statewide races to avoid leaving us any openings to make our threshold; so this fact bears consideration.</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an office we can’t afford.</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Theoretically possible.</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Theoretically possible.</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impossible, but a significant</a:t>
            </a:r>
            <a:r>
              <a:rPr lang="en-US" baseline="0" dirty="0" smtClean="0"/>
              <a:t> effort. Now, if 1,000 of the people who signed the pledge to put GPTX back on the ballot each work 20 hours… we’re there! (Overlooking the administrative back end…)</a:t>
            </a:r>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76420B-9D0B-C749-9E40-5F79B8281A5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659A4-7129-4234-B928-15BC04A99874}" type="datetimeFigureOut">
              <a:rPr lang="en-US" smtClean="0"/>
              <a:pPr/>
              <a:t>6/9/17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659A4-7129-4234-B928-15BC04A99874}" type="datetimeFigureOut">
              <a:rPr lang="en-US" smtClean="0"/>
              <a:pPr/>
              <a:t>6/9/17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659A4-7129-4234-B928-15BC04A99874}" type="datetimeFigureOut">
              <a:rPr lang="en-US" smtClean="0"/>
              <a:pPr/>
              <a:t>6/9/17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659A4-7129-4234-B928-15BC04A99874}" type="datetimeFigureOut">
              <a:rPr lang="en-US" smtClean="0"/>
              <a:pPr/>
              <a:t>6/9/17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659A4-7129-4234-B928-15BC04A99874}" type="datetimeFigureOut">
              <a:rPr lang="en-US" smtClean="0"/>
              <a:pPr/>
              <a:t>6/9/17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659A4-7129-4234-B928-15BC04A99874}" type="datetimeFigureOut">
              <a:rPr lang="en-US" smtClean="0"/>
              <a:pPr/>
              <a:t>6/9/17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659A4-7129-4234-B928-15BC04A99874}" type="datetimeFigureOut">
              <a:rPr lang="en-US" smtClean="0"/>
              <a:pPr/>
              <a:t>6/9/17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659A4-7129-4234-B928-15BC04A99874}" type="datetimeFigureOut">
              <a:rPr lang="en-US" smtClean="0"/>
              <a:pPr/>
              <a:t>6/9/17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659A4-7129-4234-B928-15BC04A99874}" type="datetimeFigureOut">
              <a:rPr lang="en-US" smtClean="0"/>
              <a:pPr/>
              <a:t>6/9/17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659A4-7129-4234-B928-15BC04A99874}" type="datetimeFigureOut">
              <a:rPr lang="en-US" smtClean="0"/>
              <a:pPr/>
              <a:t>6/9/17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659A4-7129-4234-B928-15BC04A99874}" type="datetimeFigureOut">
              <a:rPr lang="en-US" smtClean="0"/>
              <a:pPr/>
              <a:t>6/9/17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B78C3-7035-4B52-95DF-318E5B3F95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659A4-7129-4234-B928-15BC04A99874}" type="datetimeFigureOut">
              <a:rPr lang="en-US" smtClean="0"/>
              <a:pPr/>
              <a:t>6/9/17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B78C3-7035-4B52-95DF-318E5B3F95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2819400" y="304800"/>
            <a:ext cx="3505200" cy="1524000"/>
          </a:xfrm>
          <a:prstGeom prst="rect">
            <a:avLst/>
          </a:prstGeom>
          <a:solidFill>
            <a:schemeClr val="accent3">
              <a:lumMod val="40000"/>
              <a:lumOff val="60000"/>
            </a:schemeClr>
          </a:solidFill>
          <a:ln>
            <a:solidFill>
              <a:srgbClr val="303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48001"/>
            <a:ext cx="7772400" cy="1828799"/>
          </a:xfrm>
          <a:solidFill>
            <a:schemeClr val="accent3">
              <a:lumMod val="40000"/>
              <a:lumOff val="60000"/>
            </a:schemeClr>
          </a:solidFill>
          <a:ln w="25400">
            <a:solidFill>
              <a:srgbClr val="303C18"/>
            </a:solidFill>
          </a:ln>
        </p:spPr>
        <p:txBody>
          <a:bodyPr>
            <a:normAutofit/>
          </a:bodyPr>
          <a:lstStyle/>
          <a:p>
            <a:r>
              <a:rPr lang="en-US" sz="4800" b="1" dirty="0" smtClean="0">
                <a:latin typeface="Garamond" pitchFamily="18" charset="0"/>
              </a:rPr>
              <a:t>2017 ASM SEC Report</a:t>
            </a:r>
            <a:endParaRPr lang="en-US" sz="4800" b="1" dirty="0">
              <a:latin typeface="Garamond" pitchFamily="18" charset="0"/>
            </a:endParaRPr>
          </a:p>
        </p:txBody>
      </p:sp>
      <p:pic>
        <p:nvPicPr>
          <p:cNvPr id="14" name="Picture 13" descr="400_200-logo.texas.trans_back.header.png"/>
          <p:cNvPicPr>
            <a:picLocks noChangeAspect="1"/>
          </p:cNvPicPr>
          <p:nvPr/>
        </p:nvPicPr>
        <p:blipFill>
          <a:blip r:embed="rId3" cstate="print"/>
          <a:stretch>
            <a:fillRect/>
          </a:stretch>
        </p:blipFill>
        <p:spPr>
          <a:xfrm>
            <a:off x="2876173" y="228645"/>
            <a:ext cx="3391655" cy="16958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2018 Ballot Races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lnSpcReduction="10000"/>
          </a:bodyPr>
          <a:lstStyle/>
          <a:p>
            <a:pPr marL="914400">
              <a:buNone/>
            </a:pPr>
            <a:r>
              <a:rPr lang="en-US" sz="3600" b="1" dirty="0" smtClean="0"/>
              <a:t>Also:</a:t>
            </a:r>
          </a:p>
          <a:p>
            <a:pPr marL="914400">
              <a:buNone/>
            </a:pPr>
            <a:r>
              <a:rPr lang="en-US" sz="3600" b="1" dirty="0" smtClean="0"/>
              <a:t>Senate</a:t>
            </a:r>
          </a:p>
          <a:p>
            <a:pPr marL="914400">
              <a:buNone/>
            </a:pPr>
            <a:r>
              <a:rPr lang="en-US" sz="3600" b="1" dirty="0" smtClean="0"/>
              <a:t>All House seats</a:t>
            </a:r>
          </a:p>
          <a:p>
            <a:pPr marL="914400">
              <a:buNone/>
            </a:pPr>
            <a:r>
              <a:rPr lang="en-US" sz="3600" b="1" dirty="0" smtClean="0"/>
              <a:t>15 State Senate seats</a:t>
            </a:r>
          </a:p>
          <a:p>
            <a:pPr marL="914400">
              <a:buNone/>
            </a:pPr>
            <a:r>
              <a:rPr lang="en-US" sz="3600" b="1" dirty="0" smtClean="0"/>
              <a:t>All 150 State House seats</a:t>
            </a:r>
          </a:p>
          <a:p>
            <a:pPr marL="914400">
              <a:buNone/>
            </a:pPr>
            <a:r>
              <a:rPr lang="en-US" sz="3600" b="1" dirty="0" smtClean="0"/>
              <a:t>Plus various County &amp; local races</a:t>
            </a:r>
            <a:endParaRPr lang="en-US" sz="36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Candidate Development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We need numerous volunteers across the state to work on </a:t>
            </a:r>
            <a:r>
              <a:rPr lang="en-US" sz="3600" b="1" dirty="0" smtClean="0"/>
              <a:t>candidate development &amp; screening.</a:t>
            </a:r>
          </a:p>
          <a:p>
            <a:pPr marL="914400">
              <a:buNone/>
            </a:pPr>
            <a:endParaRPr lang="en-US" sz="3600" b="1" dirty="0" smtClean="0"/>
          </a:p>
          <a:p>
            <a:pPr marL="914400">
              <a:buNone/>
            </a:pPr>
            <a:r>
              <a:rPr lang="en-US" sz="3600" b="1" dirty="0" smtClean="0"/>
              <a:t>Please attend the workshop at 11am to connect to this committee effort.</a:t>
            </a:r>
            <a:endParaRPr lang="en-US" sz="36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Committee Directory for #slack</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55000" lnSpcReduction="20000"/>
          </a:bodyPr>
          <a:lstStyle/>
          <a:p>
            <a:pPr marL="914400">
              <a:buNone/>
            </a:pPr>
            <a:r>
              <a:rPr lang="en-US" sz="3600" b="1" i="1" dirty="0" smtClean="0"/>
              <a:t>Candidate </a:t>
            </a:r>
            <a:r>
              <a:rPr lang="en-US" sz="3600" b="1" i="1" dirty="0" smtClean="0"/>
              <a:t>Development​ </a:t>
            </a:r>
            <a:r>
              <a:rPr lang="en-US" sz="3600" b="1" dirty="0" smtClean="0"/>
              <a:t>-</a:t>
            </a:r>
            <a:r>
              <a:rPr lang="en-US" sz="3600" b="1" dirty="0" smtClean="0"/>
              <a:t> #</a:t>
            </a:r>
            <a:r>
              <a:rPr lang="en-US" sz="3600" b="1" dirty="0" err="1" smtClean="0"/>
              <a:t>candidate_development</a:t>
            </a:r>
            <a:r>
              <a:rPr lang="en-US" sz="3600" b="1" dirty="0" smtClean="0"/>
              <a:t>, #candidates, #</a:t>
            </a:r>
            <a:r>
              <a:rPr lang="en-US" sz="3600" b="1" dirty="0" err="1" smtClean="0"/>
              <a:t>candidatesupportahead</a:t>
            </a:r>
            <a:endParaRPr lang="en-US" sz="3600" b="1" dirty="0" smtClean="0"/>
          </a:p>
          <a:p>
            <a:pPr marL="914400">
              <a:buNone/>
            </a:pPr>
            <a:r>
              <a:rPr lang="en-US" sz="3600" b="1" i="1" dirty="0" smtClean="0"/>
              <a:t>Membership </a:t>
            </a:r>
            <a:r>
              <a:rPr lang="en-US" sz="3600" b="1" i="1" dirty="0" smtClean="0"/>
              <a:t>Development​ </a:t>
            </a:r>
            <a:r>
              <a:rPr lang="en-US" sz="3600" b="1" dirty="0" smtClean="0"/>
              <a:t>-</a:t>
            </a:r>
            <a:r>
              <a:rPr lang="en-US" sz="3600" b="1" dirty="0" smtClean="0"/>
              <a:t> #</a:t>
            </a:r>
            <a:r>
              <a:rPr lang="en-US" sz="3600" b="1" dirty="0" smtClean="0"/>
              <a:t>congress, #regional-coordinators, #</a:t>
            </a:r>
            <a:r>
              <a:rPr lang="en-US" sz="3600" b="1" dirty="0" err="1" smtClean="0"/>
              <a:t>membershipdevelopment</a:t>
            </a:r>
            <a:endParaRPr lang="en-US" sz="3600" b="1" dirty="0" smtClean="0"/>
          </a:p>
          <a:p>
            <a:pPr marL="914400">
              <a:buNone/>
            </a:pPr>
            <a:r>
              <a:rPr lang="en-US" sz="3600" b="1" i="1" dirty="0" smtClean="0"/>
              <a:t>Outreach</a:t>
            </a:r>
            <a:r>
              <a:rPr lang="en-US" sz="3600" b="1" i="1" dirty="0" smtClean="0"/>
              <a:t>/Media​ </a:t>
            </a:r>
            <a:r>
              <a:rPr lang="en-US" sz="3600" b="1" dirty="0" smtClean="0"/>
              <a:t>-</a:t>
            </a:r>
            <a:r>
              <a:rPr lang="en-US" sz="3600" b="1" dirty="0" smtClean="0"/>
              <a:t> #</a:t>
            </a:r>
            <a:r>
              <a:rPr lang="en-US" sz="3600" b="1" dirty="0" err="1" smtClean="0"/>
              <a:t>graphix</a:t>
            </a:r>
            <a:r>
              <a:rPr lang="en-US" sz="3600" b="1" dirty="0" smtClean="0"/>
              <a:t>, #marketing, #</a:t>
            </a:r>
            <a:r>
              <a:rPr lang="en-US" sz="3600" b="1" dirty="0" smtClean="0"/>
              <a:t>media</a:t>
            </a:r>
          </a:p>
          <a:p>
            <a:pPr marL="914400">
              <a:buNone/>
            </a:pPr>
            <a:r>
              <a:rPr lang="en-US" sz="3600" b="1" i="1" dirty="0" smtClean="0"/>
              <a:t>Legislature</a:t>
            </a:r>
            <a:r>
              <a:rPr lang="en-US" sz="3600" b="1" dirty="0" smtClean="0"/>
              <a:t>​ </a:t>
            </a:r>
            <a:r>
              <a:rPr lang="en-US" sz="3600" b="1" dirty="0" smtClean="0"/>
              <a:t>-</a:t>
            </a:r>
            <a:r>
              <a:rPr lang="en-US" sz="3600" b="1" dirty="0" smtClean="0"/>
              <a:t> #legislature</a:t>
            </a:r>
          </a:p>
          <a:p>
            <a:pPr marL="914400">
              <a:buNone/>
            </a:pPr>
            <a:r>
              <a:rPr lang="en-US" sz="3600" b="1" i="1" dirty="0" smtClean="0"/>
              <a:t>IT</a:t>
            </a:r>
            <a:r>
              <a:rPr lang="en-US" sz="3600" b="1" dirty="0" smtClean="0"/>
              <a:t>​ </a:t>
            </a:r>
            <a:r>
              <a:rPr lang="en-US" sz="3600" b="1" dirty="0" smtClean="0"/>
              <a:t>-</a:t>
            </a:r>
            <a:r>
              <a:rPr lang="en-US" sz="3600" b="1" dirty="0" smtClean="0"/>
              <a:t> #</a:t>
            </a:r>
            <a:r>
              <a:rPr lang="en-US" sz="3600" b="1" dirty="0" err="1" smtClean="0"/>
              <a:t>trello</a:t>
            </a:r>
            <a:r>
              <a:rPr lang="en-US" sz="3600" b="1" dirty="0" smtClean="0"/>
              <a:t>, #</a:t>
            </a:r>
            <a:r>
              <a:rPr lang="en-US" sz="3600" b="1" dirty="0" err="1" smtClean="0"/>
              <a:t>nationbuilder</a:t>
            </a:r>
            <a:r>
              <a:rPr lang="en-US" sz="3600" b="1" dirty="0" smtClean="0"/>
              <a:t>, #technology, #</a:t>
            </a:r>
            <a:r>
              <a:rPr lang="en-US" sz="3600" b="1" dirty="0" smtClean="0"/>
              <a:t>website</a:t>
            </a:r>
          </a:p>
          <a:p>
            <a:pPr marL="914400">
              <a:buNone/>
            </a:pPr>
            <a:r>
              <a:rPr lang="en-US" sz="3600" b="1" i="1" dirty="0" smtClean="0"/>
              <a:t>SEC</a:t>
            </a:r>
            <a:r>
              <a:rPr lang="en-US" sz="3600" b="1" i="1" dirty="0" smtClean="0"/>
              <a:t>/Party Administration​</a:t>
            </a:r>
            <a:r>
              <a:rPr lang="en-US" sz="3600" b="1" i="1" dirty="0" smtClean="0"/>
              <a:t> </a:t>
            </a:r>
            <a:r>
              <a:rPr lang="en-US" sz="3600" b="1" dirty="0" smtClean="0"/>
              <a:t>#</a:t>
            </a:r>
            <a:r>
              <a:rPr lang="en-US" sz="3600" b="1" dirty="0" smtClean="0"/>
              <a:t>sec, #general, #</a:t>
            </a:r>
            <a:r>
              <a:rPr lang="en-US" sz="3600" b="1" dirty="0" err="1" smtClean="0"/>
              <a:t>affiliation_audit</a:t>
            </a:r>
            <a:r>
              <a:rPr lang="en-US" sz="3600" b="1" dirty="0" smtClean="0"/>
              <a:t>, #</a:t>
            </a:r>
            <a:r>
              <a:rPr lang="en-US" sz="3600" b="1" dirty="0" smtClean="0"/>
              <a:t>strategy</a:t>
            </a:r>
          </a:p>
          <a:p>
            <a:pPr marL="914400">
              <a:buNone/>
            </a:pPr>
            <a:r>
              <a:rPr lang="en-US" sz="3600" b="1" i="1" dirty="0" smtClean="0"/>
              <a:t>Finance </a:t>
            </a:r>
            <a:r>
              <a:rPr lang="en-US" sz="3600" b="1" i="1" dirty="0" smtClean="0"/>
              <a:t>&amp; Fundraising​ </a:t>
            </a:r>
            <a:r>
              <a:rPr lang="en-US" sz="3600" b="1" dirty="0" smtClean="0"/>
              <a:t>-</a:t>
            </a:r>
            <a:r>
              <a:rPr lang="en-US" sz="3600" b="1" dirty="0" smtClean="0"/>
              <a:t> #</a:t>
            </a:r>
            <a:r>
              <a:rPr lang="en-US" sz="3600" b="1" dirty="0" smtClean="0"/>
              <a:t>fundraising, #</a:t>
            </a:r>
            <a:r>
              <a:rPr lang="en-US" sz="3600" b="1" dirty="0" err="1" smtClean="0"/>
              <a:t>dues_model</a:t>
            </a:r>
            <a:r>
              <a:rPr lang="en-US" sz="3600" b="1" dirty="0" smtClean="0"/>
              <a:t>, #</a:t>
            </a:r>
            <a:r>
              <a:rPr lang="en-US" sz="3600" b="1" dirty="0" smtClean="0"/>
              <a:t>treasurers</a:t>
            </a:r>
          </a:p>
          <a:p>
            <a:pPr marL="914400">
              <a:buNone/>
            </a:pPr>
            <a:r>
              <a:rPr lang="en-US" sz="3600" b="1" i="1" dirty="0" smtClean="0"/>
              <a:t>National Delegation​ </a:t>
            </a:r>
            <a:r>
              <a:rPr lang="en-US" sz="3600" b="1" dirty="0" smtClean="0"/>
              <a:t>- #</a:t>
            </a:r>
            <a:r>
              <a:rPr lang="en-US" sz="3600" b="1" dirty="0" err="1" smtClean="0"/>
              <a:t>gpus</a:t>
            </a:r>
            <a:endParaRPr lang="en-US" sz="3600"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a:t>
            </a:r>
            <a:r>
              <a:rPr lang="en-US" sz="4000" b="1" dirty="0" smtClean="0"/>
              <a:t> </a:t>
            </a:r>
            <a:r>
              <a:rPr lang="en-US" sz="4000" b="1" dirty="0" smtClean="0"/>
              <a:t>Report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Improved records &amp; infrastructure:</a:t>
            </a:r>
          </a:p>
          <a:p>
            <a:pPr marL="914400">
              <a:buNone/>
            </a:pPr>
            <a:endParaRPr lang="en-US" sz="3600" b="1" dirty="0" smtClean="0"/>
          </a:p>
          <a:p>
            <a:pPr marL="914400">
              <a:buNone/>
            </a:pPr>
            <a:r>
              <a:rPr lang="en-US" sz="3600" b="1" dirty="0" smtClean="0"/>
              <a:t>Better documentation</a:t>
            </a:r>
          </a:p>
          <a:p>
            <a:pPr marL="914400">
              <a:buNone/>
            </a:pPr>
            <a:r>
              <a:rPr lang="en-US" sz="3600" b="1" dirty="0" smtClean="0"/>
              <a:t>Completion of </a:t>
            </a:r>
            <a:r>
              <a:rPr lang="en-US" sz="3600" b="1" dirty="0" err="1" smtClean="0"/>
              <a:t>Nationbuilder</a:t>
            </a:r>
            <a:r>
              <a:rPr lang="en-US" sz="3600" b="1" dirty="0" smtClean="0"/>
              <a:t> implementation</a:t>
            </a:r>
            <a:endParaRPr lang="en-US" sz="32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 Operation</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Records </a:t>
            </a:r>
            <a:r>
              <a:rPr lang="en-US" sz="3600" b="1" dirty="0" smtClean="0"/>
              <a:t>archived on </a:t>
            </a:r>
            <a:r>
              <a:rPr lang="en-US" sz="3600" b="1" dirty="0" err="1" smtClean="0"/>
              <a:t>txgreens.org</a:t>
            </a:r>
            <a:endParaRPr lang="en-US" sz="3600" b="1" dirty="0" smtClean="0"/>
          </a:p>
          <a:p>
            <a:pPr marL="914400">
              <a:buNone/>
            </a:pPr>
            <a:r>
              <a:rPr lang="en-US" sz="3600" b="1" dirty="0" smtClean="0"/>
              <a:t>Regular SEC agenda format calls for report on each committee area</a:t>
            </a:r>
            <a:endParaRPr lang="en-US" sz="32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a:t>
            </a:r>
            <a:r>
              <a:rPr lang="en-US" sz="4000" b="1" dirty="0" smtClean="0"/>
              <a:t> Report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Legislature Update – </a:t>
            </a:r>
            <a:r>
              <a:rPr lang="en-US" sz="3600" b="1" dirty="0" err="1" smtClean="0"/>
              <a:t>katija</a:t>
            </a:r>
            <a:r>
              <a:rPr lang="en-US" sz="3600" b="1" dirty="0" smtClean="0"/>
              <a:t> </a:t>
            </a:r>
            <a:r>
              <a:rPr lang="en-US" sz="3600" b="1" dirty="0" err="1" smtClean="0"/>
              <a:t>gruene</a:t>
            </a:r>
            <a:endParaRPr lang="en-US" sz="3600" b="1" dirty="0" smtClean="0"/>
          </a:p>
          <a:p>
            <a:pPr marL="914400">
              <a:buNone/>
            </a:pPr>
            <a:endParaRPr lang="en-US" sz="3600" b="1" dirty="0" smtClean="0"/>
          </a:p>
          <a:p>
            <a:pPr marL="914400">
              <a:buNone/>
            </a:pPr>
            <a:r>
              <a:rPr lang="en-US" sz="3600" b="1" dirty="0" smtClean="0"/>
              <a:t>IT Update – Wesson </a:t>
            </a:r>
            <a:r>
              <a:rPr lang="en-US" sz="3600" b="1" dirty="0" err="1" smtClean="0"/>
              <a:t>Gaige</a:t>
            </a:r>
            <a:endParaRPr lang="en-US" sz="3600" b="1" dirty="0" smtClean="0"/>
          </a:p>
          <a:p>
            <a:pPr marL="914400">
              <a:buNone/>
            </a:pPr>
            <a:endParaRPr lang="en-US" sz="3600" b="1" dirty="0" smtClean="0"/>
          </a:p>
          <a:p>
            <a:pPr marL="914400">
              <a:buNone/>
            </a:pPr>
            <a:r>
              <a:rPr lang="en-US" sz="3600" b="1" dirty="0" smtClean="0"/>
              <a:t>Treasurer’s Report – David Wager</a:t>
            </a:r>
            <a:endParaRPr lang="en-US" sz="32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 Operation</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Merchandise &amp; Literature </a:t>
            </a:r>
            <a:r>
              <a:rPr lang="en-US" sz="3600" b="1" dirty="0" smtClean="0"/>
              <a:t>available</a:t>
            </a:r>
          </a:p>
          <a:p>
            <a:pPr marL="914400">
              <a:buNone/>
            </a:pPr>
            <a:endParaRPr lang="en-US" sz="3600" b="1" dirty="0" smtClean="0"/>
          </a:p>
          <a:p>
            <a:pPr marL="914400">
              <a:buNone/>
            </a:pPr>
            <a:r>
              <a:rPr lang="en-US" sz="3600" b="1" dirty="0" smtClean="0"/>
              <a:t>Resource repository:</a:t>
            </a:r>
          </a:p>
          <a:p>
            <a:pPr marL="914400">
              <a:buNone/>
            </a:pPr>
            <a:r>
              <a:rPr lang="en-US" sz="3600" b="1" dirty="0" err="1" smtClean="0"/>
              <a:t>txgreens.org</a:t>
            </a:r>
            <a:r>
              <a:rPr lang="en-US" sz="3600" b="1" dirty="0" smtClean="0"/>
              <a:t>/resources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a:t>
            </a:r>
            <a:r>
              <a:rPr lang="en-US" sz="4000" b="1" dirty="0" smtClean="0"/>
              <a:t> Report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Party Operations Manual </a:t>
            </a:r>
            <a:r>
              <a:rPr lang="en-US" sz="3600" b="1" dirty="0" smtClean="0"/>
              <a:t>Draft – intended as a </a:t>
            </a:r>
            <a:r>
              <a:rPr lang="en-US" sz="3600" b="1" dirty="0" smtClean="0"/>
              <a:t>flexible guide</a:t>
            </a:r>
            <a:r>
              <a:rPr lang="en-US" sz="3600" b="1" dirty="0" smtClean="0"/>
              <a:t> document for orientation </a:t>
            </a:r>
            <a:r>
              <a:rPr lang="en-US" sz="3600" b="1" dirty="0" smtClean="0"/>
              <a:t>&amp; continuity of SEC</a:t>
            </a:r>
            <a:endParaRPr lang="en-US" sz="36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2017-2018 Planning Draft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77500" lnSpcReduction="20000"/>
          </a:bodyPr>
          <a:lstStyle/>
          <a:p>
            <a:pPr marL="914400">
              <a:buNone/>
            </a:pPr>
            <a:r>
              <a:rPr lang="en-US" sz="3600" b="1" dirty="0" smtClean="0"/>
              <a:t>Plan A:</a:t>
            </a:r>
          </a:p>
          <a:p>
            <a:pPr marL="914400">
              <a:buNone/>
            </a:pPr>
            <a:r>
              <a:rPr lang="en-US" sz="3600" b="1" dirty="0" smtClean="0"/>
              <a:t>Build a credible slate of candidates</a:t>
            </a:r>
          </a:p>
          <a:p>
            <a:pPr marL="914400">
              <a:buNone/>
            </a:pPr>
            <a:r>
              <a:rPr lang="en-US" sz="3600" b="1" dirty="0" smtClean="0"/>
              <a:t>20,000 person hours of petitioning (or equivalent fundraising)</a:t>
            </a:r>
          </a:p>
          <a:p>
            <a:pPr marL="914400">
              <a:buNone/>
            </a:pPr>
            <a:r>
              <a:rPr lang="en-US" sz="3600" b="1" dirty="0" smtClean="0"/>
              <a:t>(Fall 2017 candidate development &amp; petition training event needed)</a:t>
            </a:r>
            <a:endParaRPr lang="en-US" sz="3600" b="1" dirty="0" smtClean="0"/>
          </a:p>
          <a:p>
            <a:pPr marL="914400">
              <a:buNone/>
            </a:pPr>
            <a:endParaRPr lang="en-US" sz="3600" b="1" dirty="0" smtClean="0"/>
          </a:p>
          <a:p>
            <a:pPr marL="914400">
              <a:buNone/>
            </a:pPr>
            <a:r>
              <a:rPr lang="en-US" sz="3600" b="1" dirty="0" smtClean="0"/>
              <a:t>Plan B:</a:t>
            </a:r>
          </a:p>
          <a:p>
            <a:pPr marL="914400">
              <a:buNone/>
            </a:pPr>
            <a:r>
              <a:rPr lang="en-US" sz="3600" b="1" dirty="0" smtClean="0"/>
              <a:t>What if we can’t achieve ballot access?</a:t>
            </a:r>
            <a:endParaRPr lang="en-US" sz="36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Contemplating Plan B</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77500" lnSpcReduction="20000"/>
          </a:bodyPr>
          <a:lstStyle/>
          <a:p>
            <a:pPr marL="914400">
              <a:buNone/>
            </a:pPr>
            <a:r>
              <a:rPr lang="en-US" sz="3600" b="1" dirty="0" smtClean="0"/>
              <a:t>Party activities that don’t require ballot access:</a:t>
            </a:r>
          </a:p>
          <a:p>
            <a:pPr marL="914400">
              <a:buNone/>
            </a:pPr>
            <a:endParaRPr lang="en-US" sz="3600" b="1" dirty="0" smtClean="0"/>
          </a:p>
          <a:p>
            <a:pPr marL="914400">
              <a:buNone/>
            </a:pPr>
            <a:r>
              <a:rPr lang="en-US" sz="3600" b="1" dirty="0" smtClean="0"/>
              <a:t>Supporting candidates in non-partisan local races &amp; endorsing candidates</a:t>
            </a:r>
          </a:p>
          <a:p>
            <a:pPr marL="914400">
              <a:buNone/>
            </a:pPr>
            <a:endParaRPr lang="en-US" sz="3600" b="1" dirty="0" smtClean="0"/>
          </a:p>
          <a:p>
            <a:pPr marL="914400">
              <a:buNone/>
            </a:pPr>
            <a:r>
              <a:rPr lang="en-US" sz="3600" b="1" dirty="0" smtClean="0"/>
              <a:t>Working on issues advocacy &amp; education</a:t>
            </a:r>
          </a:p>
          <a:p>
            <a:pPr marL="914400">
              <a:buNone/>
            </a:pPr>
            <a:endParaRPr lang="en-US" sz="3600" b="1" dirty="0" smtClean="0"/>
          </a:p>
          <a:p>
            <a:pPr marL="914400">
              <a:buNone/>
            </a:pPr>
            <a:r>
              <a:rPr lang="en-US" sz="3600" b="1" dirty="0" smtClean="0"/>
              <a:t>Building the party to fight </a:t>
            </a:r>
            <a:r>
              <a:rPr lang="en-US" sz="3600" b="1" dirty="0" smtClean="0"/>
              <a:t>another day</a:t>
            </a:r>
            <a:endParaRPr lang="en-US" sz="36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a:t>
            </a:r>
            <a:r>
              <a:rPr lang="en-US" sz="4000" b="1" dirty="0" smtClean="0"/>
              <a:t> </a:t>
            </a:r>
            <a:r>
              <a:rPr lang="en-US" sz="4000" b="1" dirty="0" smtClean="0"/>
              <a:t>Report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2016 Election Results:</a:t>
            </a:r>
          </a:p>
          <a:p>
            <a:pPr marL="914400">
              <a:buNone/>
            </a:pPr>
            <a:r>
              <a:rPr lang="en-US" sz="3600" b="1" dirty="0" smtClean="0"/>
              <a:t>RR Com - 3.26% in a </a:t>
            </a:r>
            <a:r>
              <a:rPr lang="en-US" sz="3600" b="1" dirty="0" smtClean="0"/>
              <a:t>4 way race is an all time high finish, but we lost ballot access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What is a political party?</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62500" lnSpcReduction="20000"/>
          </a:bodyPr>
          <a:lstStyle/>
          <a:p>
            <a:pPr marL="914400">
              <a:buNone/>
            </a:pPr>
            <a:r>
              <a:rPr lang="en-US" sz="3600" b="1" dirty="0" smtClean="0"/>
              <a:t>Without ballot access, are we still a political party?</a:t>
            </a:r>
          </a:p>
          <a:p>
            <a:pPr marL="914400">
              <a:buNone/>
            </a:pPr>
            <a:endParaRPr lang="en-US" sz="3600" b="1" dirty="0" smtClean="0"/>
          </a:p>
          <a:p>
            <a:pPr marL="914400">
              <a:buNone/>
            </a:pPr>
            <a:r>
              <a:rPr lang="en-US" sz="3600" b="1" dirty="0" smtClean="0"/>
              <a:t>Yes. A political party is an idea defined by its platform positions &amp; ideology. Though ballot access &amp; the state-granted privilege to directly challenge the establishment in elections is very important; it is not what defines &amp; creates the party. We do that ourselves. And it is important that we continue to maintain &amp; grow the party &amp; call others to our support so that we can fight again another day. Even without ballot access, GPTX has an operational foundation &amp; experience that are worth preserving to build on in the future.</a:t>
            </a:r>
            <a:endParaRPr lang="en-US" sz="3600"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SEC</a:t>
            </a:r>
            <a:r>
              <a:rPr lang="en-US" sz="4000" b="1" dirty="0" smtClean="0"/>
              <a:t> </a:t>
            </a:r>
            <a:r>
              <a:rPr lang="en-US" sz="4000" b="1" dirty="0" smtClean="0"/>
              <a:t>Report</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How many Greens are there in TX?</a:t>
            </a:r>
          </a:p>
          <a:p>
            <a:pPr marL="914400">
              <a:buNone/>
            </a:pPr>
            <a:r>
              <a:rPr lang="en-US" sz="3600" b="1" dirty="0" smtClean="0"/>
              <a:t>RR Com ~ 285k</a:t>
            </a:r>
          </a:p>
          <a:p>
            <a:pPr marL="914400">
              <a:buNone/>
            </a:pPr>
            <a:r>
              <a:rPr lang="en-US" sz="3600" b="1" dirty="0" smtClean="0"/>
              <a:t>Stein/Baraka ~ 71k</a:t>
            </a:r>
          </a:p>
          <a:p>
            <a:pPr marL="914400">
              <a:buNone/>
            </a:pPr>
            <a:r>
              <a:rPr lang="en-US" sz="3600" b="1" dirty="0" smtClean="0"/>
              <a:t>2016 precinct convention ballots - </a:t>
            </a:r>
            <a:r>
              <a:rPr lang="en-US" sz="3600" b="1" u="sng" dirty="0" smtClean="0"/>
              <a:t>65</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Ballot Access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92500" lnSpcReduction="10000"/>
          </a:bodyPr>
          <a:lstStyle/>
          <a:p>
            <a:pPr marL="914400">
              <a:buNone/>
            </a:pPr>
            <a:r>
              <a:rPr lang="en-US" sz="3600" b="1" dirty="0" smtClean="0"/>
              <a:t>What will it take to regain ballot access?</a:t>
            </a:r>
          </a:p>
          <a:p>
            <a:pPr marL="914400">
              <a:buNone/>
            </a:pPr>
            <a:endParaRPr lang="en-US" sz="3600" b="1" dirty="0" smtClean="0"/>
          </a:p>
          <a:p>
            <a:pPr marL="914400">
              <a:buNone/>
            </a:pPr>
            <a:r>
              <a:rPr lang="en-US" sz="3600" b="1" dirty="0" smtClean="0"/>
              <a:t>47,182 verified voter signatures</a:t>
            </a:r>
          </a:p>
          <a:p>
            <a:pPr marL="914400">
              <a:buNone/>
            </a:pPr>
            <a:endParaRPr lang="en-US" sz="3600" b="1" dirty="0" smtClean="0"/>
          </a:p>
          <a:p>
            <a:pPr marL="914400">
              <a:buNone/>
            </a:pPr>
            <a:r>
              <a:rPr lang="en-US" sz="3600" b="1" dirty="0" smtClean="0"/>
              <a:t>A slate of candidates prepared to deliver the Green message &amp; serve the public if elected</a:t>
            </a:r>
            <a:endParaRPr lang="en-US" sz="36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Ballot Access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The cost of ballot access with paid petitioners is estimated at $4/signature. At that rate, $300k would provide about 75,000 signatures.</a:t>
            </a:r>
          </a:p>
          <a:p>
            <a:pPr marL="914400">
              <a:buNone/>
            </a:pPr>
            <a:endParaRPr lang="en-US" sz="3600" b="1" dirty="0" smtClean="0"/>
          </a:p>
          <a:p>
            <a:pPr marL="914400">
              <a:buNone/>
            </a:pPr>
            <a:r>
              <a:rPr lang="en-US" sz="3600" b="1" dirty="0" smtClean="0"/>
              <a:t>We have about $2k.</a:t>
            </a:r>
            <a:endParaRPr lang="en-US" sz="36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Ballot Access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At $15/hr, $300k would buy 20,000 person hours of petitioner labor. At 4 signatures/hr, perhaps 80k collected.</a:t>
            </a:r>
          </a:p>
          <a:p>
            <a:pPr marL="914400">
              <a:buNone/>
            </a:pPr>
            <a:endParaRPr lang="en-US" sz="3600" b="1" dirty="0" smtClean="0"/>
          </a:p>
          <a:p>
            <a:pPr marL="914400">
              <a:buNone/>
            </a:pPr>
            <a:r>
              <a:rPr lang="en-US" sz="3600" b="1" dirty="0" smtClean="0"/>
              <a:t>So really, we need to organize 20,000 person hours.</a:t>
            </a:r>
            <a:endParaRPr lang="en-US" sz="36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Ballot Access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62500" lnSpcReduction="20000"/>
          </a:bodyPr>
          <a:lstStyle/>
          <a:p>
            <a:pPr marL="914400">
              <a:buNone/>
            </a:pPr>
            <a:r>
              <a:rPr lang="en-US" sz="3600" b="1" dirty="0" smtClean="0"/>
              <a:t>Important Date: * </a:t>
            </a:r>
            <a:r>
              <a:rPr lang="en-US" sz="3600" b="1" dirty="0" smtClean="0"/>
              <a:t>March 13th, 2018 *</a:t>
            </a:r>
          </a:p>
          <a:p>
            <a:pPr marL="914400">
              <a:buNone/>
            </a:pPr>
            <a:r>
              <a:rPr lang="en-US" sz="3600" b="1" dirty="0" smtClean="0"/>
              <a:t>2018 Precinct Convention Date – You must save your vote to participate in the convention or sign the petition; you can not vote in another party’s primary.</a:t>
            </a:r>
          </a:p>
          <a:p>
            <a:pPr marL="914400">
              <a:buNone/>
            </a:pPr>
            <a:endParaRPr lang="en-US" sz="3600" b="1" dirty="0" smtClean="0"/>
          </a:p>
          <a:p>
            <a:pPr marL="914400">
              <a:buNone/>
            </a:pPr>
            <a:r>
              <a:rPr lang="en-US" sz="3600" b="1" dirty="0" smtClean="0"/>
              <a:t>The more voters that participate in our conventions, the fewer petition signatures we have to collect &amp; the more potential volunteers we have to help with the effort!</a:t>
            </a:r>
          </a:p>
          <a:p>
            <a:pPr marL="914400">
              <a:buNone/>
            </a:pPr>
            <a:endParaRPr lang="en-US" sz="3600" b="1" dirty="0" smtClean="0"/>
          </a:p>
          <a:p>
            <a:pPr marL="914400">
              <a:buNone/>
            </a:pPr>
            <a:r>
              <a:rPr lang="en-US" sz="3600" b="1" dirty="0" smtClean="0"/>
              <a:t>We have to operate our own conventions at our own expense in each participating county. (up to 254)</a:t>
            </a:r>
            <a:endParaRPr lang="en-US" sz="36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Ballot Access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a:bodyPr>
          <a:lstStyle/>
          <a:p>
            <a:pPr marL="914400">
              <a:buNone/>
            </a:pPr>
            <a:r>
              <a:rPr lang="en-US" sz="3600" b="1" dirty="0" smtClean="0"/>
              <a:t>So we need an effort on the order of:</a:t>
            </a:r>
          </a:p>
          <a:p>
            <a:pPr marL="914400">
              <a:buNone/>
            </a:pPr>
            <a:r>
              <a:rPr lang="en-US" sz="3600" b="1" dirty="0" smtClean="0"/>
              <a:t>10 teams; each organizing</a:t>
            </a:r>
          </a:p>
          <a:p>
            <a:pPr marL="914400">
              <a:buNone/>
            </a:pPr>
            <a:r>
              <a:rPr lang="en-US" sz="3600" b="1" dirty="0" smtClean="0"/>
              <a:t>2000 person hours; or approximately</a:t>
            </a:r>
          </a:p>
          <a:p>
            <a:pPr marL="914400">
              <a:buNone/>
            </a:pPr>
            <a:r>
              <a:rPr lang="en-US" sz="3600" b="1" dirty="0" smtClean="0"/>
              <a:t>20 people working 10 hours/week for 10 weeks</a:t>
            </a:r>
            <a:endParaRPr lang="en-US" sz="36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w="25400">
            <a:solidFill>
              <a:srgbClr val="303C18"/>
            </a:solidFill>
          </a:ln>
        </p:spPr>
        <p:txBody>
          <a:bodyPr>
            <a:normAutofit/>
          </a:bodyPr>
          <a:lstStyle/>
          <a:p>
            <a:r>
              <a:rPr lang="en-US" sz="4000" b="1" dirty="0" smtClean="0"/>
              <a:t>2018 Ballot Races</a:t>
            </a:r>
            <a:endParaRPr lang="en-US" sz="4000" b="1" dirty="0"/>
          </a:p>
        </p:txBody>
      </p:sp>
      <p:sp>
        <p:nvSpPr>
          <p:cNvPr id="3" name="Content Placeholder 2"/>
          <p:cNvSpPr>
            <a:spLocks noGrp="1"/>
          </p:cNvSpPr>
          <p:nvPr>
            <p:ph idx="1"/>
          </p:nvPr>
        </p:nvSpPr>
        <p:spPr>
          <a:xfrm>
            <a:off x="457200" y="1904999"/>
            <a:ext cx="8229600" cy="3886201"/>
          </a:xfrm>
          <a:solidFill>
            <a:schemeClr val="accent3">
              <a:lumMod val="40000"/>
              <a:lumOff val="60000"/>
            </a:schemeClr>
          </a:solidFill>
          <a:ln w="25400">
            <a:solidFill>
              <a:srgbClr val="303C18"/>
            </a:solidFill>
          </a:ln>
        </p:spPr>
        <p:txBody>
          <a:bodyPr wrap="square" anchor="ctr">
            <a:normAutofit fontScale="92500" lnSpcReduction="10000"/>
          </a:bodyPr>
          <a:lstStyle/>
          <a:p>
            <a:pPr marL="914400">
              <a:buNone/>
            </a:pPr>
            <a:r>
              <a:rPr lang="en-US" sz="3600" b="1" dirty="0" smtClean="0"/>
              <a:t>State Executive:</a:t>
            </a:r>
          </a:p>
          <a:p>
            <a:pPr marL="914400">
              <a:buNone/>
            </a:pPr>
            <a:r>
              <a:rPr lang="en-US" sz="3600" b="1" dirty="0" smtClean="0"/>
              <a:t>Governor, Lt. Gov, SOS, AG, Treasurer, Auditor, Superintendent of Schools, Insurance Commissioner, Controller, Agriculture Commissioner, Natural Resources Commissioner, Labor Commissioner, Public Service Commissioner</a:t>
            </a:r>
            <a:endParaRPr lang="en-US" sz="3600" b="1"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891</TotalTime>
  <Words>1684</Words>
  <Application>Microsoft Macintosh PowerPoint</Application>
  <PresentationFormat>On-screen Show (4:3)</PresentationFormat>
  <Paragraphs>136</Paragraphs>
  <Slides>20</Slides>
  <Notes>19</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2017 ASM SEC Report</vt:lpstr>
      <vt:lpstr>SEC Report</vt:lpstr>
      <vt:lpstr>SEC Report</vt:lpstr>
      <vt:lpstr>Ballot Access</vt:lpstr>
      <vt:lpstr>Ballot Access</vt:lpstr>
      <vt:lpstr>Ballot Access</vt:lpstr>
      <vt:lpstr>Ballot Access</vt:lpstr>
      <vt:lpstr>Ballot Access</vt:lpstr>
      <vt:lpstr>2018 Ballot Races</vt:lpstr>
      <vt:lpstr>2018 Ballot Races</vt:lpstr>
      <vt:lpstr>Candidate Development</vt:lpstr>
      <vt:lpstr>Committee Directory for #slack</vt:lpstr>
      <vt:lpstr>SEC Report</vt:lpstr>
      <vt:lpstr>SEC Operation</vt:lpstr>
      <vt:lpstr>SEC Report</vt:lpstr>
      <vt:lpstr>SEC Operation</vt:lpstr>
      <vt:lpstr>SEC Report</vt:lpstr>
      <vt:lpstr>2017-2018 Planning Draft</vt:lpstr>
      <vt:lpstr>Contemplating Plan B</vt:lpstr>
      <vt:lpstr>What is a political party?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Party Building Workshop</dc:title>
  <dc:creator>Don</dc:creator>
  <cp:lastModifiedBy>Laura Palmer</cp:lastModifiedBy>
  <cp:revision>67</cp:revision>
  <dcterms:created xsi:type="dcterms:W3CDTF">2017-06-09T19:01:09Z</dcterms:created>
  <dcterms:modified xsi:type="dcterms:W3CDTF">2017-06-09T22:29:55Z</dcterms:modified>
</cp:coreProperties>
</file>