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7"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5d0ea56b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5d0ea56b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d0ea56b7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5d0ea56b7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5d02ed996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5d02ed99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5d02ed996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5d02ed996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5d02ed996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5d02ed996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5d02ed996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5d02ed996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5d02ed9963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5d02ed996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cfe6c1efc_0_0:notes"/>
          <p:cNvSpPr txBox="1">
            <a:spLocks noGrp="1"/>
          </p:cNvSpPr>
          <p:nvPr>
            <p:ph type="body" idx="1"/>
          </p:nvPr>
        </p:nvSpPr>
        <p:spPr>
          <a:xfrm>
            <a:off x="684546" y="4342535"/>
            <a:ext cx="54888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g5cfe6c1efc_0_0:notes"/>
          <p:cNvSpPr>
            <a:spLocks noGrp="1" noRot="1" noChangeAspect="1"/>
          </p:cNvSpPr>
          <p:nvPr>
            <p:ph type="sldImg" idx="2"/>
          </p:nvPr>
        </p:nvSpPr>
        <p:spPr>
          <a:xfrm>
            <a:off x="392147" y="686821"/>
            <a:ext cx="6073800" cy="3427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5cfe6c1efc_0_84:notes"/>
          <p:cNvSpPr txBox="1">
            <a:spLocks noGrp="1"/>
          </p:cNvSpPr>
          <p:nvPr>
            <p:ph type="body" idx="1"/>
          </p:nvPr>
        </p:nvSpPr>
        <p:spPr>
          <a:xfrm>
            <a:off x="684546" y="4342535"/>
            <a:ext cx="54888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g5cfe6c1efc_0_84:notes"/>
          <p:cNvSpPr>
            <a:spLocks noGrp="1" noRot="1" noChangeAspect="1"/>
          </p:cNvSpPr>
          <p:nvPr>
            <p:ph type="sldImg" idx="2"/>
          </p:nvPr>
        </p:nvSpPr>
        <p:spPr>
          <a:xfrm>
            <a:off x="382588" y="687388"/>
            <a:ext cx="6092825" cy="34274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8"/>
        <p:cNvGrpSpPr/>
        <p:nvPr/>
      </p:nvGrpSpPr>
      <p:grpSpPr>
        <a:xfrm>
          <a:off x="0" y="0"/>
          <a:ext cx="0" cy="0"/>
          <a:chOff x="0" y="0"/>
          <a:chExt cx="0" cy="0"/>
        </a:xfrm>
      </p:grpSpPr>
      <p:sp>
        <p:nvSpPr>
          <p:cNvPr id="89" name="Google Shape;89;p14"/>
          <p:cNvSpPr txBox="1">
            <a:spLocks noGrp="1"/>
          </p:cNvSpPr>
          <p:nvPr>
            <p:ph type="ctrTitle"/>
          </p:nvPr>
        </p:nvSpPr>
        <p:spPr>
          <a:xfrm>
            <a:off x="914400" y="1905000"/>
            <a:ext cx="10058400" cy="2594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sz="6600">
                <a:solidFill>
                  <a:schemeClr val="dk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0" name="Google Shape;90;p14"/>
          <p:cNvSpPr txBox="1">
            <a:spLocks noGrp="1"/>
          </p:cNvSpPr>
          <p:nvPr>
            <p:ph type="subTitle" idx="1"/>
          </p:nvPr>
        </p:nvSpPr>
        <p:spPr>
          <a:xfrm>
            <a:off x="914400" y="4572000"/>
            <a:ext cx="8615700" cy="1066800"/>
          </a:xfrm>
          <a:prstGeom prst="rect">
            <a:avLst/>
          </a:prstGeom>
          <a:noFill/>
          <a:ln>
            <a:noFill/>
          </a:ln>
        </p:spPr>
        <p:txBody>
          <a:bodyPr spcFirstLastPara="1" wrap="square" lIns="91425" tIns="45700" rIns="91425" bIns="45700" anchor="t" anchorCtr="0">
            <a:noAutofit/>
          </a:bodyPr>
          <a:lstStyle>
            <a:lvl1pPr lvl="0" algn="l" rtl="0">
              <a:spcBef>
                <a:spcPts val="400"/>
              </a:spcBef>
              <a:spcAft>
                <a:spcPts val="0"/>
              </a:spcAft>
              <a:buSzPts val="2000"/>
              <a:buNone/>
              <a:defRPr sz="2000">
                <a:solidFill>
                  <a:srgbClr val="8C8B8A"/>
                </a:solidFill>
              </a:defRPr>
            </a:lvl1pPr>
            <a:lvl2pPr lvl="1" algn="ctr" rtl="0">
              <a:spcBef>
                <a:spcPts val="400"/>
              </a:spcBef>
              <a:spcAft>
                <a:spcPts val="0"/>
              </a:spcAft>
              <a:buSzPts val="2000"/>
              <a:buNone/>
              <a:defRPr>
                <a:solidFill>
                  <a:srgbClr val="8C8B8A"/>
                </a:solidFill>
              </a:defRPr>
            </a:lvl2pPr>
            <a:lvl3pPr lvl="2" algn="ctr" rtl="0">
              <a:spcBef>
                <a:spcPts val="360"/>
              </a:spcBef>
              <a:spcAft>
                <a:spcPts val="0"/>
              </a:spcAft>
              <a:buSzPts val="1800"/>
              <a:buNone/>
              <a:defRPr>
                <a:solidFill>
                  <a:srgbClr val="8C8B8A"/>
                </a:solidFill>
              </a:defRPr>
            </a:lvl3pPr>
            <a:lvl4pPr lvl="3" algn="ctr" rtl="0">
              <a:spcBef>
                <a:spcPts val="320"/>
              </a:spcBef>
              <a:spcAft>
                <a:spcPts val="0"/>
              </a:spcAft>
              <a:buSzPts val="1600"/>
              <a:buNone/>
              <a:defRPr>
                <a:solidFill>
                  <a:srgbClr val="8C8B8A"/>
                </a:solidFill>
              </a:defRPr>
            </a:lvl4pPr>
            <a:lvl5pPr lvl="4" algn="ctr" rtl="0">
              <a:spcBef>
                <a:spcPts val="280"/>
              </a:spcBef>
              <a:spcAft>
                <a:spcPts val="0"/>
              </a:spcAft>
              <a:buSzPts val="1400"/>
              <a:buNone/>
              <a:defRPr>
                <a:solidFill>
                  <a:srgbClr val="8C8B8A"/>
                </a:solidFill>
              </a:defRPr>
            </a:lvl5pPr>
            <a:lvl6pPr lvl="5" algn="ctr" rtl="0">
              <a:spcBef>
                <a:spcPts val="280"/>
              </a:spcBef>
              <a:spcAft>
                <a:spcPts val="0"/>
              </a:spcAft>
              <a:buSzPts val="1400"/>
              <a:buNone/>
              <a:defRPr>
                <a:solidFill>
                  <a:srgbClr val="8C8B8A"/>
                </a:solidFill>
              </a:defRPr>
            </a:lvl6pPr>
            <a:lvl7pPr lvl="6" algn="ctr" rtl="0">
              <a:spcBef>
                <a:spcPts val="280"/>
              </a:spcBef>
              <a:spcAft>
                <a:spcPts val="0"/>
              </a:spcAft>
              <a:buSzPts val="1400"/>
              <a:buNone/>
              <a:defRPr>
                <a:solidFill>
                  <a:srgbClr val="8C8B8A"/>
                </a:solidFill>
              </a:defRPr>
            </a:lvl7pPr>
            <a:lvl8pPr lvl="7" algn="ctr" rtl="0">
              <a:spcBef>
                <a:spcPts val="280"/>
              </a:spcBef>
              <a:spcAft>
                <a:spcPts val="0"/>
              </a:spcAft>
              <a:buSzPts val="1400"/>
              <a:buNone/>
              <a:defRPr>
                <a:solidFill>
                  <a:srgbClr val="8C8B8A"/>
                </a:solidFill>
              </a:defRPr>
            </a:lvl8pPr>
            <a:lvl9pPr lvl="8" algn="ctr" rtl="0">
              <a:spcBef>
                <a:spcPts val="280"/>
              </a:spcBef>
              <a:spcAft>
                <a:spcPts val="0"/>
              </a:spcAft>
              <a:buSzPts val="1400"/>
              <a:buNone/>
              <a:defRPr>
                <a:solidFill>
                  <a:srgbClr val="8C8B8A"/>
                </a:solidFill>
              </a:defRPr>
            </a:lvl9pPr>
          </a:lstStyle>
          <a:p>
            <a:endParaRPr/>
          </a:p>
        </p:txBody>
      </p:sp>
      <p:sp>
        <p:nvSpPr>
          <p:cNvPr id="91" name="Google Shape;91;p14"/>
          <p:cNvSpPr>
            <a:spLocks noGrp="1"/>
          </p:cNvSpPr>
          <p:nvPr>
            <p:ph type="sldNum" idx="12"/>
          </p:nvPr>
        </p:nvSpPr>
        <p:spPr>
          <a:xfrm>
            <a:off x="11374967" y="5648325"/>
            <a:ext cx="732300" cy="396900"/>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1pPr>
            <a:lvl2pPr marL="0" marR="0" lvl="1"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2pPr>
            <a:lvl3pPr marL="0" marR="0" lvl="2"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3pPr>
            <a:lvl4pPr marL="0" marR="0" lvl="3"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4pPr>
            <a:lvl5pPr marL="0" marR="0" lvl="4"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5pPr>
            <a:lvl6pPr marL="0" marR="0" lvl="5"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6pPr>
            <a:lvl7pPr marL="0" marR="0" lvl="6"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7pPr>
            <a:lvl8pPr marL="0" marR="0" lvl="7"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8pPr>
            <a:lvl9pPr marL="0" marR="0" lvl="8"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92" name="Google Shape;92;p14"/>
          <p:cNvSpPr txBox="1">
            <a:spLocks noGrp="1"/>
          </p:cNvSpPr>
          <p:nvPr>
            <p:ph type="ftr" idx="11"/>
          </p:nvPr>
        </p:nvSpPr>
        <p:spPr>
          <a:xfrm rot="-5400000">
            <a:off x="10511116" y="3988011"/>
            <a:ext cx="2367000" cy="486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3" name="Google Shape;93;p14"/>
          <p:cNvSpPr txBox="1">
            <a:spLocks noGrp="1"/>
          </p:cNvSpPr>
          <p:nvPr>
            <p:ph type="dt" idx="10"/>
          </p:nvPr>
        </p:nvSpPr>
        <p:spPr>
          <a:xfrm rot="-5400000">
            <a:off x="10475416" y="1585349"/>
            <a:ext cx="2438400" cy="486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200">
                <a:solidFill>
                  <a:schemeClr val="lt2"/>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15"/>
          <p:cNvSpPr>
            <a:spLocks noGrp="1"/>
          </p:cNvSpPr>
          <p:nvPr>
            <p:ph type="sldNum" idx="12"/>
          </p:nvPr>
        </p:nvSpPr>
        <p:spPr>
          <a:xfrm>
            <a:off x="11374967" y="5648325"/>
            <a:ext cx="732300" cy="396900"/>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1pPr>
            <a:lvl2pPr marL="0" marR="0" lvl="1"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2pPr>
            <a:lvl3pPr marL="0" marR="0" lvl="2"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3pPr>
            <a:lvl4pPr marL="0" marR="0" lvl="3"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4pPr>
            <a:lvl5pPr marL="0" marR="0" lvl="4"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5pPr>
            <a:lvl6pPr marL="0" marR="0" lvl="5"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6pPr>
            <a:lvl7pPr marL="0" marR="0" lvl="6"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7pPr>
            <a:lvl8pPr marL="0" marR="0" lvl="7"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8pPr>
            <a:lvl9pPr marL="0" marR="0" lvl="8"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96" name="Google Shape;96;p15"/>
          <p:cNvSpPr txBox="1">
            <a:spLocks noGrp="1"/>
          </p:cNvSpPr>
          <p:nvPr>
            <p:ph type="ftr" idx="11"/>
          </p:nvPr>
        </p:nvSpPr>
        <p:spPr>
          <a:xfrm rot="-5400000">
            <a:off x="10511116" y="3988011"/>
            <a:ext cx="2367000" cy="486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7" name="Google Shape;97;p15"/>
          <p:cNvSpPr txBox="1">
            <a:spLocks noGrp="1"/>
          </p:cNvSpPr>
          <p:nvPr>
            <p:ph type="dt" idx="10"/>
          </p:nvPr>
        </p:nvSpPr>
        <p:spPr>
          <a:xfrm rot="-5400000">
            <a:off x="10475416" y="1585349"/>
            <a:ext cx="2438400" cy="486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200">
                <a:solidFill>
                  <a:schemeClr val="lt2"/>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09600" y="274637"/>
            <a:ext cx="101601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p16"/>
          <p:cNvSpPr>
            <a:spLocks noGrp="1"/>
          </p:cNvSpPr>
          <p:nvPr>
            <p:ph type="sldNum" idx="12"/>
          </p:nvPr>
        </p:nvSpPr>
        <p:spPr>
          <a:xfrm>
            <a:off x="11374967" y="5648325"/>
            <a:ext cx="732300" cy="396900"/>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1pPr>
            <a:lvl2pPr marL="0" marR="0" lvl="1"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2pPr>
            <a:lvl3pPr marL="0" marR="0" lvl="2"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3pPr>
            <a:lvl4pPr marL="0" marR="0" lvl="3"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4pPr>
            <a:lvl5pPr marL="0" marR="0" lvl="4"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5pPr>
            <a:lvl6pPr marL="0" marR="0" lvl="5"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6pPr>
            <a:lvl7pPr marL="0" marR="0" lvl="6"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7pPr>
            <a:lvl8pPr marL="0" marR="0" lvl="7"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8pPr>
            <a:lvl9pPr marL="0" marR="0" lvl="8"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01" name="Google Shape;101;p16"/>
          <p:cNvSpPr txBox="1">
            <a:spLocks noGrp="1"/>
          </p:cNvSpPr>
          <p:nvPr>
            <p:ph type="ftr" idx="11"/>
          </p:nvPr>
        </p:nvSpPr>
        <p:spPr>
          <a:xfrm rot="-5400000">
            <a:off x="10511116" y="3988011"/>
            <a:ext cx="2367000" cy="486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2" name="Google Shape;102;p16"/>
          <p:cNvSpPr txBox="1">
            <a:spLocks noGrp="1"/>
          </p:cNvSpPr>
          <p:nvPr>
            <p:ph type="dt" idx="10"/>
          </p:nvPr>
        </p:nvSpPr>
        <p:spPr>
          <a:xfrm rot="-5400000">
            <a:off x="10475416" y="1585349"/>
            <a:ext cx="2438400" cy="486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200">
                <a:solidFill>
                  <a:schemeClr val="lt2"/>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rot="5400000">
            <a:off x="7081900" y="2032038"/>
            <a:ext cx="5851500" cy="2336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5" name="Google Shape;105;p17"/>
          <p:cNvSpPr txBox="1">
            <a:spLocks noGrp="1"/>
          </p:cNvSpPr>
          <p:nvPr>
            <p:ph type="body" idx="1"/>
          </p:nvPr>
        </p:nvSpPr>
        <p:spPr>
          <a:xfrm rot="5400000">
            <a:off x="1697000" y="-812862"/>
            <a:ext cx="5851500" cy="80265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06" name="Google Shape;106;p17"/>
          <p:cNvSpPr>
            <a:spLocks noGrp="1"/>
          </p:cNvSpPr>
          <p:nvPr>
            <p:ph type="sldNum" idx="12"/>
          </p:nvPr>
        </p:nvSpPr>
        <p:spPr>
          <a:xfrm>
            <a:off x="11374967" y="5648325"/>
            <a:ext cx="732300" cy="396900"/>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1pPr>
            <a:lvl2pPr marL="0" marR="0" lvl="1"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2pPr>
            <a:lvl3pPr marL="0" marR="0" lvl="2"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3pPr>
            <a:lvl4pPr marL="0" marR="0" lvl="3"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4pPr>
            <a:lvl5pPr marL="0" marR="0" lvl="4"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5pPr>
            <a:lvl6pPr marL="0" marR="0" lvl="5"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6pPr>
            <a:lvl7pPr marL="0" marR="0" lvl="6"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7pPr>
            <a:lvl8pPr marL="0" marR="0" lvl="7"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8pPr>
            <a:lvl9pPr marL="0" marR="0" lvl="8"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07" name="Google Shape;107;p17"/>
          <p:cNvSpPr txBox="1">
            <a:spLocks noGrp="1"/>
          </p:cNvSpPr>
          <p:nvPr>
            <p:ph type="ftr" idx="11"/>
          </p:nvPr>
        </p:nvSpPr>
        <p:spPr>
          <a:xfrm rot="-5400000">
            <a:off x="10511116" y="3988011"/>
            <a:ext cx="2367000" cy="486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8" name="Google Shape;108;p17"/>
          <p:cNvSpPr txBox="1">
            <a:spLocks noGrp="1"/>
          </p:cNvSpPr>
          <p:nvPr>
            <p:ph type="dt" idx="10"/>
          </p:nvPr>
        </p:nvSpPr>
        <p:spPr>
          <a:xfrm rot="-5400000">
            <a:off x="10475416" y="1585349"/>
            <a:ext cx="2438400" cy="486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200">
                <a:solidFill>
                  <a:schemeClr val="lt2"/>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9"/>
        <p:cNvGrpSpPr/>
        <p:nvPr/>
      </p:nvGrpSpPr>
      <p:grpSpPr>
        <a:xfrm>
          <a:off x="0" y="0"/>
          <a:ext cx="0" cy="0"/>
          <a:chOff x="0" y="0"/>
          <a:chExt cx="0" cy="0"/>
        </a:xfrm>
      </p:grpSpPr>
      <p:sp>
        <p:nvSpPr>
          <p:cNvPr id="110" name="Google Shape;110;p18"/>
          <p:cNvSpPr txBox="1">
            <a:spLocks noGrp="1"/>
          </p:cNvSpPr>
          <p:nvPr>
            <p:ph type="title"/>
          </p:nvPr>
        </p:nvSpPr>
        <p:spPr>
          <a:xfrm>
            <a:off x="609600" y="274637"/>
            <a:ext cx="101601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1" name="Google Shape;111;p18"/>
          <p:cNvSpPr txBox="1">
            <a:spLocks noGrp="1"/>
          </p:cNvSpPr>
          <p:nvPr>
            <p:ph type="body" idx="1"/>
          </p:nvPr>
        </p:nvSpPr>
        <p:spPr>
          <a:xfrm rot="5400000">
            <a:off x="3289250" y="-1079550"/>
            <a:ext cx="4800600" cy="101601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12" name="Google Shape;112;p18"/>
          <p:cNvSpPr>
            <a:spLocks noGrp="1"/>
          </p:cNvSpPr>
          <p:nvPr>
            <p:ph type="sldNum" idx="12"/>
          </p:nvPr>
        </p:nvSpPr>
        <p:spPr>
          <a:xfrm>
            <a:off x="11374967" y="5648325"/>
            <a:ext cx="732300" cy="396900"/>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1pPr>
            <a:lvl2pPr marL="0" marR="0" lvl="1"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2pPr>
            <a:lvl3pPr marL="0" marR="0" lvl="2"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3pPr>
            <a:lvl4pPr marL="0" marR="0" lvl="3"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4pPr>
            <a:lvl5pPr marL="0" marR="0" lvl="4"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5pPr>
            <a:lvl6pPr marL="0" marR="0" lvl="5"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6pPr>
            <a:lvl7pPr marL="0" marR="0" lvl="6"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7pPr>
            <a:lvl8pPr marL="0" marR="0" lvl="7"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8pPr>
            <a:lvl9pPr marL="0" marR="0" lvl="8"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13" name="Google Shape;113;p18"/>
          <p:cNvSpPr txBox="1">
            <a:spLocks noGrp="1"/>
          </p:cNvSpPr>
          <p:nvPr>
            <p:ph type="ftr" idx="11"/>
          </p:nvPr>
        </p:nvSpPr>
        <p:spPr>
          <a:xfrm rot="-5400000">
            <a:off x="10511116" y="3988011"/>
            <a:ext cx="2367000" cy="486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4" name="Google Shape;114;p18"/>
          <p:cNvSpPr txBox="1">
            <a:spLocks noGrp="1"/>
          </p:cNvSpPr>
          <p:nvPr>
            <p:ph type="dt" idx="10"/>
          </p:nvPr>
        </p:nvSpPr>
        <p:spPr>
          <a:xfrm rot="-5400000">
            <a:off x="10475416" y="1585349"/>
            <a:ext cx="2438400" cy="486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200">
                <a:solidFill>
                  <a:schemeClr val="lt2"/>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402336" y="5495278"/>
            <a:ext cx="10363200" cy="5946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sz="2200" b="1">
                <a:solidFill>
                  <a:schemeClr val="dk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7" name="Google Shape;117;p19"/>
          <p:cNvSpPr>
            <a:spLocks noGrp="1"/>
          </p:cNvSpPr>
          <p:nvPr>
            <p:ph type="pic" idx="2"/>
          </p:nvPr>
        </p:nvSpPr>
        <p:spPr>
          <a:xfrm>
            <a:off x="0" y="0"/>
            <a:ext cx="11277600" cy="54864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accent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accent2"/>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rgbClr val="D2CB6C"/>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rgbClr val="95A39D"/>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rgbClr val="C89F5D"/>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accent2"/>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accent3"/>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accent4"/>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8" name="Google Shape;118;p19"/>
          <p:cNvSpPr txBox="1">
            <a:spLocks noGrp="1"/>
          </p:cNvSpPr>
          <p:nvPr>
            <p:ph type="body" idx="1"/>
          </p:nvPr>
        </p:nvSpPr>
        <p:spPr>
          <a:xfrm>
            <a:off x="402336" y="6096000"/>
            <a:ext cx="10363200" cy="612600"/>
          </a:xfrm>
          <a:prstGeom prst="rect">
            <a:avLst/>
          </a:prstGeom>
          <a:noFill/>
          <a:ln>
            <a:noFill/>
          </a:ln>
        </p:spPr>
        <p:txBody>
          <a:bodyPr spcFirstLastPara="1" wrap="square" lIns="91425" tIns="45700" rIns="91425" bIns="45700" anchor="t" anchorCtr="0">
            <a:noAutofit/>
          </a:bodyPr>
          <a:lstStyle>
            <a:lvl1pPr marL="457200" lvl="0" indent="-228600" algn="ctr" rtl="0">
              <a:spcBef>
                <a:spcPts val="320"/>
              </a:spcBef>
              <a:spcAft>
                <a:spcPts val="0"/>
              </a:spcAft>
              <a:buSzPts val="1600"/>
              <a:buNone/>
              <a:defRPr sz="16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SzPts val="900"/>
              <a:buNone/>
              <a:defRPr sz="900"/>
            </a:lvl6pPr>
            <a:lvl7pPr marL="3200400" lvl="6" indent="-228600" algn="l" rtl="0">
              <a:spcBef>
                <a:spcPts val="180"/>
              </a:spcBef>
              <a:spcAft>
                <a:spcPts val="0"/>
              </a:spcAft>
              <a:buSzPts val="900"/>
              <a:buNone/>
              <a:defRPr sz="900"/>
            </a:lvl7pPr>
            <a:lvl8pPr marL="3657600" lvl="7" indent="-228600" algn="l" rtl="0">
              <a:spcBef>
                <a:spcPts val="180"/>
              </a:spcBef>
              <a:spcAft>
                <a:spcPts val="0"/>
              </a:spcAft>
              <a:buSzPts val="900"/>
              <a:buNone/>
              <a:defRPr sz="900"/>
            </a:lvl8pPr>
            <a:lvl9pPr marL="4114800" lvl="8" indent="-228600" algn="l" rtl="0">
              <a:spcBef>
                <a:spcPts val="180"/>
              </a:spcBef>
              <a:spcAft>
                <a:spcPts val="0"/>
              </a:spcAft>
              <a:buSzPts val="900"/>
              <a:buNone/>
              <a:defRPr sz="900"/>
            </a:lvl9pPr>
          </a:lstStyle>
          <a:p>
            <a:endParaRPr/>
          </a:p>
        </p:txBody>
      </p:sp>
      <p:sp>
        <p:nvSpPr>
          <p:cNvPr id="119" name="Google Shape;119;p19"/>
          <p:cNvSpPr>
            <a:spLocks noGrp="1"/>
          </p:cNvSpPr>
          <p:nvPr>
            <p:ph type="sldNum" idx="12"/>
          </p:nvPr>
        </p:nvSpPr>
        <p:spPr>
          <a:xfrm>
            <a:off x="11374967" y="5648325"/>
            <a:ext cx="732300" cy="396900"/>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1pPr>
            <a:lvl2pPr marL="0" marR="0" lvl="1"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2pPr>
            <a:lvl3pPr marL="0" marR="0" lvl="2"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3pPr>
            <a:lvl4pPr marL="0" marR="0" lvl="3"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4pPr>
            <a:lvl5pPr marL="0" marR="0" lvl="4"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5pPr>
            <a:lvl6pPr marL="0" marR="0" lvl="5"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6pPr>
            <a:lvl7pPr marL="0" marR="0" lvl="6"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7pPr>
            <a:lvl8pPr marL="0" marR="0" lvl="7"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8pPr>
            <a:lvl9pPr marL="0" marR="0" lvl="8"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20" name="Google Shape;120;p19"/>
          <p:cNvSpPr txBox="1">
            <a:spLocks noGrp="1"/>
          </p:cNvSpPr>
          <p:nvPr>
            <p:ph type="ftr" idx="11"/>
          </p:nvPr>
        </p:nvSpPr>
        <p:spPr>
          <a:xfrm rot="-5400000">
            <a:off x="10511116" y="3988011"/>
            <a:ext cx="2367000" cy="486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1" name="Google Shape;121;p19"/>
          <p:cNvSpPr txBox="1">
            <a:spLocks noGrp="1"/>
          </p:cNvSpPr>
          <p:nvPr>
            <p:ph type="dt" idx="10"/>
          </p:nvPr>
        </p:nvSpPr>
        <p:spPr>
          <a:xfrm rot="-5400000">
            <a:off x="10475416" y="1585349"/>
            <a:ext cx="2438400" cy="486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200">
                <a:solidFill>
                  <a:schemeClr val="lt2"/>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406401" y="5495544"/>
            <a:ext cx="10363200" cy="5943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sz="2200" b="1"/>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p20"/>
          <p:cNvSpPr txBox="1">
            <a:spLocks noGrp="1"/>
          </p:cNvSpPr>
          <p:nvPr>
            <p:ph type="body" idx="1"/>
          </p:nvPr>
        </p:nvSpPr>
        <p:spPr>
          <a:xfrm>
            <a:off x="406399" y="6096000"/>
            <a:ext cx="10363200" cy="609600"/>
          </a:xfrm>
          <a:prstGeom prst="rect">
            <a:avLst/>
          </a:prstGeom>
          <a:noFill/>
          <a:ln>
            <a:noFill/>
          </a:ln>
        </p:spPr>
        <p:txBody>
          <a:bodyPr spcFirstLastPara="1" wrap="square" lIns="91425" tIns="45700" rIns="91425" bIns="45700" anchor="t" anchorCtr="0">
            <a:noAutofit/>
          </a:bodyPr>
          <a:lstStyle>
            <a:lvl1pPr marL="457200" lvl="0" indent="-228600" algn="ctr" rtl="0">
              <a:spcBef>
                <a:spcPts val="320"/>
              </a:spcBef>
              <a:spcAft>
                <a:spcPts val="0"/>
              </a:spcAft>
              <a:buSzPts val="1600"/>
              <a:buNone/>
              <a:defRPr sz="16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SzPts val="900"/>
              <a:buNone/>
              <a:defRPr sz="900"/>
            </a:lvl6pPr>
            <a:lvl7pPr marL="3200400" lvl="6" indent="-228600" algn="l" rtl="0">
              <a:spcBef>
                <a:spcPts val="180"/>
              </a:spcBef>
              <a:spcAft>
                <a:spcPts val="0"/>
              </a:spcAft>
              <a:buSzPts val="900"/>
              <a:buNone/>
              <a:defRPr sz="900"/>
            </a:lvl7pPr>
            <a:lvl8pPr marL="3657600" lvl="7" indent="-228600" algn="l" rtl="0">
              <a:spcBef>
                <a:spcPts val="180"/>
              </a:spcBef>
              <a:spcAft>
                <a:spcPts val="0"/>
              </a:spcAft>
              <a:buSzPts val="900"/>
              <a:buNone/>
              <a:defRPr sz="900"/>
            </a:lvl8pPr>
            <a:lvl9pPr marL="4114800" lvl="8" indent="-228600" algn="l" rtl="0">
              <a:spcBef>
                <a:spcPts val="180"/>
              </a:spcBef>
              <a:spcAft>
                <a:spcPts val="0"/>
              </a:spcAft>
              <a:buSzPts val="900"/>
              <a:buNone/>
              <a:defRPr sz="900"/>
            </a:lvl9pPr>
          </a:lstStyle>
          <a:p>
            <a:endParaRPr/>
          </a:p>
        </p:txBody>
      </p:sp>
      <p:sp>
        <p:nvSpPr>
          <p:cNvPr id="125" name="Google Shape;125;p20"/>
          <p:cNvSpPr txBox="1">
            <a:spLocks noGrp="1"/>
          </p:cNvSpPr>
          <p:nvPr>
            <p:ph type="body" idx="2"/>
          </p:nvPr>
        </p:nvSpPr>
        <p:spPr>
          <a:xfrm>
            <a:off x="406400" y="381000"/>
            <a:ext cx="10363200" cy="49428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26" name="Google Shape;126;p20"/>
          <p:cNvSpPr>
            <a:spLocks noGrp="1"/>
          </p:cNvSpPr>
          <p:nvPr>
            <p:ph type="sldNum" idx="12"/>
          </p:nvPr>
        </p:nvSpPr>
        <p:spPr>
          <a:xfrm>
            <a:off x="11374967" y="5648325"/>
            <a:ext cx="732300" cy="396900"/>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1pPr>
            <a:lvl2pPr marL="0" marR="0" lvl="1"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2pPr>
            <a:lvl3pPr marL="0" marR="0" lvl="2"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3pPr>
            <a:lvl4pPr marL="0" marR="0" lvl="3"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4pPr>
            <a:lvl5pPr marL="0" marR="0" lvl="4"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5pPr>
            <a:lvl6pPr marL="0" marR="0" lvl="5"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6pPr>
            <a:lvl7pPr marL="0" marR="0" lvl="6"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7pPr>
            <a:lvl8pPr marL="0" marR="0" lvl="7"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8pPr>
            <a:lvl9pPr marL="0" marR="0" lvl="8"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27" name="Google Shape;127;p20"/>
          <p:cNvSpPr txBox="1">
            <a:spLocks noGrp="1"/>
          </p:cNvSpPr>
          <p:nvPr>
            <p:ph type="ftr" idx="11"/>
          </p:nvPr>
        </p:nvSpPr>
        <p:spPr>
          <a:xfrm rot="-5400000">
            <a:off x="10511116" y="3988011"/>
            <a:ext cx="2367000" cy="486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8" name="Google Shape;128;p20"/>
          <p:cNvSpPr txBox="1">
            <a:spLocks noGrp="1"/>
          </p:cNvSpPr>
          <p:nvPr>
            <p:ph type="dt" idx="10"/>
          </p:nvPr>
        </p:nvSpPr>
        <p:spPr>
          <a:xfrm rot="-5400000">
            <a:off x="10475416" y="1585349"/>
            <a:ext cx="2438400" cy="486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200">
                <a:solidFill>
                  <a:schemeClr val="lt2"/>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609600" y="274637"/>
            <a:ext cx="101601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1" name="Google Shape;131;p21"/>
          <p:cNvSpPr txBox="1">
            <a:spLocks noGrp="1"/>
          </p:cNvSpPr>
          <p:nvPr>
            <p:ph type="body" idx="1"/>
          </p:nvPr>
        </p:nvSpPr>
        <p:spPr>
          <a:xfrm>
            <a:off x="609600" y="1535113"/>
            <a:ext cx="4876800" cy="639900"/>
          </a:xfrm>
          <a:prstGeom prst="rect">
            <a:avLst/>
          </a:prstGeom>
          <a:noFill/>
          <a:ln>
            <a:noFill/>
          </a:ln>
        </p:spPr>
        <p:txBody>
          <a:bodyPr spcFirstLastPara="1" wrap="square" lIns="91425" tIns="45700" rIns="91425" bIns="45700" anchor="b" anchorCtr="0">
            <a:noAutofit/>
          </a:bodyPr>
          <a:lstStyle>
            <a:lvl1pPr marL="457200" lvl="0" indent="-228600" algn="ctr" rtl="0">
              <a:spcBef>
                <a:spcPts val="400"/>
              </a:spcBef>
              <a:spcAft>
                <a:spcPts val="0"/>
              </a:spcAft>
              <a:buSzPts val="2000"/>
              <a:buNone/>
              <a:defRPr sz="2000" b="1">
                <a:solidFill>
                  <a:schemeClr val="dk2"/>
                </a:solidFill>
              </a:defRPr>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SzPts val="1600"/>
              <a:buNone/>
              <a:defRPr sz="1600" b="1"/>
            </a:lvl4pPr>
            <a:lvl5pPr marL="2286000" lvl="4" indent="-228600" algn="l" rtl="0">
              <a:spcBef>
                <a:spcPts val="320"/>
              </a:spcBef>
              <a:spcAft>
                <a:spcPts val="0"/>
              </a:spcAft>
              <a:buSzPts val="1600"/>
              <a:buNone/>
              <a:defRPr sz="1600" b="1"/>
            </a:lvl5pPr>
            <a:lvl6pPr marL="2743200" lvl="5" indent="-228600" algn="l" rtl="0">
              <a:spcBef>
                <a:spcPts val="320"/>
              </a:spcBef>
              <a:spcAft>
                <a:spcPts val="0"/>
              </a:spcAft>
              <a:buSzPts val="1600"/>
              <a:buNone/>
              <a:defRPr sz="1600" b="1"/>
            </a:lvl6pPr>
            <a:lvl7pPr marL="3200400" lvl="6" indent="-228600" algn="l" rtl="0">
              <a:spcBef>
                <a:spcPts val="320"/>
              </a:spcBef>
              <a:spcAft>
                <a:spcPts val="0"/>
              </a:spcAft>
              <a:buSzPts val="1600"/>
              <a:buNone/>
              <a:defRPr sz="1600" b="1"/>
            </a:lvl7pPr>
            <a:lvl8pPr marL="3657600" lvl="7" indent="-228600" algn="l" rtl="0">
              <a:spcBef>
                <a:spcPts val="320"/>
              </a:spcBef>
              <a:spcAft>
                <a:spcPts val="0"/>
              </a:spcAft>
              <a:buSzPts val="1600"/>
              <a:buNone/>
              <a:defRPr sz="1600" b="1"/>
            </a:lvl8pPr>
            <a:lvl9pPr marL="4114800" lvl="8" indent="-228600" algn="l" rtl="0">
              <a:spcBef>
                <a:spcPts val="320"/>
              </a:spcBef>
              <a:spcAft>
                <a:spcPts val="0"/>
              </a:spcAft>
              <a:buSzPts val="1600"/>
              <a:buNone/>
              <a:defRPr sz="1600" b="1"/>
            </a:lvl9pPr>
          </a:lstStyle>
          <a:p>
            <a:endParaRPr/>
          </a:p>
        </p:txBody>
      </p:sp>
      <p:sp>
        <p:nvSpPr>
          <p:cNvPr id="132" name="Google Shape;132;p21"/>
          <p:cNvSpPr txBox="1">
            <a:spLocks noGrp="1"/>
          </p:cNvSpPr>
          <p:nvPr>
            <p:ph type="body" idx="2"/>
          </p:nvPr>
        </p:nvSpPr>
        <p:spPr>
          <a:xfrm>
            <a:off x="609600" y="2174875"/>
            <a:ext cx="4876800" cy="39513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SzPts val="1600"/>
              <a:buChar char="•"/>
              <a:defRPr sz="1600"/>
            </a:lvl4pPr>
            <a:lvl5pPr marL="2286000" lvl="4" indent="-330200" algn="l" rtl="0">
              <a:spcBef>
                <a:spcPts val="320"/>
              </a:spcBef>
              <a:spcAft>
                <a:spcPts val="0"/>
              </a:spcAft>
              <a:buSzPts val="1600"/>
              <a:buChar char="•"/>
              <a:defRPr sz="1600"/>
            </a:lvl5pPr>
            <a:lvl6pPr marL="2743200" lvl="5" indent="-330200" algn="l" rtl="0">
              <a:spcBef>
                <a:spcPts val="320"/>
              </a:spcBef>
              <a:spcAft>
                <a:spcPts val="0"/>
              </a:spcAft>
              <a:buSzPts val="1600"/>
              <a:buChar char="•"/>
              <a:defRPr sz="1600"/>
            </a:lvl6pPr>
            <a:lvl7pPr marL="3200400" lvl="6" indent="-330200" algn="l" rtl="0">
              <a:spcBef>
                <a:spcPts val="320"/>
              </a:spcBef>
              <a:spcAft>
                <a:spcPts val="0"/>
              </a:spcAft>
              <a:buSzPts val="1600"/>
              <a:buChar char="•"/>
              <a:defRPr sz="1600"/>
            </a:lvl7pPr>
            <a:lvl8pPr marL="3657600" lvl="7" indent="-330200" algn="l" rtl="0">
              <a:spcBef>
                <a:spcPts val="320"/>
              </a:spcBef>
              <a:spcAft>
                <a:spcPts val="0"/>
              </a:spcAft>
              <a:buSzPts val="1600"/>
              <a:buChar char="•"/>
              <a:defRPr sz="1600"/>
            </a:lvl8pPr>
            <a:lvl9pPr marL="4114800" lvl="8" indent="-330200" algn="l" rtl="0">
              <a:spcBef>
                <a:spcPts val="320"/>
              </a:spcBef>
              <a:spcAft>
                <a:spcPts val="0"/>
              </a:spcAft>
              <a:buSzPts val="1600"/>
              <a:buChar char="•"/>
              <a:defRPr sz="1600"/>
            </a:lvl9pPr>
          </a:lstStyle>
          <a:p>
            <a:endParaRPr/>
          </a:p>
        </p:txBody>
      </p:sp>
      <p:sp>
        <p:nvSpPr>
          <p:cNvPr id="133" name="Google Shape;133;p21"/>
          <p:cNvSpPr txBox="1">
            <a:spLocks noGrp="1"/>
          </p:cNvSpPr>
          <p:nvPr>
            <p:ph type="body" idx="3"/>
          </p:nvPr>
        </p:nvSpPr>
        <p:spPr>
          <a:xfrm>
            <a:off x="5892800" y="1535113"/>
            <a:ext cx="4876800" cy="639900"/>
          </a:xfrm>
          <a:prstGeom prst="rect">
            <a:avLst/>
          </a:prstGeom>
          <a:noFill/>
          <a:ln>
            <a:noFill/>
          </a:ln>
        </p:spPr>
        <p:txBody>
          <a:bodyPr spcFirstLastPara="1" wrap="square" lIns="91425" tIns="45700" rIns="91425" bIns="45700" anchor="b" anchorCtr="0">
            <a:noAutofit/>
          </a:bodyPr>
          <a:lstStyle>
            <a:lvl1pPr marL="457200" lvl="0" indent="-228600" algn="ctr" rtl="0">
              <a:spcBef>
                <a:spcPts val="400"/>
              </a:spcBef>
              <a:spcAft>
                <a:spcPts val="0"/>
              </a:spcAft>
              <a:buSzPts val="2000"/>
              <a:buNone/>
              <a:defRPr sz="2000" b="1">
                <a:solidFill>
                  <a:schemeClr val="dk2"/>
                </a:solidFill>
              </a:defRPr>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SzPts val="1600"/>
              <a:buNone/>
              <a:defRPr sz="1600" b="1"/>
            </a:lvl4pPr>
            <a:lvl5pPr marL="2286000" lvl="4" indent="-228600" algn="l" rtl="0">
              <a:spcBef>
                <a:spcPts val="320"/>
              </a:spcBef>
              <a:spcAft>
                <a:spcPts val="0"/>
              </a:spcAft>
              <a:buSzPts val="1600"/>
              <a:buNone/>
              <a:defRPr sz="1600" b="1"/>
            </a:lvl5pPr>
            <a:lvl6pPr marL="2743200" lvl="5" indent="-228600" algn="l" rtl="0">
              <a:spcBef>
                <a:spcPts val="320"/>
              </a:spcBef>
              <a:spcAft>
                <a:spcPts val="0"/>
              </a:spcAft>
              <a:buSzPts val="1600"/>
              <a:buNone/>
              <a:defRPr sz="1600" b="1"/>
            </a:lvl6pPr>
            <a:lvl7pPr marL="3200400" lvl="6" indent="-228600" algn="l" rtl="0">
              <a:spcBef>
                <a:spcPts val="320"/>
              </a:spcBef>
              <a:spcAft>
                <a:spcPts val="0"/>
              </a:spcAft>
              <a:buSzPts val="1600"/>
              <a:buNone/>
              <a:defRPr sz="1600" b="1"/>
            </a:lvl7pPr>
            <a:lvl8pPr marL="3657600" lvl="7" indent="-228600" algn="l" rtl="0">
              <a:spcBef>
                <a:spcPts val="320"/>
              </a:spcBef>
              <a:spcAft>
                <a:spcPts val="0"/>
              </a:spcAft>
              <a:buSzPts val="1600"/>
              <a:buNone/>
              <a:defRPr sz="1600" b="1"/>
            </a:lvl8pPr>
            <a:lvl9pPr marL="4114800" lvl="8" indent="-228600" algn="l" rtl="0">
              <a:spcBef>
                <a:spcPts val="320"/>
              </a:spcBef>
              <a:spcAft>
                <a:spcPts val="0"/>
              </a:spcAft>
              <a:buSzPts val="1600"/>
              <a:buNone/>
              <a:defRPr sz="1600" b="1"/>
            </a:lvl9pPr>
          </a:lstStyle>
          <a:p>
            <a:endParaRPr/>
          </a:p>
        </p:txBody>
      </p:sp>
      <p:sp>
        <p:nvSpPr>
          <p:cNvPr id="134" name="Google Shape;134;p21"/>
          <p:cNvSpPr txBox="1">
            <a:spLocks noGrp="1"/>
          </p:cNvSpPr>
          <p:nvPr>
            <p:ph type="body" idx="4"/>
          </p:nvPr>
        </p:nvSpPr>
        <p:spPr>
          <a:xfrm>
            <a:off x="5892800" y="2174875"/>
            <a:ext cx="4876800" cy="39513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SzPts val="1600"/>
              <a:buChar char="•"/>
              <a:defRPr sz="1600"/>
            </a:lvl4pPr>
            <a:lvl5pPr marL="2286000" lvl="4" indent="-330200" algn="l" rtl="0">
              <a:spcBef>
                <a:spcPts val="320"/>
              </a:spcBef>
              <a:spcAft>
                <a:spcPts val="0"/>
              </a:spcAft>
              <a:buSzPts val="1600"/>
              <a:buChar char="•"/>
              <a:defRPr sz="1600"/>
            </a:lvl5pPr>
            <a:lvl6pPr marL="2743200" lvl="5" indent="-330200" algn="l" rtl="0">
              <a:spcBef>
                <a:spcPts val="320"/>
              </a:spcBef>
              <a:spcAft>
                <a:spcPts val="0"/>
              </a:spcAft>
              <a:buSzPts val="1600"/>
              <a:buChar char="•"/>
              <a:defRPr sz="1600"/>
            </a:lvl6pPr>
            <a:lvl7pPr marL="3200400" lvl="6" indent="-330200" algn="l" rtl="0">
              <a:spcBef>
                <a:spcPts val="320"/>
              </a:spcBef>
              <a:spcAft>
                <a:spcPts val="0"/>
              </a:spcAft>
              <a:buSzPts val="1600"/>
              <a:buChar char="•"/>
              <a:defRPr sz="1600"/>
            </a:lvl7pPr>
            <a:lvl8pPr marL="3657600" lvl="7" indent="-330200" algn="l" rtl="0">
              <a:spcBef>
                <a:spcPts val="320"/>
              </a:spcBef>
              <a:spcAft>
                <a:spcPts val="0"/>
              </a:spcAft>
              <a:buSzPts val="1600"/>
              <a:buChar char="•"/>
              <a:defRPr sz="1600"/>
            </a:lvl8pPr>
            <a:lvl9pPr marL="4114800" lvl="8" indent="-330200" algn="l" rtl="0">
              <a:spcBef>
                <a:spcPts val="320"/>
              </a:spcBef>
              <a:spcAft>
                <a:spcPts val="0"/>
              </a:spcAft>
              <a:buSzPts val="1600"/>
              <a:buChar char="•"/>
              <a:defRPr sz="1600"/>
            </a:lvl9pPr>
          </a:lstStyle>
          <a:p>
            <a:endParaRPr/>
          </a:p>
        </p:txBody>
      </p:sp>
      <p:sp>
        <p:nvSpPr>
          <p:cNvPr id="135" name="Google Shape;135;p21"/>
          <p:cNvSpPr>
            <a:spLocks noGrp="1"/>
          </p:cNvSpPr>
          <p:nvPr>
            <p:ph type="sldNum" idx="12"/>
          </p:nvPr>
        </p:nvSpPr>
        <p:spPr>
          <a:xfrm>
            <a:off x="11374967" y="5648325"/>
            <a:ext cx="732300" cy="396900"/>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1pPr>
            <a:lvl2pPr marL="0" marR="0" lvl="1"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2pPr>
            <a:lvl3pPr marL="0" marR="0" lvl="2"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3pPr>
            <a:lvl4pPr marL="0" marR="0" lvl="3"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4pPr>
            <a:lvl5pPr marL="0" marR="0" lvl="4"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5pPr>
            <a:lvl6pPr marL="0" marR="0" lvl="5"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6pPr>
            <a:lvl7pPr marL="0" marR="0" lvl="6"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7pPr>
            <a:lvl8pPr marL="0" marR="0" lvl="7"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8pPr>
            <a:lvl9pPr marL="0" marR="0" lvl="8"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36" name="Google Shape;136;p21"/>
          <p:cNvSpPr txBox="1">
            <a:spLocks noGrp="1"/>
          </p:cNvSpPr>
          <p:nvPr>
            <p:ph type="ftr" idx="11"/>
          </p:nvPr>
        </p:nvSpPr>
        <p:spPr>
          <a:xfrm rot="-5400000">
            <a:off x="10511116" y="3988011"/>
            <a:ext cx="2367000" cy="486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7" name="Google Shape;137;p21"/>
          <p:cNvSpPr txBox="1">
            <a:spLocks noGrp="1"/>
          </p:cNvSpPr>
          <p:nvPr>
            <p:ph type="dt" idx="10"/>
          </p:nvPr>
        </p:nvSpPr>
        <p:spPr>
          <a:xfrm rot="-5400000">
            <a:off x="10475416" y="1585349"/>
            <a:ext cx="2438400" cy="486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200">
                <a:solidFill>
                  <a:schemeClr val="lt2"/>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609600" y="274637"/>
            <a:ext cx="101601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0" name="Google Shape;140;p22"/>
          <p:cNvSpPr txBox="1">
            <a:spLocks noGrp="1"/>
          </p:cNvSpPr>
          <p:nvPr>
            <p:ph type="body" idx="1"/>
          </p:nvPr>
        </p:nvSpPr>
        <p:spPr>
          <a:xfrm>
            <a:off x="609600" y="1536192"/>
            <a:ext cx="4876800" cy="45903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SzPts val="1800"/>
              <a:buChar char="•"/>
              <a:defRPr sz="1800"/>
            </a:lvl6pPr>
            <a:lvl7pPr marL="3200400" lvl="6" indent="-342900" algn="l" rtl="0">
              <a:spcBef>
                <a:spcPts val="360"/>
              </a:spcBef>
              <a:spcAft>
                <a:spcPts val="0"/>
              </a:spcAft>
              <a:buSzPts val="1800"/>
              <a:buChar char="•"/>
              <a:defRPr sz="1800"/>
            </a:lvl7pPr>
            <a:lvl8pPr marL="3657600" lvl="7" indent="-342900" algn="l" rtl="0">
              <a:spcBef>
                <a:spcPts val="360"/>
              </a:spcBef>
              <a:spcAft>
                <a:spcPts val="0"/>
              </a:spcAft>
              <a:buSzPts val="1800"/>
              <a:buChar char="•"/>
              <a:defRPr sz="1800"/>
            </a:lvl8pPr>
            <a:lvl9pPr marL="4114800" lvl="8" indent="-342900" algn="l" rtl="0">
              <a:spcBef>
                <a:spcPts val="360"/>
              </a:spcBef>
              <a:spcAft>
                <a:spcPts val="0"/>
              </a:spcAft>
              <a:buSzPts val="1800"/>
              <a:buChar char="•"/>
              <a:defRPr sz="1800"/>
            </a:lvl9pPr>
          </a:lstStyle>
          <a:p>
            <a:endParaRPr/>
          </a:p>
        </p:txBody>
      </p:sp>
      <p:sp>
        <p:nvSpPr>
          <p:cNvPr id="141" name="Google Shape;141;p22"/>
          <p:cNvSpPr txBox="1">
            <a:spLocks noGrp="1"/>
          </p:cNvSpPr>
          <p:nvPr>
            <p:ph type="body" idx="2"/>
          </p:nvPr>
        </p:nvSpPr>
        <p:spPr>
          <a:xfrm>
            <a:off x="5892800" y="1536192"/>
            <a:ext cx="4876800" cy="45903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SzPts val="1800"/>
              <a:buChar char="•"/>
              <a:defRPr sz="1800"/>
            </a:lvl6pPr>
            <a:lvl7pPr marL="3200400" lvl="6" indent="-342900" algn="l" rtl="0">
              <a:spcBef>
                <a:spcPts val="360"/>
              </a:spcBef>
              <a:spcAft>
                <a:spcPts val="0"/>
              </a:spcAft>
              <a:buSzPts val="1800"/>
              <a:buChar char="•"/>
              <a:defRPr sz="1800"/>
            </a:lvl7pPr>
            <a:lvl8pPr marL="3657600" lvl="7" indent="-342900" algn="l" rtl="0">
              <a:spcBef>
                <a:spcPts val="360"/>
              </a:spcBef>
              <a:spcAft>
                <a:spcPts val="0"/>
              </a:spcAft>
              <a:buSzPts val="1800"/>
              <a:buChar char="•"/>
              <a:defRPr sz="1800"/>
            </a:lvl8pPr>
            <a:lvl9pPr marL="4114800" lvl="8" indent="-342900" algn="l" rtl="0">
              <a:spcBef>
                <a:spcPts val="360"/>
              </a:spcBef>
              <a:spcAft>
                <a:spcPts val="0"/>
              </a:spcAft>
              <a:buSzPts val="1800"/>
              <a:buChar char="•"/>
              <a:defRPr sz="1800"/>
            </a:lvl9pPr>
          </a:lstStyle>
          <a:p>
            <a:endParaRPr/>
          </a:p>
        </p:txBody>
      </p:sp>
      <p:sp>
        <p:nvSpPr>
          <p:cNvPr id="142" name="Google Shape;142;p22"/>
          <p:cNvSpPr>
            <a:spLocks noGrp="1"/>
          </p:cNvSpPr>
          <p:nvPr>
            <p:ph type="sldNum" idx="12"/>
          </p:nvPr>
        </p:nvSpPr>
        <p:spPr>
          <a:xfrm>
            <a:off x="11374967" y="5648325"/>
            <a:ext cx="732300" cy="396900"/>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1pPr>
            <a:lvl2pPr marL="0" marR="0" lvl="1"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2pPr>
            <a:lvl3pPr marL="0" marR="0" lvl="2"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3pPr>
            <a:lvl4pPr marL="0" marR="0" lvl="3"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4pPr>
            <a:lvl5pPr marL="0" marR="0" lvl="4"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5pPr>
            <a:lvl6pPr marL="0" marR="0" lvl="5"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6pPr>
            <a:lvl7pPr marL="0" marR="0" lvl="6"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7pPr>
            <a:lvl8pPr marL="0" marR="0" lvl="7"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8pPr>
            <a:lvl9pPr marL="0" marR="0" lvl="8"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43" name="Google Shape;143;p22"/>
          <p:cNvSpPr txBox="1">
            <a:spLocks noGrp="1"/>
          </p:cNvSpPr>
          <p:nvPr>
            <p:ph type="ftr" idx="11"/>
          </p:nvPr>
        </p:nvSpPr>
        <p:spPr>
          <a:xfrm rot="-5400000">
            <a:off x="10511116" y="3988011"/>
            <a:ext cx="2367000" cy="486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4" name="Google Shape;144;p22"/>
          <p:cNvSpPr txBox="1">
            <a:spLocks noGrp="1"/>
          </p:cNvSpPr>
          <p:nvPr>
            <p:ph type="dt" idx="10"/>
          </p:nvPr>
        </p:nvSpPr>
        <p:spPr>
          <a:xfrm rot="-5400000">
            <a:off x="10475416" y="1585349"/>
            <a:ext cx="2438400" cy="486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200">
                <a:solidFill>
                  <a:schemeClr val="lt2"/>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963084" y="5486400"/>
            <a:ext cx="10212900" cy="1168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sz="36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7" name="Google Shape;147;p23"/>
          <p:cNvSpPr txBox="1">
            <a:spLocks noGrp="1"/>
          </p:cNvSpPr>
          <p:nvPr>
            <p:ph type="body" idx="1"/>
          </p:nvPr>
        </p:nvSpPr>
        <p:spPr>
          <a:xfrm>
            <a:off x="963084" y="3852863"/>
            <a:ext cx="8180700" cy="16335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SzPts val="2000"/>
              <a:buNone/>
              <a:defRPr sz="2000">
                <a:solidFill>
                  <a:srgbClr val="8C8B8A"/>
                </a:solidFill>
              </a:defRPr>
            </a:lvl1pPr>
            <a:lvl2pPr marL="914400" lvl="1" indent="-228600" algn="l" rtl="0">
              <a:spcBef>
                <a:spcPts val="360"/>
              </a:spcBef>
              <a:spcAft>
                <a:spcPts val="0"/>
              </a:spcAft>
              <a:buSzPts val="1800"/>
              <a:buNone/>
              <a:defRPr sz="1800">
                <a:solidFill>
                  <a:srgbClr val="8C8B8A"/>
                </a:solidFill>
              </a:defRPr>
            </a:lvl2pPr>
            <a:lvl3pPr marL="1371600" lvl="2" indent="-228600" algn="l" rtl="0">
              <a:spcBef>
                <a:spcPts val="320"/>
              </a:spcBef>
              <a:spcAft>
                <a:spcPts val="0"/>
              </a:spcAft>
              <a:buSzPts val="1600"/>
              <a:buNone/>
              <a:defRPr sz="1600">
                <a:solidFill>
                  <a:srgbClr val="8C8B8A"/>
                </a:solidFill>
              </a:defRPr>
            </a:lvl3pPr>
            <a:lvl4pPr marL="1828800" lvl="3" indent="-228600" algn="l" rtl="0">
              <a:spcBef>
                <a:spcPts val="280"/>
              </a:spcBef>
              <a:spcAft>
                <a:spcPts val="0"/>
              </a:spcAft>
              <a:buSzPts val="1400"/>
              <a:buNone/>
              <a:defRPr sz="1400">
                <a:solidFill>
                  <a:srgbClr val="8C8B8A"/>
                </a:solidFill>
              </a:defRPr>
            </a:lvl4pPr>
            <a:lvl5pPr marL="2286000" lvl="4" indent="-228600" algn="l" rtl="0">
              <a:spcBef>
                <a:spcPts val="280"/>
              </a:spcBef>
              <a:spcAft>
                <a:spcPts val="0"/>
              </a:spcAft>
              <a:buSzPts val="1400"/>
              <a:buNone/>
              <a:defRPr sz="1400">
                <a:solidFill>
                  <a:srgbClr val="8C8B8A"/>
                </a:solidFill>
              </a:defRPr>
            </a:lvl5pPr>
            <a:lvl6pPr marL="2743200" lvl="5" indent="-228600" algn="l" rtl="0">
              <a:spcBef>
                <a:spcPts val="280"/>
              </a:spcBef>
              <a:spcAft>
                <a:spcPts val="0"/>
              </a:spcAft>
              <a:buSzPts val="1400"/>
              <a:buNone/>
              <a:defRPr sz="1400">
                <a:solidFill>
                  <a:srgbClr val="8C8B8A"/>
                </a:solidFill>
              </a:defRPr>
            </a:lvl6pPr>
            <a:lvl7pPr marL="3200400" lvl="6" indent="-228600" algn="l" rtl="0">
              <a:spcBef>
                <a:spcPts val="280"/>
              </a:spcBef>
              <a:spcAft>
                <a:spcPts val="0"/>
              </a:spcAft>
              <a:buSzPts val="1400"/>
              <a:buNone/>
              <a:defRPr sz="1400">
                <a:solidFill>
                  <a:srgbClr val="8C8B8A"/>
                </a:solidFill>
              </a:defRPr>
            </a:lvl7pPr>
            <a:lvl8pPr marL="3657600" lvl="7" indent="-228600" algn="l" rtl="0">
              <a:spcBef>
                <a:spcPts val="280"/>
              </a:spcBef>
              <a:spcAft>
                <a:spcPts val="0"/>
              </a:spcAft>
              <a:buSzPts val="1400"/>
              <a:buNone/>
              <a:defRPr sz="1400">
                <a:solidFill>
                  <a:srgbClr val="8C8B8A"/>
                </a:solidFill>
              </a:defRPr>
            </a:lvl8pPr>
            <a:lvl9pPr marL="4114800" lvl="8" indent="-228600" algn="l" rtl="0">
              <a:spcBef>
                <a:spcPts val="280"/>
              </a:spcBef>
              <a:spcAft>
                <a:spcPts val="0"/>
              </a:spcAft>
              <a:buSzPts val="1400"/>
              <a:buNone/>
              <a:defRPr sz="1400">
                <a:solidFill>
                  <a:srgbClr val="8C8B8A"/>
                </a:solidFill>
              </a:defRPr>
            </a:lvl9pPr>
          </a:lstStyle>
          <a:p>
            <a:endParaRPr/>
          </a:p>
        </p:txBody>
      </p:sp>
      <p:sp>
        <p:nvSpPr>
          <p:cNvPr id="148" name="Google Shape;148;p23"/>
          <p:cNvSpPr>
            <a:spLocks noGrp="1"/>
          </p:cNvSpPr>
          <p:nvPr>
            <p:ph type="sldNum" idx="12"/>
          </p:nvPr>
        </p:nvSpPr>
        <p:spPr>
          <a:xfrm>
            <a:off x="11374967" y="5648325"/>
            <a:ext cx="732300" cy="396900"/>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1pPr>
            <a:lvl2pPr marL="0" marR="0" lvl="1"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2pPr>
            <a:lvl3pPr marL="0" marR="0" lvl="2"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3pPr>
            <a:lvl4pPr marL="0" marR="0" lvl="3"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4pPr>
            <a:lvl5pPr marL="0" marR="0" lvl="4"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5pPr>
            <a:lvl6pPr marL="0" marR="0" lvl="5"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6pPr>
            <a:lvl7pPr marL="0" marR="0" lvl="6"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7pPr>
            <a:lvl8pPr marL="0" marR="0" lvl="7"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8pPr>
            <a:lvl9pPr marL="0" marR="0" lvl="8"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49" name="Google Shape;149;p23"/>
          <p:cNvSpPr txBox="1">
            <a:spLocks noGrp="1"/>
          </p:cNvSpPr>
          <p:nvPr>
            <p:ph type="ftr" idx="11"/>
          </p:nvPr>
        </p:nvSpPr>
        <p:spPr>
          <a:xfrm rot="-5400000">
            <a:off x="10511116" y="3988011"/>
            <a:ext cx="2367000" cy="486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0" name="Google Shape;150;p23"/>
          <p:cNvSpPr txBox="1">
            <a:spLocks noGrp="1"/>
          </p:cNvSpPr>
          <p:nvPr>
            <p:ph type="dt" idx="10"/>
          </p:nvPr>
        </p:nvSpPr>
        <p:spPr>
          <a:xfrm rot="-5400000">
            <a:off x="10475416" y="1585349"/>
            <a:ext cx="2438400" cy="486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200">
                <a:solidFill>
                  <a:schemeClr val="lt2"/>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609600" y="274637"/>
            <a:ext cx="101601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p24"/>
          <p:cNvSpPr txBox="1">
            <a:spLocks noGrp="1"/>
          </p:cNvSpPr>
          <p:nvPr>
            <p:ph type="body" idx="1"/>
          </p:nvPr>
        </p:nvSpPr>
        <p:spPr>
          <a:xfrm>
            <a:off x="609600" y="1600200"/>
            <a:ext cx="10160100" cy="48006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54" name="Google Shape;154;p24"/>
          <p:cNvSpPr>
            <a:spLocks noGrp="1"/>
          </p:cNvSpPr>
          <p:nvPr>
            <p:ph type="sldNum" idx="12"/>
          </p:nvPr>
        </p:nvSpPr>
        <p:spPr>
          <a:xfrm>
            <a:off x="11374967" y="5648325"/>
            <a:ext cx="732300" cy="396900"/>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1pPr>
            <a:lvl2pPr marL="0" marR="0" lvl="1"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2pPr>
            <a:lvl3pPr marL="0" marR="0" lvl="2"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3pPr>
            <a:lvl4pPr marL="0" marR="0" lvl="3"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4pPr>
            <a:lvl5pPr marL="0" marR="0" lvl="4"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5pPr>
            <a:lvl6pPr marL="0" marR="0" lvl="5"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6pPr>
            <a:lvl7pPr marL="0" marR="0" lvl="6"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7pPr>
            <a:lvl8pPr marL="0" marR="0" lvl="7"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8pPr>
            <a:lvl9pPr marL="0" marR="0" lvl="8"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55" name="Google Shape;155;p24"/>
          <p:cNvSpPr txBox="1">
            <a:spLocks noGrp="1"/>
          </p:cNvSpPr>
          <p:nvPr>
            <p:ph type="ftr" idx="11"/>
          </p:nvPr>
        </p:nvSpPr>
        <p:spPr>
          <a:xfrm rot="-5400000">
            <a:off x="10511116" y="3988011"/>
            <a:ext cx="2367000" cy="486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6" name="Google Shape;156;p24"/>
          <p:cNvSpPr txBox="1">
            <a:spLocks noGrp="1"/>
          </p:cNvSpPr>
          <p:nvPr>
            <p:ph type="dt" idx="10"/>
          </p:nvPr>
        </p:nvSpPr>
        <p:spPr>
          <a:xfrm rot="-5400000">
            <a:off x="10475416" y="1585349"/>
            <a:ext cx="2438400" cy="486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200">
                <a:solidFill>
                  <a:schemeClr val="lt2"/>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609600" y="274637"/>
            <a:ext cx="101601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600" b="0" i="0" u="none" strike="noStrike" cap="none">
                <a:solidFill>
                  <a:schemeClr val="dk2"/>
                </a:solidFill>
                <a:latin typeface="Cambria"/>
                <a:ea typeface="Cambria"/>
                <a:cs typeface="Cambria"/>
                <a:sym typeface="Cambria"/>
              </a:defRPr>
            </a:lvl1pPr>
            <a:lvl2pPr marR="0" lvl="1" algn="l" rtl="0">
              <a:spcBef>
                <a:spcPts val="0"/>
              </a:spcBef>
              <a:spcAft>
                <a:spcPts val="0"/>
              </a:spcAft>
              <a:buSzPts val="1400"/>
              <a:buNone/>
              <a:defRPr sz="4600" b="0" i="0" u="none" strike="noStrike" cap="none">
                <a:solidFill>
                  <a:schemeClr val="dk2"/>
                </a:solidFill>
                <a:latin typeface="Cambria"/>
                <a:ea typeface="Cambria"/>
                <a:cs typeface="Cambria"/>
                <a:sym typeface="Cambria"/>
              </a:defRPr>
            </a:lvl2pPr>
            <a:lvl3pPr marR="0" lvl="2" algn="l" rtl="0">
              <a:spcBef>
                <a:spcPts val="0"/>
              </a:spcBef>
              <a:spcAft>
                <a:spcPts val="0"/>
              </a:spcAft>
              <a:buSzPts val="1400"/>
              <a:buNone/>
              <a:defRPr sz="4600" b="0" i="0" u="none" strike="noStrike" cap="none">
                <a:solidFill>
                  <a:schemeClr val="dk2"/>
                </a:solidFill>
                <a:latin typeface="Cambria"/>
                <a:ea typeface="Cambria"/>
                <a:cs typeface="Cambria"/>
                <a:sym typeface="Cambria"/>
              </a:defRPr>
            </a:lvl3pPr>
            <a:lvl4pPr marR="0" lvl="3" algn="l" rtl="0">
              <a:spcBef>
                <a:spcPts val="0"/>
              </a:spcBef>
              <a:spcAft>
                <a:spcPts val="0"/>
              </a:spcAft>
              <a:buSzPts val="1400"/>
              <a:buNone/>
              <a:defRPr sz="4600" b="0" i="0" u="none" strike="noStrike" cap="none">
                <a:solidFill>
                  <a:schemeClr val="dk2"/>
                </a:solidFill>
                <a:latin typeface="Cambria"/>
                <a:ea typeface="Cambria"/>
                <a:cs typeface="Cambria"/>
                <a:sym typeface="Cambria"/>
              </a:defRPr>
            </a:lvl4pPr>
            <a:lvl5pPr marR="0" lvl="4" algn="l" rtl="0">
              <a:spcBef>
                <a:spcPts val="0"/>
              </a:spcBef>
              <a:spcAft>
                <a:spcPts val="0"/>
              </a:spcAft>
              <a:buSzPts val="1400"/>
              <a:buNone/>
              <a:defRPr sz="4600" b="0" i="0" u="none" strike="noStrike" cap="none">
                <a:solidFill>
                  <a:schemeClr val="dk2"/>
                </a:solidFill>
                <a:latin typeface="Cambria"/>
                <a:ea typeface="Cambria"/>
                <a:cs typeface="Cambria"/>
                <a:sym typeface="Cambria"/>
              </a:defRPr>
            </a:lvl5pPr>
            <a:lvl6pPr marR="0" lvl="5" algn="l" rtl="0">
              <a:spcBef>
                <a:spcPts val="0"/>
              </a:spcBef>
              <a:spcAft>
                <a:spcPts val="0"/>
              </a:spcAft>
              <a:buSzPts val="1400"/>
              <a:buNone/>
              <a:defRPr sz="4600" b="0" i="0" u="none" strike="noStrike" cap="none">
                <a:solidFill>
                  <a:schemeClr val="dk2"/>
                </a:solidFill>
                <a:latin typeface="Cambria"/>
                <a:ea typeface="Cambria"/>
                <a:cs typeface="Cambria"/>
                <a:sym typeface="Cambria"/>
              </a:defRPr>
            </a:lvl6pPr>
            <a:lvl7pPr marR="0" lvl="6" algn="l" rtl="0">
              <a:spcBef>
                <a:spcPts val="0"/>
              </a:spcBef>
              <a:spcAft>
                <a:spcPts val="0"/>
              </a:spcAft>
              <a:buSzPts val="1400"/>
              <a:buNone/>
              <a:defRPr sz="4600" b="0" i="0" u="none" strike="noStrike" cap="none">
                <a:solidFill>
                  <a:schemeClr val="dk2"/>
                </a:solidFill>
                <a:latin typeface="Cambria"/>
                <a:ea typeface="Cambria"/>
                <a:cs typeface="Cambria"/>
                <a:sym typeface="Cambria"/>
              </a:defRPr>
            </a:lvl7pPr>
            <a:lvl8pPr marR="0" lvl="7" algn="l" rtl="0">
              <a:spcBef>
                <a:spcPts val="0"/>
              </a:spcBef>
              <a:spcAft>
                <a:spcPts val="0"/>
              </a:spcAft>
              <a:buSzPts val="1400"/>
              <a:buNone/>
              <a:defRPr sz="4600" b="0" i="0" u="none" strike="noStrike" cap="none">
                <a:solidFill>
                  <a:schemeClr val="dk2"/>
                </a:solidFill>
                <a:latin typeface="Cambria"/>
                <a:ea typeface="Cambria"/>
                <a:cs typeface="Cambria"/>
                <a:sym typeface="Cambria"/>
              </a:defRPr>
            </a:lvl8pPr>
            <a:lvl9pPr marR="0" lvl="8" algn="l" rtl="0">
              <a:spcBef>
                <a:spcPts val="0"/>
              </a:spcBef>
              <a:spcAft>
                <a:spcPts val="0"/>
              </a:spcAft>
              <a:buSzPts val="1400"/>
              <a:buNone/>
              <a:defRPr sz="4600" b="0" i="0" u="none" strike="noStrike" cap="none">
                <a:solidFill>
                  <a:schemeClr val="dk2"/>
                </a:solidFill>
                <a:latin typeface="Cambria"/>
                <a:ea typeface="Cambria"/>
                <a:cs typeface="Cambria"/>
                <a:sym typeface="Cambria"/>
              </a:defRPr>
            </a:lvl9pPr>
          </a:lstStyle>
          <a:p>
            <a:endParaRPr/>
          </a:p>
        </p:txBody>
      </p:sp>
      <p:sp>
        <p:nvSpPr>
          <p:cNvPr id="82" name="Google Shape;82;p13"/>
          <p:cNvSpPr txBox="1">
            <a:spLocks noGrp="1"/>
          </p:cNvSpPr>
          <p:nvPr>
            <p:ph type="body" idx="1"/>
          </p:nvPr>
        </p:nvSpPr>
        <p:spPr>
          <a:xfrm>
            <a:off x="609600" y="1600200"/>
            <a:ext cx="10160100" cy="4800600"/>
          </a:xfrm>
          <a:prstGeom prst="rect">
            <a:avLst/>
          </a:prstGeom>
          <a:noFill/>
          <a:ln>
            <a:noFill/>
          </a:ln>
        </p:spPr>
        <p:txBody>
          <a:bodyPr spcFirstLastPara="1" wrap="square" lIns="91425" tIns="45700" rIns="91425" bIns="45700" anchor="t" anchorCtr="0">
            <a:noAutofit/>
          </a:bodyPr>
          <a:lstStyle>
            <a:lvl1pPr marL="457200" marR="0" lvl="0" indent="-368300" algn="l" rtl="0">
              <a:spcBef>
                <a:spcPts val="44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rgbClr val="D2CB6C"/>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rgbClr val="95A39D"/>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spcBef>
                <a:spcPts val="280"/>
              </a:spcBef>
              <a:spcAft>
                <a:spcPts val="0"/>
              </a:spcAft>
              <a:buClr>
                <a:srgbClr val="C89F5D"/>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3" name="Google Shape;83;p13"/>
          <p:cNvSpPr txBox="1"/>
          <p:nvPr/>
        </p:nvSpPr>
        <p:spPr>
          <a:xfrm>
            <a:off x="11277600" y="0"/>
            <a:ext cx="9144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4" name="Google Shape;84;p13"/>
          <p:cNvSpPr txBox="1"/>
          <p:nvPr/>
        </p:nvSpPr>
        <p:spPr>
          <a:xfrm>
            <a:off x="11277600" y="5486400"/>
            <a:ext cx="914400" cy="685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5" name="Google Shape;85;p13"/>
          <p:cNvSpPr>
            <a:spLocks noGrp="1"/>
          </p:cNvSpPr>
          <p:nvPr>
            <p:ph type="sldNum" idx="12"/>
          </p:nvPr>
        </p:nvSpPr>
        <p:spPr>
          <a:xfrm>
            <a:off x="11374967" y="5648325"/>
            <a:ext cx="732300" cy="396900"/>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1pPr>
            <a:lvl2pPr marL="0" marR="0" lvl="1"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2pPr>
            <a:lvl3pPr marL="0" marR="0" lvl="2"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3pPr>
            <a:lvl4pPr marL="0" marR="0" lvl="3"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4pPr>
            <a:lvl5pPr marL="0" marR="0" lvl="4"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5pPr>
            <a:lvl6pPr marL="0" marR="0" lvl="5"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6pPr>
            <a:lvl7pPr marL="0" marR="0" lvl="6"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7pPr>
            <a:lvl8pPr marL="0" marR="0" lvl="7"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8pPr>
            <a:lvl9pPr marL="0" marR="0" lvl="8" indent="0" algn="ctr" rtl="0">
              <a:lnSpc>
                <a:spcPct val="100000"/>
              </a:lnSpc>
              <a:spcBef>
                <a:spcPts val="0"/>
              </a:spcBef>
              <a:spcAft>
                <a:spcPts val="0"/>
              </a:spcAft>
              <a:buClr>
                <a:srgbClr val="FFFFFF"/>
              </a:buClr>
              <a:buSzPts val="1800"/>
              <a:buFont typeface="Calibri"/>
              <a:buNone/>
              <a:defRPr sz="1800" b="0" i="0" u="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
        <p:nvSpPr>
          <p:cNvPr id="86" name="Google Shape;86;p13"/>
          <p:cNvSpPr txBox="1">
            <a:spLocks noGrp="1"/>
          </p:cNvSpPr>
          <p:nvPr>
            <p:ph type="ftr" idx="11"/>
          </p:nvPr>
        </p:nvSpPr>
        <p:spPr>
          <a:xfrm rot="-5400000">
            <a:off x="10511116" y="3988011"/>
            <a:ext cx="2367000" cy="486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rot="-5400000">
            <a:off x="10475416" y="1585349"/>
            <a:ext cx="2438400" cy="486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chemeClr val="lt2"/>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ps.edu/About_CPS/Policies_and_guidelines/Pages/facilitystandards.aspx"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a:t>Schools as Anchors:</a:t>
            </a:r>
            <a:br>
              <a:rPr lang="en-US"/>
            </a:br>
            <a:r>
              <a:rPr lang="en-US"/>
              <a:t>CPS Facility Reform</a:t>
            </a:r>
            <a:endParaRPr/>
          </a:p>
        </p:txBody>
      </p:sp>
      <p:sp>
        <p:nvSpPr>
          <p:cNvPr id="162" name="Google Shape;162;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US"/>
              <a:t>By Cecile Carroll-De Mello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CPS Mandated Facility Standards </a:t>
            </a:r>
            <a:endParaRPr/>
          </a:p>
        </p:txBody>
      </p:sp>
      <p:sp>
        <p:nvSpPr>
          <p:cNvPr id="225" name="Google Shape;225;p34"/>
          <p:cNvSpPr txBox="1">
            <a:spLocks noGrp="1"/>
          </p:cNvSpPr>
          <p:nvPr>
            <p:ph type="body" idx="1"/>
          </p:nvPr>
        </p:nvSpPr>
        <p:spPr>
          <a:xfrm>
            <a:off x="838200" y="184627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1400" u="sng" dirty="0">
                <a:solidFill>
                  <a:schemeClr val="hlink"/>
                </a:solidFill>
                <a:hlinkClick r:id="rId3"/>
              </a:rPr>
              <a:t>https://cps.edu/About_CPS/Policies_and_guidelines/Pages/facilitystandards.aspx</a:t>
            </a:r>
            <a:endParaRPr sz="1400" dirty="0"/>
          </a:p>
          <a:p>
            <a:pPr marL="0" lvl="0" indent="0" algn="l" rtl="0">
              <a:spcBef>
                <a:spcPts val="1000"/>
              </a:spcBef>
              <a:spcAft>
                <a:spcPts val="0"/>
              </a:spcAft>
              <a:buNone/>
            </a:pPr>
            <a:endParaRPr sz="1200" dirty="0"/>
          </a:p>
          <a:p>
            <a:pPr marL="0" lvl="0" indent="0" algn="l" rtl="0">
              <a:spcBef>
                <a:spcPts val="1000"/>
              </a:spcBef>
              <a:spcAft>
                <a:spcPts val="0"/>
              </a:spcAft>
              <a:buClr>
                <a:schemeClr val="dk1"/>
              </a:buClr>
              <a:buSzPts val="1100"/>
              <a:buFont typeface="Arial"/>
              <a:buNone/>
            </a:pPr>
            <a:r>
              <a:rPr lang="en-US" sz="1200" dirty="0">
                <a:solidFill>
                  <a:srgbClr val="000000"/>
                </a:solidFill>
              </a:rPr>
              <a:t>Publish space utilization and facility performance standards;</a:t>
            </a:r>
            <a:endParaRPr sz="1200" dirty="0">
              <a:solidFill>
                <a:srgbClr val="000000"/>
              </a:solidFill>
            </a:endParaRPr>
          </a:p>
          <a:p>
            <a:pPr marL="0" lvl="0" indent="0" algn="l" rtl="0">
              <a:spcBef>
                <a:spcPts val="1000"/>
              </a:spcBef>
              <a:spcAft>
                <a:spcPts val="0"/>
              </a:spcAft>
              <a:buClr>
                <a:schemeClr val="dk1"/>
              </a:buClr>
              <a:buSzPts val="1100"/>
              <a:buFont typeface="Arial"/>
              <a:buNone/>
            </a:pPr>
            <a:r>
              <a:rPr lang="en-US" sz="1200" dirty="0">
                <a:solidFill>
                  <a:srgbClr val="000000"/>
                </a:solidFill>
              </a:rPr>
              <a:t>Produce plans for capital improvement (May 2, 2012) and a ten year educational facilities master plan (January 1, 2013);</a:t>
            </a:r>
            <a:endParaRPr sz="1200" dirty="0">
              <a:solidFill>
                <a:srgbClr val="000000"/>
              </a:solidFill>
            </a:endParaRPr>
          </a:p>
          <a:p>
            <a:pPr marL="0" lvl="0" indent="0" algn="l" rtl="0">
              <a:spcBef>
                <a:spcPts val="1000"/>
              </a:spcBef>
              <a:spcAft>
                <a:spcPts val="0"/>
              </a:spcAft>
              <a:buClr>
                <a:schemeClr val="dk1"/>
              </a:buClr>
              <a:buSzPts val="1100"/>
              <a:buFont typeface="Arial"/>
              <a:buNone/>
            </a:pPr>
            <a:r>
              <a:rPr lang="en-US" sz="1200" dirty="0">
                <a:solidFill>
                  <a:srgbClr val="000000"/>
                </a:solidFill>
              </a:rPr>
              <a:t>Ensure that information regarding capital expenditures and leases are accessible to the public</a:t>
            </a:r>
            <a:endParaRPr sz="1200" dirty="0">
              <a:solidFill>
                <a:srgbClr val="000000"/>
              </a:solidFill>
            </a:endParaRPr>
          </a:p>
          <a:p>
            <a:pPr marL="0" lvl="0" indent="0" algn="l" rtl="0">
              <a:spcBef>
                <a:spcPts val="1000"/>
              </a:spcBef>
              <a:spcAft>
                <a:spcPts val="0"/>
              </a:spcAft>
              <a:buNone/>
            </a:pPr>
            <a:r>
              <a:rPr lang="en-US" sz="1200" dirty="0">
                <a:solidFill>
                  <a:srgbClr val="000000"/>
                </a:solidFill>
              </a:rPr>
              <a:t>CPS is carrying out a multi-pronged plan to better support our schools in the new school year — including adding additional custodians, conducting monthly inspections to hold vendors accountable and transitioning all schools to a stronger facility services structure — and we are committed to working with school communities throughout the city to ensure all students have access to a high quality learning environment.</a:t>
            </a:r>
            <a:endParaRPr sz="1200" dirty="0">
              <a:solidFill>
                <a:srgbClr val="000000"/>
              </a:solidFill>
            </a:endParaRPr>
          </a:p>
          <a:p>
            <a:pPr marL="0" lvl="0" indent="0" algn="l" rtl="0">
              <a:spcBef>
                <a:spcPts val="1000"/>
              </a:spcBef>
              <a:spcAft>
                <a:spcPts val="0"/>
              </a:spcAft>
              <a:buNone/>
            </a:pPr>
            <a:r>
              <a:rPr lang="en-US" sz="1200" dirty="0">
                <a:solidFill>
                  <a:srgbClr val="000000"/>
                </a:solidFill>
              </a:rPr>
              <a:t>The District has developed Facility Performance Standards to provide guidance for future renovations and new construction projects.</a:t>
            </a:r>
            <a:endParaRPr sz="1400" dirty="0">
              <a:solidFill>
                <a:srgbClr val="000000"/>
              </a:solidFill>
            </a:endParaRPr>
          </a:p>
          <a:p>
            <a:pPr marL="0" lvl="0" indent="0" algn="l" rtl="0">
              <a:spcBef>
                <a:spcPts val="1000"/>
              </a:spcBef>
              <a:spcAft>
                <a:spcPts val="0"/>
              </a:spcAft>
              <a:buNone/>
            </a:pPr>
            <a:r>
              <a:rPr lang="en-US" sz="1200" dirty="0">
                <a:solidFill>
                  <a:srgbClr val="000000"/>
                </a:solidFill>
                <a:highlight>
                  <a:srgbClr val="FFFFFF"/>
                </a:highlight>
                <a:latin typeface="Times New Roman"/>
                <a:ea typeface="Times New Roman"/>
                <a:cs typeface="Times New Roman"/>
                <a:sym typeface="Times New Roman"/>
              </a:rPr>
              <a:t>Development of an Educational Facilities Master Plan (EFMP) is a requirement of Public Act 097-0474.</a:t>
            </a:r>
            <a:endParaRPr sz="1200" dirty="0">
              <a:solidFill>
                <a:srgbClr val="000000"/>
              </a:solidFill>
              <a:highlight>
                <a:srgbClr val="FFFFFF"/>
              </a:highlight>
              <a:latin typeface="Times New Roman"/>
              <a:ea typeface="Times New Roman"/>
              <a:cs typeface="Times New Roman"/>
              <a:sym typeface="Times New Roman"/>
            </a:endParaRPr>
          </a:p>
          <a:p>
            <a:pPr marL="0" lvl="0" indent="0" algn="l" rtl="0">
              <a:spcBef>
                <a:spcPts val="1000"/>
              </a:spcBef>
              <a:spcAft>
                <a:spcPts val="0"/>
              </a:spcAft>
              <a:buNone/>
            </a:pPr>
            <a:r>
              <a:rPr lang="en-US" sz="1200" dirty="0">
                <a:solidFill>
                  <a:srgbClr val="000000"/>
                </a:solidFill>
                <a:highlight>
                  <a:srgbClr val="FFFFFF"/>
                </a:highlight>
                <a:latin typeface="Times New Roman"/>
                <a:ea typeface="Times New Roman"/>
                <a:cs typeface="Times New Roman"/>
                <a:sym typeface="Times New Roman"/>
              </a:rPr>
              <a:t>A list of properties owned and leased by the District is now available via a searchable database that includes address, property name, Zip code, own/lease categorization, and copy of leases where applicable.</a:t>
            </a:r>
            <a:endParaRPr sz="1200" dirty="0">
              <a:solidFill>
                <a:srgbClr val="000000"/>
              </a:solidFill>
              <a:highlight>
                <a:srgbClr val="FFFFFF"/>
              </a:highlight>
              <a:latin typeface="Times New Roman"/>
              <a:ea typeface="Times New Roman"/>
              <a:cs typeface="Times New Roman"/>
              <a:sym typeface="Times New Roman"/>
            </a:endParaRPr>
          </a:p>
          <a:p>
            <a:pPr marL="0" lvl="0" indent="0" algn="l" rtl="0">
              <a:spcBef>
                <a:spcPts val="1000"/>
              </a:spcBef>
              <a:spcAft>
                <a:spcPts val="0"/>
              </a:spcAft>
              <a:buClr>
                <a:schemeClr val="dk1"/>
              </a:buClr>
              <a:buSzPts val="1100"/>
              <a:buFont typeface="Arial"/>
              <a:buNone/>
            </a:pPr>
            <a:r>
              <a:rPr lang="en-US" sz="1200" dirty="0">
                <a:solidFill>
                  <a:srgbClr val="000000"/>
                </a:solidFill>
                <a:highlight>
                  <a:srgbClr val="FFFFFF"/>
                </a:highlight>
                <a:latin typeface="Times New Roman"/>
                <a:ea typeface="Times New Roman"/>
                <a:cs typeface="Times New Roman"/>
                <a:sym typeface="Times New Roman"/>
              </a:rPr>
              <a:t>CPS will assess the capital needs of its facilities through:</a:t>
            </a:r>
            <a:endParaRPr sz="1200" dirty="0">
              <a:solidFill>
                <a:srgbClr val="000000"/>
              </a:solidFill>
              <a:highlight>
                <a:srgbClr val="FFFFFF"/>
              </a:highlight>
              <a:latin typeface="Times New Roman"/>
              <a:ea typeface="Times New Roman"/>
              <a:cs typeface="Times New Roman"/>
              <a:sym typeface="Times New Roman"/>
            </a:endParaRPr>
          </a:p>
          <a:p>
            <a:pPr marL="0" lvl="0" indent="0" algn="l" rtl="0">
              <a:spcBef>
                <a:spcPts val="1000"/>
              </a:spcBef>
              <a:spcAft>
                <a:spcPts val="0"/>
              </a:spcAft>
              <a:buClr>
                <a:schemeClr val="dk1"/>
              </a:buClr>
              <a:buSzPts val="1100"/>
              <a:buFont typeface="Arial"/>
              <a:buNone/>
            </a:pPr>
            <a:r>
              <a:rPr lang="en-US" sz="1200" dirty="0">
                <a:solidFill>
                  <a:srgbClr val="000000"/>
                </a:solidFill>
                <a:highlight>
                  <a:srgbClr val="FFFFFF"/>
                </a:highlight>
                <a:latin typeface="Times New Roman"/>
                <a:ea typeface="Times New Roman"/>
                <a:cs typeface="Times New Roman"/>
                <a:sym typeface="Times New Roman"/>
              </a:rPr>
              <a:t>A Self-Assessment form completed by school administrators and</a:t>
            </a:r>
            <a:endParaRPr sz="1200" dirty="0">
              <a:solidFill>
                <a:srgbClr val="000000"/>
              </a:solidFill>
              <a:highlight>
                <a:srgbClr val="FFFFFF"/>
              </a:highlight>
              <a:latin typeface="Times New Roman"/>
              <a:ea typeface="Times New Roman"/>
              <a:cs typeface="Times New Roman"/>
              <a:sym typeface="Times New Roman"/>
            </a:endParaRPr>
          </a:p>
          <a:p>
            <a:pPr marL="0" lvl="0" indent="0" algn="l" rtl="0">
              <a:spcBef>
                <a:spcPts val="1000"/>
              </a:spcBef>
              <a:spcAft>
                <a:spcPts val="0"/>
              </a:spcAft>
              <a:buClr>
                <a:schemeClr val="dk1"/>
              </a:buClr>
              <a:buSzPts val="1100"/>
              <a:buFont typeface="Arial"/>
              <a:buNone/>
            </a:pPr>
            <a:r>
              <a:rPr lang="en-US" sz="1200" dirty="0">
                <a:solidFill>
                  <a:srgbClr val="000000"/>
                </a:solidFill>
                <a:highlight>
                  <a:srgbClr val="FFFFFF"/>
                </a:highlight>
                <a:latin typeface="Times New Roman"/>
                <a:ea typeface="Times New Roman"/>
                <a:cs typeface="Times New Roman"/>
                <a:sym typeface="Times New Roman"/>
              </a:rPr>
              <a:t>A detailed biennial assessment of each facility operated by the district</a:t>
            </a:r>
            <a:endParaRPr sz="1200" dirty="0">
              <a:solidFill>
                <a:srgbClr val="000000"/>
              </a:solidFill>
              <a:highlight>
                <a:srgbClr val="FFFFFF"/>
              </a:highlight>
              <a:latin typeface="Times New Roman"/>
              <a:ea typeface="Times New Roman"/>
              <a:cs typeface="Times New Roman"/>
              <a:sym typeface="Times New Roman"/>
            </a:endParaRPr>
          </a:p>
          <a:p>
            <a:pPr marL="0" lvl="0" indent="0" algn="l" rtl="0">
              <a:spcBef>
                <a:spcPts val="1000"/>
              </a:spcBef>
              <a:spcAft>
                <a:spcPts val="0"/>
              </a:spcAft>
              <a:buNone/>
            </a:pPr>
            <a:endParaRPr sz="1200" dirty="0">
              <a:solidFill>
                <a:srgbClr val="333333"/>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sz="3600"/>
              <a:t>Illinois House Bill 5721- 2018 Facility Reform Legislation </a:t>
            </a:r>
            <a:endParaRPr sz="3600"/>
          </a:p>
        </p:txBody>
      </p:sp>
      <p:sp>
        <p:nvSpPr>
          <p:cNvPr id="231" name="Google Shape;231;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None/>
            </a:pPr>
            <a:endParaRPr/>
          </a:p>
          <a:p>
            <a:pPr marL="228600" lvl="0" indent="-228600" algn="l" rtl="0">
              <a:lnSpc>
                <a:spcPct val="70000"/>
              </a:lnSpc>
              <a:spcBef>
                <a:spcPts val="1000"/>
              </a:spcBef>
              <a:spcAft>
                <a:spcPts val="0"/>
              </a:spcAft>
              <a:buClr>
                <a:schemeClr val="dk1"/>
              </a:buClr>
              <a:buSzPts val="1330"/>
              <a:buChar char="•"/>
            </a:pPr>
            <a:r>
              <a:rPr lang="en-US" sz="1330"/>
              <a:t>Requires CPS’ 10-Year Educational Facilities Master Plan (EFMP) to include specific facility plans and goals to meet the space-sensitive needs of Special Education, Early Childhood, Career &amp; Technical Education programs, and any other programs with particular space needs. This provision will ensure that CPS’ long-term planning will now incorporate more detailed data to support planning for academic success of all students..</a:t>
            </a:r>
            <a:endParaRPr/>
          </a:p>
          <a:p>
            <a:pPr marL="228600" lvl="0" indent="-228600" algn="l" rtl="0">
              <a:lnSpc>
                <a:spcPct val="70000"/>
              </a:lnSpc>
              <a:spcBef>
                <a:spcPts val="1000"/>
              </a:spcBef>
              <a:spcAft>
                <a:spcPts val="0"/>
              </a:spcAft>
              <a:buClr>
                <a:schemeClr val="dk1"/>
              </a:buClr>
              <a:buSzPts val="1330"/>
              <a:buChar char="•"/>
            </a:pPr>
            <a:r>
              <a:rPr lang="en-US" sz="1330"/>
              <a:t>Creates a communications and community involvement plan for each Chicago community, including engagement of students, school-based personnel, parents, and key stakeholders throughout the community to ensure greater public input into CPS’ long-term planning for schools in communities, and to minimize facility decision making that negatively impacts students.</a:t>
            </a:r>
            <a:endParaRPr/>
          </a:p>
          <a:p>
            <a:pPr marL="228600" lvl="0" indent="-228600" algn="l" rtl="0">
              <a:lnSpc>
                <a:spcPct val="70000"/>
              </a:lnSpc>
              <a:spcBef>
                <a:spcPts val="1000"/>
              </a:spcBef>
              <a:spcAft>
                <a:spcPts val="0"/>
              </a:spcAft>
              <a:buClr>
                <a:schemeClr val="dk1"/>
              </a:buClr>
              <a:buSzPts val="1330"/>
              <a:buChar char="•"/>
            </a:pPr>
            <a:r>
              <a:rPr lang="en-US" sz="1330"/>
              <a:t>Requires CPS to do advance planning with schools and communities to prevent the creation of vacant school buildings. </a:t>
            </a:r>
            <a:endParaRPr/>
          </a:p>
          <a:p>
            <a:pPr marL="228600" lvl="0" indent="-228600" algn="l" rtl="0">
              <a:lnSpc>
                <a:spcPct val="70000"/>
              </a:lnSpc>
              <a:spcBef>
                <a:spcPts val="1000"/>
              </a:spcBef>
              <a:spcAft>
                <a:spcPts val="0"/>
              </a:spcAft>
              <a:buClr>
                <a:schemeClr val="dk1"/>
              </a:buClr>
              <a:buSzPts val="1330"/>
              <a:buChar char="•"/>
            </a:pPr>
            <a:r>
              <a:rPr lang="en-US" sz="1330"/>
              <a:t>Requires CPS to work with school communities experiencing under-enrollment to increase and strive to maximize student enrollment in existing schools through a variety of measures, including:</a:t>
            </a:r>
            <a:endParaRPr/>
          </a:p>
          <a:p>
            <a:pPr marL="228600" lvl="0" indent="-228600" algn="l" rtl="0">
              <a:lnSpc>
                <a:spcPct val="70000"/>
              </a:lnSpc>
              <a:spcBef>
                <a:spcPts val="1000"/>
              </a:spcBef>
              <a:spcAft>
                <a:spcPts val="0"/>
              </a:spcAft>
              <a:buClr>
                <a:schemeClr val="dk1"/>
              </a:buClr>
              <a:buSzPts val="1330"/>
              <a:buChar char="•"/>
            </a:pPr>
            <a:r>
              <a:rPr lang="en-US" sz="1330"/>
              <a:t>Enhancement and marketing of educational programs, adjustment of school attendance area boundaries, and identifying and refraining from steps that would exacerbate further enrollment decline. When schools have excess capacity, CPS must work with school community stakeholders to create and implement Joint Use and Community Use agreements that maximize the public and beneficial use of space available in existing schools.</a:t>
            </a:r>
            <a:endParaRPr/>
          </a:p>
          <a:p>
            <a:pPr marL="0" lvl="0" indent="0" algn="l" rtl="0">
              <a:lnSpc>
                <a:spcPct val="70000"/>
              </a:lnSpc>
              <a:spcBef>
                <a:spcPts val="1000"/>
              </a:spcBef>
              <a:spcAft>
                <a:spcPts val="0"/>
              </a:spcAft>
              <a:buClr>
                <a:schemeClr val="dk1"/>
              </a:buClr>
              <a:buSzPts val="1330"/>
              <a:buNone/>
            </a:pPr>
            <a:endParaRPr sz="133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CPS Response to SB 5721- Fall 2018</a:t>
            </a:r>
            <a:endParaRPr dirty="0"/>
          </a:p>
        </p:txBody>
      </p:sp>
      <p:sp>
        <p:nvSpPr>
          <p:cNvPr id="237" name="Google Shape;237;p36"/>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endParaRPr dirty="0"/>
          </a:p>
          <a:p>
            <a:pPr marL="0" lvl="0" indent="0" algn="l" rtl="0">
              <a:spcBef>
                <a:spcPts val="1000"/>
              </a:spcBef>
              <a:spcAft>
                <a:spcPts val="0"/>
              </a:spcAft>
              <a:buClr>
                <a:schemeClr val="dk1"/>
              </a:buClr>
              <a:buSzPts val="1100"/>
              <a:buFont typeface="Arial"/>
              <a:buNone/>
            </a:pPr>
            <a:r>
              <a:rPr lang="en-US" sz="1400" dirty="0"/>
              <a:t>● CPS established a $10 million Small Schools Fund that provide supplemental resources to 129 schools to help ensure students receive a rich academic experience and assist schools in retaining and attracting students.</a:t>
            </a:r>
            <a:endParaRPr sz="1400" dirty="0"/>
          </a:p>
          <a:p>
            <a:pPr marL="0" lvl="0" indent="0" algn="l" rtl="0">
              <a:spcBef>
                <a:spcPts val="1000"/>
              </a:spcBef>
              <a:spcAft>
                <a:spcPts val="0"/>
              </a:spcAft>
              <a:buClr>
                <a:schemeClr val="dk1"/>
              </a:buClr>
              <a:buSzPts val="1100"/>
              <a:buFont typeface="Arial"/>
              <a:buNone/>
            </a:pPr>
            <a:endParaRPr sz="1400" dirty="0"/>
          </a:p>
          <a:p>
            <a:pPr marL="0" lvl="0" indent="0" algn="l" rtl="0">
              <a:spcBef>
                <a:spcPts val="1000"/>
              </a:spcBef>
              <a:spcAft>
                <a:spcPts val="0"/>
              </a:spcAft>
              <a:buClr>
                <a:schemeClr val="dk1"/>
              </a:buClr>
              <a:buSzPts val="1100"/>
              <a:buFont typeface="Arial"/>
              <a:buNone/>
            </a:pPr>
            <a:r>
              <a:rPr lang="en-US" sz="1400" dirty="0"/>
              <a:t>● CPS provided $5 million in supplemental funding to protect schools that would otherwise lose more than 3 percent of SBB funding — even if they saw a significant enrollment drop between the fall of 2016 and the fall of 2017. This protection has helped ensure that significant enrollment declines do not result in dramatic funding changes at any school.</a:t>
            </a:r>
            <a:endParaRPr sz="1400" dirty="0"/>
          </a:p>
          <a:p>
            <a:pPr marL="0" lvl="0" indent="0" algn="l" rtl="0">
              <a:spcBef>
                <a:spcPts val="1000"/>
              </a:spcBef>
              <a:spcAft>
                <a:spcPts val="0"/>
              </a:spcAft>
              <a:buClr>
                <a:schemeClr val="dk1"/>
              </a:buClr>
              <a:buSzPts val="1100"/>
              <a:buFont typeface="Arial"/>
              <a:buNone/>
            </a:pPr>
            <a:endParaRPr sz="1400" dirty="0"/>
          </a:p>
          <a:p>
            <a:pPr marL="0" lvl="0" indent="0" algn="l" rtl="0">
              <a:spcBef>
                <a:spcPts val="1000"/>
              </a:spcBef>
              <a:spcAft>
                <a:spcPts val="0"/>
              </a:spcAft>
              <a:buClr>
                <a:schemeClr val="dk1"/>
              </a:buClr>
              <a:buSzPts val="1100"/>
              <a:buFont typeface="Arial"/>
              <a:buNone/>
            </a:pPr>
            <a:r>
              <a:rPr lang="en-US" sz="1400" dirty="0"/>
              <a:t>● In accordance with a new state law, the Board of Education passed its first Under-Enrolled Schools Policy, to establish a policy to identify potential interventions to address under-enrolled schools.</a:t>
            </a:r>
            <a:endParaRPr sz="1400" dirty="0"/>
          </a:p>
          <a:p>
            <a:pPr marL="0" lvl="0" indent="0" algn="l" rtl="0">
              <a:spcBef>
                <a:spcPts val="1000"/>
              </a:spcBef>
              <a:spcAft>
                <a:spcPts val="0"/>
              </a:spcAft>
              <a:buNone/>
            </a:pPr>
            <a:endParaRPr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Moving forward-Providing School Communities with Planning Tools  </a:t>
            </a:r>
            <a:endParaRPr dirty="0"/>
          </a:p>
        </p:txBody>
      </p:sp>
      <p:sp>
        <p:nvSpPr>
          <p:cNvPr id="243" name="Google Shape;243;p37"/>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t>Current Utilization:</a:t>
            </a:r>
            <a:endParaRPr dirty="0"/>
          </a:p>
          <a:p>
            <a:pPr marL="0" lvl="0" indent="0" algn="l" rtl="0">
              <a:spcBef>
                <a:spcPts val="1000"/>
              </a:spcBef>
              <a:spcAft>
                <a:spcPts val="0"/>
              </a:spcAft>
              <a:buNone/>
            </a:pPr>
            <a:endParaRPr dirty="0"/>
          </a:p>
          <a:p>
            <a:pPr marL="0" lvl="0" indent="0" algn="l" rtl="0">
              <a:spcBef>
                <a:spcPts val="1000"/>
              </a:spcBef>
              <a:spcAft>
                <a:spcPts val="0"/>
              </a:spcAft>
              <a:buNone/>
            </a:pPr>
            <a:r>
              <a:rPr lang="en-US" dirty="0"/>
              <a:t>A school’s current </a:t>
            </a:r>
            <a:r>
              <a:rPr lang="en-US" dirty="0" err="1"/>
              <a:t>utiltization</a:t>
            </a:r>
            <a:r>
              <a:rPr lang="en-US" dirty="0"/>
              <a:t> should be available on the CPS website under the  “Facility Standards”.</a:t>
            </a:r>
            <a:endParaRPr dirty="0"/>
          </a:p>
          <a:p>
            <a:pPr marL="0" lvl="0" indent="0" algn="l" rtl="0">
              <a:spcBef>
                <a:spcPts val="1000"/>
              </a:spcBef>
              <a:spcAft>
                <a:spcPts val="0"/>
              </a:spcAft>
              <a:buNone/>
            </a:pPr>
            <a:endParaRPr dirty="0"/>
          </a:p>
          <a:p>
            <a:pPr marL="0" lvl="0" indent="0" algn="l" rtl="0">
              <a:spcBef>
                <a:spcPts val="1000"/>
              </a:spcBef>
              <a:spcAft>
                <a:spcPts val="0"/>
              </a:spcAft>
              <a:buNone/>
            </a:pPr>
            <a:r>
              <a:rPr lang="en-US" dirty="0"/>
              <a:t>What is space being used for? </a:t>
            </a:r>
            <a:endParaRPr dirty="0"/>
          </a:p>
          <a:p>
            <a:pPr marL="0" lvl="0" indent="0" algn="l" rtl="0">
              <a:spcBef>
                <a:spcPts val="1000"/>
              </a:spcBef>
              <a:spcAft>
                <a:spcPts val="0"/>
              </a:spcAft>
              <a:buNone/>
            </a:pPr>
            <a:endParaRPr dirty="0"/>
          </a:p>
          <a:p>
            <a:pPr marL="0" lvl="0" indent="0" algn="l" rtl="0">
              <a:spcBef>
                <a:spcPts val="1000"/>
              </a:spcBef>
              <a:spcAft>
                <a:spcPts val="0"/>
              </a:spcAft>
              <a:buNone/>
            </a:pPr>
            <a:r>
              <a:rPr lang="en-US" dirty="0"/>
              <a:t>What partners or programs can be in the building to support students? </a:t>
            </a: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Moving forward-Providing School Communities with Planning Tools  </a:t>
            </a:r>
            <a:endParaRPr dirty="0"/>
          </a:p>
        </p:txBody>
      </p:sp>
      <p:sp>
        <p:nvSpPr>
          <p:cNvPr id="249" name="Google Shape;249;p38"/>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t>Surrounding School Data:</a:t>
            </a:r>
            <a:endParaRPr dirty="0"/>
          </a:p>
          <a:p>
            <a:pPr marL="0" lvl="0" indent="0" algn="l" rtl="0">
              <a:spcBef>
                <a:spcPts val="1000"/>
              </a:spcBef>
              <a:spcAft>
                <a:spcPts val="0"/>
              </a:spcAft>
              <a:buNone/>
            </a:pPr>
            <a:endParaRPr dirty="0"/>
          </a:p>
          <a:p>
            <a:pPr marL="457200" lvl="0" indent="-342900" algn="l" rtl="0">
              <a:spcBef>
                <a:spcPts val="1000"/>
              </a:spcBef>
              <a:spcAft>
                <a:spcPts val="0"/>
              </a:spcAft>
              <a:buSzPts val="1800"/>
              <a:buChar char="●"/>
            </a:pPr>
            <a:r>
              <a:rPr lang="en-US" dirty="0"/>
              <a:t>Surrounding schools’ utilization</a:t>
            </a:r>
            <a:endParaRPr dirty="0"/>
          </a:p>
          <a:p>
            <a:pPr marL="457200" lvl="0" indent="0" algn="l" rtl="0">
              <a:spcBef>
                <a:spcPts val="1000"/>
              </a:spcBef>
              <a:spcAft>
                <a:spcPts val="0"/>
              </a:spcAft>
              <a:buNone/>
            </a:pPr>
            <a:endParaRPr dirty="0"/>
          </a:p>
          <a:p>
            <a:pPr marL="457200" lvl="0" indent="-342900" algn="l" rtl="0">
              <a:spcBef>
                <a:spcPts val="1000"/>
              </a:spcBef>
              <a:spcAft>
                <a:spcPts val="0"/>
              </a:spcAft>
              <a:buSzPts val="1800"/>
              <a:buChar char="●"/>
            </a:pPr>
            <a:r>
              <a:rPr lang="en-US" dirty="0"/>
              <a:t>CPS Educational Facilities Master Plan (EFMP)</a:t>
            </a:r>
            <a:endParaRPr dirty="0"/>
          </a:p>
          <a:p>
            <a:pPr marL="457200" lvl="0" indent="0" algn="l" rtl="0">
              <a:spcBef>
                <a:spcPts val="1000"/>
              </a:spcBef>
              <a:spcAft>
                <a:spcPts val="0"/>
              </a:spcAft>
              <a:buNone/>
            </a:pPr>
            <a:endParaRPr dirty="0"/>
          </a:p>
          <a:p>
            <a:pPr marL="457200" lvl="0" indent="-342900" algn="l" rtl="0">
              <a:spcBef>
                <a:spcPts val="1000"/>
              </a:spcBef>
              <a:spcAft>
                <a:spcPts val="0"/>
              </a:spcAft>
              <a:buSzPts val="1800"/>
              <a:buChar char="●"/>
            </a:pPr>
            <a:r>
              <a:rPr lang="en-US" dirty="0"/>
              <a:t>Community Program Options </a:t>
            </a: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Moving forward-Providing School Communities with Planning Tools  </a:t>
            </a:r>
            <a:endParaRPr dirty="0"/>
          </a:p>
        </p:txBody>
      </p:sp>
      <p:sp>
        <p:nvSpPr>
          <p:cNvPr id="255" name="Google Shape;255;p39"/>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t>Program and Capital Needs: </a:t>
            </a:r>
            <a:endParaRPr dirty="0"/>
          </a:p>
          <a:p>
            <a:pPr marL="457200" lvl="0" indent="0" algn="l" rtl="0">
              <a:spcBef>
                <a:spcPts val="1000"/>
              </a:spcBef>
              <a:spcAft>
                <a:spcPts val="0"/>
              </a:spcAft>
              <a:buNone/>
            </a:pPr>
            <a:endParaRPr dirty="0"/>
          </a:p>
          <a:p>
            <a:pPr marL="457200" lvl="0" indent="-342900" algn="l" rtl="0">
              <a:spcBef>
                <a:spcPts val="1000"/>
              </a:spcBef>
              <a:spcAft>
                <a:spcPts val="0"/>
              </a:spcAft>
              <a:buSzPts val="1800"/>
              <a:buChar char="●"/>
            </a:pPr>
            <a:r>
              <a:rPr lang="en-US" dirty="0" err="1"/>
              <a:t>Continous</a:t>
            </a:r>
            <a:r>
              <a:rPr lang="en-US" dirty="0"/>
              <a:t> Improvement Work Plan (CIWP)</a:t>
            </a:r>
            <a:endParaRPr dirty="0"/>
          </a:p>
          <a:p>
            <a:pPr marL="457200" lvl="0" indent="0" algn="l" rtl="0">
              <a:spcBef>
                <a:spcPts val="1000"/>
              </a:spcBef>
              <a:spcAft>
                <a:spcPts val="0"/>
              </a:spcAft>
              <a:buNone/>
            </a:pPr>
            <a:endParaRPr dirty="0"/>
          </a:p>
          <a:p>
            <a:pPr marL="457200" lvl="0" indent="-342900" algn="l" rtl="0">
              <a:spcBef>
                <a:spcPts val="1000"/>
              </a:spcBef>
              <a:spcAft>
                <a:spcPts val="0"/>
              </a:spcAft>
              <a:buSzPts val="1800"/>
              <a:buChar char="●"/>
            </a:pPr>
            <a:r>
              <a:rPr lang="en-US" dirty="0"/>
              <a:t>Annual Regional Analysis (ARA)</a:t>
            </a:r>
            <a:endParaRPr dirty="0"/>
          </a:p>
          <a:p>
            <a:pPr marL="457200" lvl="0" indent="0" algn="l" rtl="0">
              <a:spcBef>
                <a:spcPts val="1000"/>
              </a:spcBef>
              <a:spcAft>
                <a:spcPts val="0"/>
              </a:spcAft>
              <a:buNone/>
            </a:pPr>
            <a:endParaRPr dirty="0"/>
          </a:p>
          <a:p>
            <a:pPr marL="457200" lvl="0" indent="-342900" algn="l" rtl="0">
              <a:spcBef>
                <a:spcPts val="1000"/>
              </a:spcBef>
              <a:spcAft>
                <a:spcPts val="0"/>
              </a:spcAft>
              <a:buSzPts val="1800"/>
              <a:buChar char="●"/>
            </a:pPr>
            <a:r>
              <a:rPr lang="en-US" dirty="0"/>
              <a:t>Facility Assessment (In School Profile Downloads) </a:t>
            </a: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Moving forward-Providing School Communities with Planning Tools  </a:t>
            </a:r>
            <a:endParaRPr dirty="0"/>
          </a:p>
        </p:txBody>
      </p:sp>
      <p:sp>
        <p:nvSpPr>
          <p:cNvPr id="261" name="Google Shape;261;p4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t>Community Needs: </a:t>
            </a:r>
            <a:endParaRPr dirty="0"/>
          </a:p>
          <a:p>
            <a:pPr marL="457200" lvl="0" indent="0" algn="l" rtl="0">
              <a:spcBef>
                <a:spcPts val="1000"/>
              </a:spcBef>
              <a:spcAft>
                <a:spcPts val="0"/>
              </a:spcAft>
              <a:buNone/>
            </a:pPr>
            <a:endParaRPr dirty="0"/>
          </a:p>
          <a:p>
            <a:pPr marL="457200" lvl="0" indent="-342900" algn="l" rtl="0">
              <a:spcBef>
                <a:spcPts val="1000"/>
              </a:spcBef>
              <a:spcAft>
                <a:spcPts val="0"/>
              </a:spcAft>
              <a:buSzPts val="1800"/>
              <a:buChar char="●"/>
            </a:pPr>
            <a:r>
              <a:rPr lang="en-US" dirty="0"/>
              <a:t>Quality of Life Plan Data and Strategies </a:t>
            </a:r>
            <a:endParaRPr dirty="0"/>
          </a:p>
          <a:p>
            <a:pPr marL="457200" lvl="0" indent="0" algn="l" rtl="0">
              <a:spcBef>
                <a:spcPts val="1000"/>
              </a:spcBef>
              <a:spcAft>
                <a:spcPts val="0"/>
              </a:spcAft>
              <a:buNone/>
            </a:pPr>
            <a:endParaRPr dirty="0"/>
          </a:p>
          <a:p>
            <a:pPr marL="457200" lvl="0" indent="-342900" algn="l" rtl="0">
              <a:spcBef>
                <a:spcPts val="1000"/>
              </a:spcBef>
              <a:spcAft>
                <a:spcPts val="0"/>
              </a:spcAft>
              <a:buSzPts val="1800"/>
              <a:buChar char="●"/>
            </a:pPr>
            <a:r>
              <a:rPr lang="en-US" dirty="0"/>
              <a:t>Annual Regional Analysis (ARA)</a:t>
            </a:r>
            <a:endParaRPr dirty="0"/>
          </a:p>
          <a:p>
            <a:pPr marL="457200" lvl="0" indent="0" algn="l" rtl="0">
              <a:spcBef>
                <a:spcPts val="1000"/>
              </a:spcBef>
              <a:spcAft>
                <a:spcPts val="0"/>
              </a:spcAft>
              <a:buNone/>
            </a:pPr>
            <a:endParaRPr dirty="0"/>
          </a:p>
          <a:p>
            <a:pPr marL="457200" lvl="0" indent="-342900" algn="l" rtl="0">
              <a:spcBef>
                <a:spcPts val="1000"/>
              </a:spcBef>
              <a:spcAft>
                <a:spcPts val="0"/>
              </a:spcAft>
              <a:buSzPts val="1800"/>
              <a:buChar char="●"/>
            </a:pPr>
            <a:r>
              <a:rPr lang="en-US" dirty="0"/>
              <a:t>Facility Assessment (In School Profile Downloads) </a:t>
            </a:r>
            <a:endParaRPr dirty="0"/>
          </a:p>
          <a:p>
            <a:pPr marL="457200" lvl="0" indent="0" algn="l" rtl="0">
              <a:spcBef>
                <a:spcPts val="1000"/>
              </a:spcBef>
              <a:spcAft>
                <a:spcPts val="0"/>
              </a:spcAft>
              <a:buNone/>
            </a:pPr>
            <a:endParaRPr dirty="0"/>
          </a:p>
          <a:p>
            <a:pPr marL="457200" lvl="0" indent="-342900" algn="l" rtl="0">
              <a:spcBef>
                <a:spcPts val="1000"/>
              </a:spcBef>
              <a:spcAft>
                <a:spcPts val="0"/>
              </a:spcAft>
              <a:buSzPts val="1800"/>
              <a:buChar char="●"/>
            </a:pPr>
            <a:r>
              <a:rPr lang="en-US" dirty="0"/>
              <a:t>Community Organizations and Census Data</a:t>
            </a: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Repurposing Vacant Schools </a:t>
            </a:r>
            <a:endParaRPr/>
          </a:p>
        </p:txBody>
      </p:sp>
      <p:sp>
        <p:nvSpPr>
          <p:cNvPr id="267" name="Google Shape;267;p41"/>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a:t>Community Needs </a:t>
            </a:r>
            <a:endParaRPr/>
          </a:p>
          <a:p>
            <a:pPr marL="457200" lvl="0" indent="0" algn="l" rtl="0">
              <a:spcBef>
                <a:spcPts val="1000"/>
              </a:spcBef>
              <a:spcAft>
                <a:spcPts val="0"/>
              </a:spcAft>
              <a:buNone/>
            </a:pPr>
            <a:endParaRPr/>
          </a:p>
          <a:p>
            <a:pPr marL="457200" lvl="0" indent="-342900" algn="l" rtl="0">
              <a:spcBef>
                <a:spcPts val="1000"/>
              </a:spcBef>
              <a:spcAft>
                <a:spcPts val="0"/>
              </a:spcAft>
              <a:buSzPts val="1800"/>
              <a:buChar char="•"/>
            </a:pPr>
            <a:r>
              <a:rPr lang="en-US"/>
              <a:t>Available Resources </a:t>
            </a:r>
            <a:endParaRPr/>
          </a:p>
          <a:p>
            <a:pPr marL="457200" lvl="0" indent="0" algn="l" rtl="0">
              <a:spcBef>
                <a:spcPts val="1000"/>
              </a:spcBef>
              <a:spcAft>
                <a:spcPts val="0"/>
              </a:spcAft>
              <a:buNone/>
            </a:pPr>
            <a:endParaRPr/>
          </a:p>
          <a:p>
            <a:pPr marL="457200" lvl="0" indent="-342900" algn="l" rtl="0">
              <a:spcBef>
                <a:spcPts val="1000"/>
              </a:spcBef>
              <a:spcAft>
                <a:spcPts val="0"/>
              </a:spcAft>
              <a:buSzPts val="1800"/>
              <a:buChar char="•"/>
            </a:pPr>
            <a:r>
              <a:rPr lang="en-US"/>
              <a:t>Political Support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Facilities in education</a:t>
            </a:r>
            <a:endParaRPr/>
          </a:p>
        </p:txBody>
      </p:sp>
      <p:sp>
        <p:nvSpPr>
          <p:cNvPr id="168" name="Google Shape;168;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1960"/>
              <a:buNone/>
            </a:pPr>
            <a:r>
              <a:rPr lang="en-US" sz="1960" dirty="0"/>
              <a:t>Facilities encompass all buildings that a district has authority over such as vacant buildings, leased buildings, and operated buildings that house students and programming. </a:t>
            </a:r>
            <a:endParaRPr sz="1960" dirty="0"/>
          </a:p>
          <a:p>
            <a:pPr marL="0" lvl="0" indent="0" algn="l" rtl="0">
              <a:lnSpc>
                <a:spcPct val="70000"/>
              </a:lnSpc>
              <a:spcBef>
                <a:spcPts val="1000"/>
              </a:spcBef>
              <a:spcAft>
                <a:spcPts val="0"/>
              </a:spcAft>
              <a:buClr>
                <a:schemeClr val="dk1"/>
              </a:buClr>
              <a:buSzPts val="1960"/>
              <a:buNone/>
            </a:pPr>
            <a:endParaRPr sz="1960" dirty="0"/>
          </a:p>
          <a:p>
            <a:pPr marL="0" lvl="0" indent="0" algn="l" rtl="0">
              <a:lnSpc>
                <a:spcPct val="70000"/>
              </a:lnSpc>
              <a:spcBef>
                <a:spcPts val="1000"/>
              </a:spcBef>
              <a:spcAft>
                <a:spcPts val="0"/>
              </a:spcAft>
              <a:buClr>
                <a:schemeClr val="dk1"/>
              </a:buClr>
              <a:buSzPts val="1960"/>
              <a:buNone/>
            </a:pPr>
            <a:r>
              <a:rPr lang="en-US" sz="1960" dirty="0"/>
              <a:t>CPS has policies and practices that maintain these buildings, and with that, what happens in these buildings like the academic programming and capacity of student enrollment. </a:t>
            </a:r>
            <a:endParaRPr sz="1960" dirty="0"/>
          </a:p>
          <a:p>
            <a:pPr marL="0" lvl="0" indent="0" algn="l" rtl="0">
              <a:lnSpc>
                <a:spcPct val="70000"/>
              </a:lnSpc>
              <a:spcBef>
                <a:spcPts val="1000"/>
              </a:spcBef>
              <a:spcAft>
                <a:spcPts val="0"/>
              </a:spcAft>
              <a:buClr>
                <a:schemeClr val="dk1"/>
              </a:buClr>
              <a:buSzPts val="1960"/>
              <a:buNone/>
            </a:pPr>
            <a:endParaRPr sz="1960" dirty="0"/>
          </a:p>
          <a:p>
            <a:pPr marL="0" lvl="0" indent="0" algn="l" rtl="0">
              <a:lnSpc>
                <a:spcPct val="70000"/>
              </a:lnSpc>
              <a:spcBef>
                <a:spcPts val="1000"/>
              </a:spcBef>
              <a:spcAft>
                <a:spcPts val="0"/>
              </a:spcAft>
              <a:buClr>
                <a:schemeClr val="dk1"/>
              </a:buClr>
              <a:buSzPts val="1960"/>
              <a:buNone/>
            </a:pPr>
            <a:r>
              <a:rPr lang="en-US" sz="1960" dirty="0"/>
              <a:t>This means a school’s capital repairs, programs that can or can not exist in a building, expansions as well as reductions and all of this impacts the district as a whole, can impact multiple school communities at a time, and impact the financial condition of the district</a:t>
            </a:r>
            <a:endParaRPr sz="1960" dirty="0"/>
          </a:p>
        </p:txBody>
      </p:sp>
      <p:pic>
        <p:nvPicPr>
          <p:cNvPr id="169" name="Google Shape;169;p26"/>
          <p:cNvPicPr preferRelativeResize="0">
            <a:picLocks noGrp="1"/>
          </p:cNvPicPr>
          <p:nvPr>
            <p:ph type="body" idx="2"/>
          </p:nvPr>
        </p:nvPicPr>
        <p:blipFill rotWithShape="1">
          <a:blip r:embed="rId3">
            <a:alphaModFix/>
          </a:blip>
          <a:srcRect/>
          <a:stretch/>
        </p:blipFill>
        <p:spPr>
          <a:xfrm>
            <a:off x="6172200" y="801232"/>
            <a:ext cx="3452187" cy="2183508"/>
          </a:xfrm>
          <a:prstGeom prst="rect">
            <a:avLst/>
          </a:prstGeom>
          <a:noFill/>
          <a:ln>
            <a:noFill/>
          </a:ln>
        </p:spPr>
      </p:pic>
      <p:pic>
        <p:nvPicPr>
          <p:cNvPr id="170" name="Google Shape;170;p26"/>
          <p:cNvPicPr preferRelativeResize="0"/>
          <p:nvPr/>
        </p:nvPicPr>
        <p:blipFill rotWithShape="1">
          <a:blip r:embed="rId4">
            <a:alphaModFix/>
          </a:blip>
          <a:srcRect/>
          <a:stretch/>
        </p:blipFill>
        <p:spPr>
          <a:xfrm>
            <a:off x="6334781" y="3545456"/>
            <a:ext cx="3643106" cy="204924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sz="3600"/>
              <a:t>School Openings- Impact on Communities and Schools  </a:t>
            </a:r>
            <a:endParaRPr sz="3600"/>
          </a:p>
        </p:txBody>
      </p:sp>
      <p:sp>
        <p:nvSpPr>
          <p:cNvPr id="176" name="Google Shape;176;p27"/>
          <p:cNvSpPr txBox="1">
            <a:spLocks noGrp="1"/>
          </p:cNvSpPr>
          <p:nvPr>
            <p:ph type="body" idx="2"/>
          </p:nvPr>
        </p:nvSpPr>
        <p:spPr>
          <a:xfrm>
            <a:off x="733252" y="1690700"/>
            <a:ext cx="10855500" cy="4499100"/>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Clr>
                <a:schemeClr val="dk1"/>
              </a:buClr>
              <a:buSzPts val="1750"/>
              <a:buChar char="•"/>
            </a:pPr>
            <a:r>
              <a:rPr lang="en-US" sz="1750"/>
              <a:t>School openings are usually to serve a growing community that needs more capacity to meet the school aged population. </a:t>
            </a:r>
            <a:endParaRPr sz="1750"/>
          </a:p>
          <a:p>
            <a:pPr marL="228600" lvl="0" indent="0" algn="l" rtl="0">
              <a:lnSpc>
                <a:spcPct val="70000"/>
              </a:lnSpc>
              <a:spcBef>
                <a:spcPts val="0"/>
              </a:spcBef>
              <a:spcAft>
                <a:spcPts val="0"/>
              </a:spcAft>
              <a:buNone/>
            </a:pPr>
            <a:endParaRPr sz="1750"/>
          </a:p>
          <a:p>
            <a:pPr marL="228600" lvl="0" indent="-228600" algn="l" rtl="0">
              <a:lnSpc>
                <a:spcPct val="70000"/>
              </a:lnSpc>
              <a:spcBef>
                <a:spcPts val="1000"/>
              </a:spcBef>
              <a:spcAft>
                <a:spcPts val="0"/>
              </a:spcAft>
              <a:buClr>
                <a:schemeClr val="dk1"/>
              </a:buClr>
              <a:buSzPts val="1750"/>
              <a:buChar char="•"/>
            </a:pPr>
            <a:r>
              <a:rPr lang="en-US" sz="1750"/>
              <a:t>Charter school expansion near low enrolled schools and overcrowded schools. </a:t>
            </a:r>
            <a:endParaRPr sz="1750"/>
          </a:p>
          <a:p>
            <a:pPr marL="228600" lvl="0" indent="0" algn="l" rtl="0">
              <a:lnSpc>
                <a:spcPct val="70000"/>
              </a:lnSpc>
              <a:spcBef>
                <a:spcPts val="1000"/>
              </a:spcBef>
              <a:spcAft>
                <a:spcPts val="0"/>
              </a:spcAft>
              <a:buNone/>
            </a:pPr>
            <a:endParaRPr sz="1750"/>
          </a:p>
          <a:p>
            <a:pPr marL="228600" lvl="0" indent="-228600" algn="l" rtl="0">
              <a:lnSpc>
                <a:spcPct val="70000"/>
              </a:lnSpc>
              <a:spcBef>
                <a:spcPts val="1000"/>
              </a:spcBef>
              <a:spcAft>
                <a:spcPts val="0"/>
              </a:spcAft>
              <a:buClr>
                <a:schemeClr val="dk1"/>
              </a:buClr>
              <a:buSzPts val="1750"/>
              <a:buChar char="•"/>
            </a:pPr>
            <a:r>
              <a:rPr lang="en-US" sz="1750"/>
              <a:t>School openings are paid for through CPS Capital budget and balancing new school capital costs can impact the CPS budget overall.</a:t>
            </a:r>
            <a:endParaRPr sz="1750"/>
          </a:p>
          <a:p>
            <a:pPr marL="228600" lvl="0" indent="0" algn="l" rtl="0">
              <a:lnSpc>
                <a:spcPct val="70000"/>
              </a:lnSpc>
              <a:spcBef>
                <a:spcPts val="1000"/>
              </a:spcBef>
              <a:spcAft>
                <a:spcPts val="0"/>
              </a:spcAft>
              <a:buNone/>
            </a:pPr>
            <a:endParaRPr sz="1750"/>
          </a:p>
          <a:p>
            <a:pPr marL="228600" lvl="0" indent="-228600" algn="l" rtl="0">
              <a:lnSpc>
                <a:spcPct val="70000"/>
              </a:lnSpc>
              <a:spcBef>
                <a:spcPts val="1000"/>
              </a:spcBef>
              <a:spcAft>
                <a:spcPts val="0"/>
              </a:spcAft>
              <a:buClr>
                <a:schemeClr val="dk1"/>
              </a:buClr>
              <a:buSzPts val="1750"/>
              <a:buChar char="•"/>
            </a:pPr>
            <a:r>
              <a:rPr lang="en-US" sz="1750"/>
              <a:t>The district has closed schools and opened schools in the same facility, if the school was a new charter the capacity may be different then the previous school capacity.</a:t>
            </a:r>
            <a:endParaRPr sz="1750"/>
          </a:p>
          <a:p>
            <a:pPr marL="228600" lvl="0" indent="0" algn="l" rtl="0">
              <a:lnSpc>
                <a:spcPct val="70000"/>
              </a:lnSpc>
              <a:spcBef>
                <a:spcPts val="1000"/>
              </a:spcBef>
              <a:spcAft>
                <a:spcPts val="0"/>
              </a:spcAft>
              <a:buNone/>
            </a:pPr>
            <a:endParaRPr sz="1750"/>
          </a:p>
          <a:p>
            <a:pPr marL="228600" lvl="0" indent="-228600" algn="l" rtl="0">
              <a:lnSpc>
                <a:spcPct val="70000"/>
              </a:lnSpc>
              <a:spcBef>
                <a:spcPts val="1000"/>
              </a:spcBef>
              <a:spcAft>
                <a:spcPts val="0"/>
              </a:spcAft>
              <a:buClr>
                <a:schemeClr val="dk1"/>
              </a:buClr>
              <a:buSzPts val="1750"/>
              <a:buChar char="•"/>
            </a:pPr>
            <a:r>
              <a:rPr lang="en-US" sz="1750"/>
              <a:t>The district also opens schools to relieve overcrowding.</a:t>
            </a:r>
            <a:endParaRPr sz="1750"/>
          </a:p>
          <a:p>
            <a:pPr marL="228600" lvl="0" indent="0" algn="l" rtl="0">
              <a:lnSpc>
                <a:spcPct val="70000"/>
              </a:lnSpc>
              <a:spcBef>
                <a:spcPts val="1000"/>
              </a:spcBef>
              <a:spcAft>
                <a:spcPts val="0"/>
              </a:spcAft>
              <a:buNone/>
            </a:pPr>
            <a:endParaRPr sz="1750"/>
          </a:p>
          <a:p>
            <a:pPr marL="228600" lvl="0" indent="-228600" algn="l" rtl="0">
              <a:lnSpc>
                <a:spcPct val="70000"/>
              </a:lnSpc>
              <a:spcBef>
                <a:spcPts val="1000"/>
              </a:spcBef>
              <a:spcAft>
                <a:spcPts val="0"/>
              </a:spcAft>
              <a:buClr>
                <a:schemeClr val="dk1"/>
              </a:buClr>
              <a:buSzPts val="1750"/>
              <a:buChar char="•"/>
            </a:pPr>
            <a:r>
              <a:rPr lang="en-US" sz="1750"/>
              <a:t>The district can also determine only an addition is needed to relieve overcrowding.</a:t>
            </a:r>
            <a:endParaRPr sz="1750"/>
          </a:p>
          <a:p>
            <a:pPr marL="228600" lvl="0" indent="0" algn="l" rtl="0">
              <a:lnSpc>
                <a:spcPct val="70000"/>
              </a:lnSpc>
              <a:spcBef>
                <a:spcPts val="1000"/>
              </a:spcBef>
              <a:spcAft>
                <a:spcPts val="0"/>
              </a:spcAft>
              <a:buNone/>
            </a:pPr>
            <a:endParaRPr sz="1750"/>
          </a:p>
          <a:p>
            <a:pPr marL="228600" lvl="0" indent="-228600" algn="l" rtl="0">
              <a:lnSpc>
                <a:spcPct val="70000"/>
              </a:lnSpc>
              <a:spcBef>
                <a:spcPts val="1000"/>
              </a:spcBef>
              <a:spcAft>
                <a:spcPts val="0"/>
              </a:spcAft>
              <a:buClr>
                <a:schemeClr val="dk1"/>
              </a:buClr>
              <a:buSzPts val="1750"/>
              <a:buChar char="•"/>
            </a:pPr>
            <a:r>
              <a:rPr lang="en-US" sz="1750"/>
              <a:t>New Schools with new academic programming, which include new magnet and selective enrollment schools. </a:t>
            </a:r>
            <a:endParaRPr/>
          </a:p>
          <a:p>
            <a:pPr marL="228600" lvl="0" indent="-117475" algn="l" rtl="0">
              <a:lnSpc>
                <a:spcPct val="70000"/>
              </a:lnSpc>
              <a:spcBef>
                <a:spcPts val="1000"/>
              </a:spcBef>
              <a:spcAft>
                <a:spcPts val="0"/>
              </a:spcAft>
              <a:buClr>
                <a:schemeClr val="dk1"/>
              </a:buClr>
              <a:buSzPts val="1750"/>
              <a:buNone/>
            </a:pPr>
            <a:endParaRPr sz="1750"/>
          </a:p>
          <a:p>
            <a:pPr marL="228600" lvl="0" indent="-117475" algn="l" rtl="0">
              <a:lnSpc>
                <a:spcPct val="70000"/>
              </a:lnSpc>
              <a:spcBef>
                <a:spcPts val="1000"/>
              </a:spcBef>
              <a:spcAft>
                <a:spcPts val="0"/>
              </a:spcAft>
              <a:buClr>
                <a:schemeClr val="dk1"/>
              </a:buClr>
              <a:buSzPts val="1750"/>
              <a:buNone/>
            </a:pPr>
            <a:endParaRPr sz="175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School Closures- Impact on Communities and Schools</a:t>
            </a:r>
            <a:endParaRPr/>
          </a:p>
        </p:txBody>
      </p:sp>
      <p:sp>
        <p:nvSpPr>
          <p:cNvPr id="182" name="Google Shape;182;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1540"/>
              <a:buNone/>
            </a:pPr>
            <a:r>
              <a:rPr lang="en-US" sz="1540" dirty="0"/>
              <a:t>The district has closed schools for underperformance, underutilization, or poor facility conditions. These school closures automatically impact surrounding school enrollment. Such as increasing a nearby school’s enrollment-as an official and unofficial receiving school. </a:t>
            </a:r>
            <a:endParaRPr dirty="0"/>
          </a:p>
          <a:p>
            <a:pPr marL="0" lvl="0" indent="0" algn="l" rtl="0">
              <a:lnSpc>
                <a:spcPct val="70000"/>
              </a:lnSpc>
              <a:spcBef>
                <a:spcPts val="1000"/>
              </a:spcBef>
              <a:spcAft>
                <a:spcPts val="0"/>
              </a:spcAft>
              <a:buClr>
                <a:schemeClr val="dk1"/>
              </a:buClr>
              <a:buSzPts val="1540"/>
              <a:buNone/>
            </a:pPr>
            <a:endParaRPr sz="1540" dirty="0"/>
          </a:p>
          <a:p>
            <a:pPr marL="0" lvl="0" indent="0" algn="l" rtl="0">
              <a:lnSpc>
                <a:spcPct val="70000"/>
              </a:lnSpc>
              <a:spcBef>
                <a:spcPts val="1000"/>
              </a:spcBef>
              <a:spcAft>
                <a:spcPts val="0"/>
              </a:spcAft>
              <a:buClr>
                <a:schemeClr val="dk1"/>
              </a:buClr>
              <a:buSzPts val="1540"/>
              <a:buNone/>
            </a:pPr>
            <a:r>
              <a:rPr lang="en-US" sz="1540" dirty="0"/>
              <a:t>Since the start of Renaissance 2010 many schools were closed. The overall message was that the City leadership was closing schools because of underperformance -when many of the schools were closed for under enrollment and were high performing schools in low income communities of color facing gentrification and depopulation. </a:t>
            </a:r>
            <a:endParaRPr sz="1540" dirty="0"/>
          </a:p>
          <a:p>
            <a:pPr marL="0" lvl="0" indent="0" algn="l" rtl="0">
              <a:lnSpc>
                <a:spcPct val="70000"/>
              </a:lnSpc>
              <a:spcBef>
                <a:spcPts val="1000"/>
              </a:spcBef>
              <a:spcAft>
                <a:spcPts val="0"/>
              </a:spcAft>
              <a:buClr>
                <a:schemeClr val="dk1"/>
              </a:buClr>
              <a:buSzPts val="1540"/>
              <a:buNone/>
            </a:pPr>
            <a:endParaRPr sz="1540" dirty="0"/>
          </a:p>
          <a:p>
            <a:pPr marL="0" lvl="0" indent="0" algn="l" rtl="0">
              <a:lnSpc>
                <a:spcPct val="70000"/>
              </a:lnSpc>
              <a:spcBef>
                <a:spcPts val="1000"/>
              </a:spcBef>
              <a:spcAft>
                <a:spcPts val="0"/>
              </a:spcAft>
              <a:buClr>
                <a:schemeClr val="dk1"/>
              </a:buClr>
              <a:buSzPts val="1540"/>
              <a:buNone/>
            </a:pPr>
            <a:r>
              <a:rPr lang="en-US" sz="1540" dirty="0"/>
              <a:t>Utilization/enrollment are the most common reasons for school closures, under enrollment has been considered at times 50% or less of the District's utilization based on the school’s capacity. </a:t>
            </a:r>
            <a:endParaRPr dirty="0"/>
          </a:p>
          <a:p>
            <a:pPr marL="0" lvl="0" indent="0" algn="l" rtl="0">
              <a:lnSpc>
                <a:spcPct val="70000"/>
              </a:lnSpc>
              <a:spcBef>
                <a:spcPts val="1000"/>
              </a:spcBef>
              <a:spcAft>
                <a:spcPts val="0"/>
              </a:spcAft>
              <a:buClr>
                <a:schemeClr val="dk1"/>
              </a:buClr>
              <a:buSzPts val="1540"/>
              <a:buNone/>
            </a:pPr>
            <a:endParaRPr sz="1540" dirty="0"/>
          </a:p>
          <a:p>
            <a:pPr marL="0" lvl="0" indent="0" algn="l" rtl="0">
              <a:lnSpc>
                <a:spcPct val="70000"/>
              </a:lnSpc>
              <a:spcBef>
                <a:spcPts val="1000"/>
              </a:spcBef>
              <a:spcAft>
                <a:spcPts val="0"/>
              </a:spcAft>
              <a:buClr>
                <a:schemeClr val="dk1"/>
              </a:buClr>
              <a:buSzPts val="1540"/>
              <a:buNone/>
            </a:pPr>
            <a:r>
              <a:rPr lang="en-US" sz="1540" dirty="0"/>
              <a:t>Capacity is calculated by number of students to classroom space, minus 25% of space for auxiliary and diverse learning space accommodations- can leave some schools with a disadvantage based on student population and program needs for students. </a:t>
            </a:r>
            <a:endParaRPr dirty="0"/>
          </a:p>
          <a:p>
            <a:pPr marL="0" lvl="0" indent="0" algn="l" rtl="0">
              <a:lnSpc>
                <a:spcPct val="70000"/>
              </a:lnSpc>
              <a:spcBef>
                <a:spcPts val="1000"/>
              </a:spcBef>
              <a:spcAft>
                <a:spcPts val="0"/>
              </a:spcAft>
              <a:buClr>
                <a:schemeClr val="dk1"/>
              </a:buClr>
              <a:buSzPts val="1540"/>
              <a:buNone/>
            </a:pPr>
            <a:endParaRPr sz="1540" dirty="0"/>
          </a:p>
          <a:p>
            <a:pPr marL="0" lvl="0" indent="0" algn="l" rtl="0">
              <a:lnSpc>
                <a:spcPct val="70000"/>
              </a:lnSpc>
              <a:spcBef>
                <a:spcPts val="1000"/>
              </a:spcBef>
              <a:spcAft>
                <a:spcPts val="0"/>
              </a:spcAft>
              <a:buClr>
                <a:schemeClr val="dk1"/>
              </a:buClr>
              <a:buSzPts val="1540"/>
              <a:buNone/>
            </a:pPr>
            <a:r>
              <a:rPr lang="en-US" sz="1540" dirty="0"/>
              <a:t>Neighborhood school replacement by Charter Schools has been connected to issues with Capital costs and misalignment by opening schools that have complicated attendance at Neighborhood schools, and many times added enrollment need that has yet to be filled despite the Capital investments made.</a:t>
            </a:r>
            <a:endParaRPr sz="1540" dirty="0"/>
          </a:p>
          <a:p>
            <a:pPr marL="0" lvl="0" indent="0" algn="l" rtl="0">
              <a:lnSpc>
                <a:spcPct val="70000"/>
              </a:lnSpc>
              <a:spcBef>
                <a:spcPts val="1000"/>
              </a:spcBef>
              <a:spcAft>
                <a:spcPts val="0"/>
              </a:spcAft>
              <a:buClr>
                <a:schemeClr val="dk1"/>
              </a:buClr>
              <a:buSzPts val="1540"/>
              <a:buNone/>
            </a:pPr>
            <a:endParaRPr sz="1540" dirty="0"/>
          </a:p>
          <a:p>
            <a:pPr marL="0" lvl="0" indent="0" algn="l" rtl="0">
              <a:lnSpc>
                <a:spcPct val="70000"/>
              </a:lnSpc>
              <a:spcBef>
                <a:spcPts val="1000"/>
              </a:spcBef>
              <a:spcAft>
                <a:spcPts val="0"/>
              </a:spcAft>
              <a:buClr>
                <a:schemeClr val="dk1"/>
              </a:buClr>
              <a:buSzPts val="1540"/>
              <a:buNone/>
            </a:pPr>
            <a:endParaRPr sz="1540" dirty="0"/>
          </a:p>
          <a:p>
            <a:pPr marL="0" lvl="0" indent="0" algn="l" rtl="0">
              <a:lnSpc>
                <a:spcPct val="70000"/>
              </a:lnSpc>
              <a:spcBef>
                <a:spcPts val="1000"/>
              </a:spcBef>
              <a:spcAft>
                <a:spcPts val="0"/>
              </a:spcAft>
              <a:buClr>
                <a:schemeClr val="dk1"/>
              </a:buClr>
              <a:buSzPts val="1540"/>
              <a:buNone/>
            </a:pPr>
            <a:endParaRPr sz="1540" dirty="0"/>
          </a:p>
          <a:p>
            <a:pPr marL="0" lvl="0" indent="0" algn="l" rtl="0">
              <a:lnSpc>
                <a:spcPct val="70000"/>
              </a:lnSpc>
              <a:spcBef>
                <a:spcPts val="1000"/>
              </a:spcBef>
              <a:spcAft>
                <a:spcPts val="0"/>
              </a:spcAft>
              <a:buClr>
                <a:schemeClr val="dk1"/>
              </a:buClr>
              <a:buSzPts val="1540"/>
              <a:buNone/>
            </a:pPr>
            <a:endParaRPr sz="154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9"/>
          <p:cNvSpPr txBox="1"/>
          <p:nvPr/>
        </p:nvSpPr>
        <p:spPr>
          <a:xfrm>
            <a:off x="304800" y="228600"/>
            <a:ext cx="10566300" cy="1262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Example of Utilization Formula:</a:t>
            </a:r>
            <a:endParaRPr/>
          </a:p>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Ryerson Elementary School </a:t>
            </a:r>
            <a:endParaRPr/>
          </a:p>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Utilization Rate is not 58%</a:t>
            </a:r>
            <a:endParaRPr/>
          </a:p>
        </p:txBody>
      </p:sp>
      <p:pic>
        <p:nvPicPr>
          <p:cNvPr id="188" name="Google Shape;188;p29" descr="http://www.cps.edu/Schools/PublishingImages/Ryerson_5680.jpg"/>
          <p:cNvPicPr preferRelativeResize="0"/>
          <p:nvPr/>
        </p:nvPicPr>
        <p:blipFill rotWithShape="1">
          <a:blip r:embed="rId3">
            <a:alphaModFix/>
          </a:blip>
          <a:srcRect/>
          <a:stretch/>
        </p:blipFill>
        <p:spPr>
          <a:xfrm>
            <a:off x="711200" y="1600200"/>
            <a:ext cx="4267200" cy="2276475"/>
          </a:xfrm>
          <a:prstGeom prst="rect">
            <a:avLst/>
          </a:prstGeom>
          <a:noFill/>
          <a:ln>
            <a:noFill/>
          </a:ln>
        </p:spPr>
      </p:pic>
      <p:sp>
        <p:nvSpPr>
          <p:cNvPr id="189" name="Google Shape;189;p29"/>
          <p:cNvSpPr txBox="1"/>
          <p:nvPr/>
        </p:nvSpPr>
        <p:spPr>
          <a:xfrm>
            <a:off x="5486400" y="1143000"/>
            <a:ext cx="5384700" cy="3416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Total Classrooms= 31</a:t>
            </a:r>
            <a:endParaRPr/>
          </a:p>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Total homerooms= 19 </a:t>
            </a:r>
            <a:endParaRPr/>
          </a:p>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Special ed classrooms= 4 </a:t>
            </a:r>
            <a:endParaRPr/>
          </a:p>
          <a:p>
            <a:pPr marL="0" marR="0" lvl="0" indent="0" algn="l"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(Over 50 Special Ed students)</a:t>
            </a:r>
            <a:endParaRPr/>
          </a:p>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Total program rooms= 10</a:t>
            </a:r>
            <a:endParaRPr/>
          </a:p>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Program rooms includes:</a:t>
            </a:r>
            <a:endParaRPr/>
          </a:p>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0" name="Google Shape;190;p29"/>
          <p:cNvSpPr txBox="1"/>
          <p:nvPr/>
        </p:nvSpPr>
        <p:spPr>
          <a:xfrm>
            <a:off x="0" y="3811587"/>
            <a:ext cx="12192000" cy="3046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2 -Classrooms converted for a Library</a:t>
            </a:r>
            <a:endParaRPr/>
          </a:p>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1- Classroom used for a Health Clinic</a:t>
            </a:r>
            <a:endParaRPr/>
          </a:p>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2 -Classrooms used for recess and community partners</a:t>
            </a:r>
            <a:endParaRPr/>
          </a:p>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1 -Classroom used as a fitness center for students, parents, and staff</a:t>
            </a:r>
            <a:endParaRPr/>
          </a:p>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2 -Classrooms used for computer lab/ Reading Lab</a:t>
            </a:r>
            <a:endParaRPr/>
          </a:p>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1 -Classroom used for science lab</a:t>
            </a:r>
            <a:endParaRPr/>
          </a:p>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1 -Classroom for Art classroom</a:t>
            </a:r>
            <a:endParaRPr/>
          </a:p>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1- Parent room</a:t>
            </a:r>
            <a:endParaRPr sz="8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19 Homerooms + 4 special education rooms + 10 program rooms= </a:t>
            </a:r>
            <a:endParaRPr/>
          </a:p>
          <a:p>
            <a:pPr marL="0" marR="0" lvl="0" indent="0" algn="ctr" rtl="0">
              <a:lnSpc>
                <a:spcPct val="100000"/>
              </a:lnSpc>
              <a:spcBef>
                <a:spcPts val="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24 classrooms utilized/ 31 classrooms = </a:t>
            </a:r>
            <a:endParaRPr/>
          </a:p>
          <a:p>
            <a:pPr marL="0" marR="0" lvl="0" indent="0" algn="ctr" rtl="0">
              <a:lnSpc>
                <a:spcPct val="10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Utilization is 77% Efficiently Used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30" descr="http://www.ctunet.com/blog/text/beidler-screen-shot.png"/>
          <p:cNvPicPr preferRelativeResize="0"/>
          <p:nvPr/>
        </p:nvPicPr>
        <p:blipFill rotWithShape="1">
          <a:blip r:embed="rId3">
            <a:alphaModFix/>
          </a:blip>
          <a:srcRect/>
          <a:stretch/>
        </p:blipFill>
        <p:spPr>
          <a:xfrm>
            <a:off x="203200" y="381000"/>
            <a:ext cx="5384800" cy="1828800"/>
          </a:xfrm>
          <a:prstGeom prst="rect">
            <a:avLst/>
          </a:prstGeom>
          <a:noFill/>
          <a:ln>
            <a:noFill/>
          </a:ln>
        </p:spPr>
      </p:pic>
      <p:sp>
        <p:nvSpPr>
          <p:cNvPr id="196" name="Google Shape;196;p30"/>
          <p:cNvSpPr txBox="1"/>
          <p:nvPr/>
        </p:nvSpPr>
        <p:spPr>
          <a:xfrm>
            <a:off x="5628216" y="269875"/>
            <a:ext cx="5547600" cy="212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dirty="0" err="1">
                <a:solidFill>
                  <a:schemeClr val="dk1"/>
                </a:solidFill>
                <a:latin typeface="Arial"/>
                <a:ea typeface="Arial"/>
                <a:cs typeface="Arial"/>
                <a:sym typeface="Arial"/>
              </a:rPr>
              <a:t>Beidler</a:t>
            </a:r>
            <a:r>
              <a:rPr lang="en-US" sz="2400" b="1" i="0" u="none" dirty="0">
                <a:solidFill>
                  <a:schemeClr val="dk1"/>
                </a:solidFill>
                <a:latin typeface="Arial"/>
                <a:ea typeface="Arial"/>
                <a:cs typeface="Arial"/>
                <a:sym typeface="Arial"/>
              </a:rPr>
              <a:t> Elementary School</a:t>
            </a:r>
            <a:endParaRPr dirty="0"/>
          </a:p>
          <a:p>
            <a:pPr marL="0" marR="0" lvl="0" indent="0" algn="ctr" rtl="0">
              <a:lnSpc>
                <a:spcPct val="100000"/>
              </a:lnSpc>
              <a:spcBef>
                <a:spcPts val="0"/>
              </a:spcBef>
              <a:spcAft>
                <a:spcPts val="0"/>
              </a:spcAft>
              <a:buClr>
                <a:schemeClr val="dk1"/>
              </a:buClr>
              <a:buSzPts val="1800"/>
              <a:buFont typeface="Arial"/>
              <a:buNone/>
            </a:pPr>
            <a:r>
              <a:rPr lang="en-US" sz="1800" b="1" i="0" u="none" dirty="0">
                <a:solidFill>
                  <a:schemeClr val="dk1"/>
                </a:solidFill>
                <a:latin typeface="Arial"/>
                <a:ea typeface="Arial"/>
                <a:cs typeface="Arial"/>
                <a:sym typeface="Arial"/>
              </a:rPr>
              <a:t>Not 58% Utilization</a:t>
            </a:r>
            <a:endParaRPr dirty="0"/>
          </a:p>
          <a:p>
            <a:pPr marL="0" marR="0" lvl="0" indent="0" algn="l" rtl="0">
              <a:lnSpc>
                <a:spcPct val="100000"/>
              </a:lnSpc>
              <a:spcBef>
                <a:spcPts val="0"/>
              </a:spcBef>
              <a:spcAft>
                <a:spcPts val="0"/>
              </a:spcAft>
              <a:buClr>
                <a:schemeClr val="dk1"/>
              </a:buClr>
              <a:buSzPts val="1800"/>
              <a:buFont typeface="Arial"/>
              <a:buNone/>
            </a:pPr>
            <a:endParaRPr sz="1800" b="1"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800" b="0" i="0" u="none" dirty="0">
                <a:solidFill>
                  <a:schemeClr val="dk1"/>
                </a:solidFill>
                <a:latin typeface="Arial"/>
                <a:ea typeface="Arial"/>
                <a:cs typeface="Arial"/>
                <a:sym typeface="Arial"/>
              </a:rPr>
              <a:t>Total Classrooms=  33 </a:t>
            </a:r>
            <a:endParaRPr dirty="0"/>
          </a:p>
          <a:p>
            <a:pPr marL="0" marR="0" lvl="0" indent="0" algn="l" rtl="0">
              <a:lnSpc>
                <a:spcPct val="100000"/>
              </a:lnSpc>
              <a:spcBef>
                <a:spcPts val="0"/>
              </a:spcBef>
              <a:spcAft>
                <a:spcPts val="0"/>
              </a:spcAft>
              <a:buClr>
                <a:schemeClr val="dk1"/>
              </a:buClr>
              <a:buSzPts val="1800"/>
              <a:buFont typeface="Arial"/>
              <a:buNone/>
            </a:pPr>
            <a:r>
              <a:rPr lang="en-US" sz="1800" b="0" i="0" u="none" dirty="0">
                <a:solidFill>
                  <a:schemeClr val="dk1"/>
                </a:solidFill>
                <a:latin typeface="Arial"/>
                <a:ea typeface="Arial"/>
                <a:cs typeface="Arial"/>
                <a:sym typeface="Arial"/>
              </a:rPr>
              <a:t>Total Homeroom= 20</a:t>
            </a:r>
            <a:endParaRPr dirty="0"/>
          </a:p>
          <a:p>
            <a:pPr marL="0" marR="0" lvl="0" indent="0" algn="l" rtl="0">
              <a:lnSpc>
                <a:spcPct val="100000"/>
              </a:lnSpc>
              <a:spcBef>
                <a:spcPts val="0"/>
              </a:spcBef>
              <a:spcAft>
                <a:spcPts val="0"/>
              </a:spcAft>
              <a:buClr>
                <a:schemeClr val="dk1"/>
              </a:buClr>
              <a:buSzPts val="1800"/>
              <a:buFont typeface="Arial"/>
              <a:buNone/>
            </a:pPr>
            <a:r>
              <a:rPr lang="en-US" sz="1800" b="0" i="0" u="none" dirty="0">
                <a:solidFill>
                  <a:schemeClr val="dk1"/>
                </a:solidFill>
                <a:latin typeface="Arial"/>
                <a:ea typeface="Arial"/>
                <a:cs typeface="Arial"/>
                <a:sym typeface="Arial"/>
              </a:rPr>
              <a:t>Special Education Rooms= 4</a:t>
            </a:r>
            <a:endParaRPr dirty="0"/>
          </a:p>
          <a:p>
            <a:pPr marL="0" marR="0" lvl="0" indent="0" algn="l" rtl="0">
              <a:lnSpc>
                <a:spcPct val="100000"/>
              </a:lnSpc>
              <a:spcBef>
                <a:spcPts val="0"/>
              </a:spcBef>
              <a:spcAft>
                <a:spcPts val="0"/>
              </a:spcAft>
              <a:buClr>
                <a:schemeClr val="dk1"/>
              </a:buClr>
              <a:buSzPts val="1800"/>
              <a:buFont typeface="Arial"/>
              <a:buNone/>
            </a:pPr>
            <a:r>
              <a:rPr lang="en-US" sz="1800" b="0" i="0" u="none" dirty="0">
                <a:solidFill>
                  <a:schemeClr val="dk1"/>
                </a:solidFill>
                <a:latin typeface="Arial"/>
                <a:ea typeface="Arial"/>
                <a:cs typeface="Arial"/>
                <a:sym typeface="Arial"/>
              </a:rPr>
              <a:t>Total Program Rooms= 7 </a:t>
            </a:r>
            <a:endParaRPr dirty="0"/>
          </a:p>
        </p:txBody>
      </p:sp>
      <p:sp>
        <p:nvSpPr>
          <p:cNvPr id="197" name="Google Shape;197;p30"/>
          <p:cNvSpPr txBox="1"/>
          <p:nvPr/>
        </p:nvSpPr>
        <p:spPr>
          <a:xfrm>
            <a:off x="160867" y="2406650"/>
            <a:ext cx="11175900" cy="4216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F2B20"/>
              </a:buClr>
              <a:buSzPts val="2400"/>
              <a:buFont typeface="Arial"/>
              <a:buNone/>
            </a:pPr>
            <a:r>
              <a:rPr lang="en-US" sz="2400" b="1" i="0" u="none" dirty="0">
                <a:solidFill>
                  <a:srgbClr val="2F2B20"/>
                </a:solidFill>
                <a:latin typeface="Arial"/>
                <a:ea typeface="Arial"/>
                <a:cs typeface="Arial"/>
                <a:sym typeface="Arial"/>
              </a:rPr>
              <a:t>Program Rooms Include: </a:t>
            </a:r>
            <a:endParaRPr dirty="0"/>
          </a:p>
          <a:p>
            <a:pPr marL="0" marR="0" lvl="0" indent="0" algn="l" rtl="0">
              <a:lnSpc>
                <a:spcPct val="100000"/>
              </a:lnSpc>
              <a:spcBef>
                <a:spcPts val="0"/>
              </a:spcBef>
              <a:spcAft>
                <a:spcPts val="0"/>
              </a:spcAft>
              <a:buClr>
                <a:srgbClr val="2F2B20"/>
              </a:buClr>
              <a:buSzPts val="1800"/>
              <a:buFont typeface="Arial"/>
              <a:buNone/>
            </a:pPr>
            <a:r>
              <a:rPr lang="en-US" sz="1800" b="0" i="0" u="none" dirty="0">
                <a:solidFill>
                  <a:srgbClr val="2F2B20"/>
                </a:solidFill>
                <a:latin typeface="Arial"/>
                <a:ea typeface="Arial"/>
                <a:cs typeface="Arial"/>
                <a:sym typeface="Arial"/>
              </a:rPr>
              <a:t>1 Classroom for Discipline and Mentoring program for Boys </a:t>
            </a:r>
            <a:endParaRPr dirty="0"/>
          </a:p>
          <a:p>
            <a:pPr marL="0" marR="0" lvl="0" indent="0" algn="l" rtl="0">
              <a:lnSpc>
                <a:spcPct val="100000"/>
              </a:lnSpc>
              <a:spcBef>
                <a:spcPts val="0"/>
              </a:spcBef>
              <a:spcAft>
                <a:spcPts val="0"/>
              </a:spcAft>
              <a:buClr>
                <a:srgbClr val="2F2B20"/>
              </a:buClr>
              <a:buSzPts val="1800"/>
              <a:buFont typeface="Arial"/>
              <a:buNone/>
            </a:pPr>
            <a:r>
              <a:rPr lang="en-US" sz="1800" b="0" i="0" u="none" dirty="0">
                <a:solidFill>
                  <a:srgbClr val="2F2B20"/>
                </a:solidFill>
                <a:latin typeface="Arial"/>
                <a:ea typeface="Arial"/>
                <a:cs typeface="Arial"/>
                <a:sym typeface="Arial"/>
              </a:rPr>
              <a:t>1 Classroom for Music </a:t>
            </a:r>
            <a:endParaRPr dirty="0"/>
          </a:p>
          <a:p>
            <a:pPr marL="0" marR="0" lvl="0" indent="0" algn="l" rtl="0">
              <a:lnSpc>
                <a:spcPct val="100000"/>
              </a:lnSpc>
              <a:spcBef>
                <a:spcPts val="0"/>
              </a:spcBef>
              <a:spcAft>
                <a:spcPts val="0"/>
              </a:spcAft>
              <a:buClr>
                <a:srgbClr val="2F2B20"/>
              </a:buClr>
              <a:buSzPts val="1800"/>
              <a:buFont typeface="Arial"/>
              <a:buNone/>
            </a:pPr>
            <a:r>
              <a:rPr lang="en-US" sz="1800" b="0" i="0" u="none" dirty="0">
                <a:solidFill>
                  <a:srgbClr val="2F2B20"/>
                </a:solidFill>
                <a:latin typeface="Arial"/>
                <a:ea typeface="Arial"/>
                <a:cs typeface="Arial"/>
                <a:sym typeface="Arial"/>
              </a:rPr>
              <a:t>1 Classroom for Art </a:t>
            </a:r>
            <a:endParaRPr dirty="0"/>
          </a:p>
          <a:p>
            <a:pPr marL="0" marR="0" lvl="0" indent="0" algn="l" rtl="0">
              <a:lnSpc>
                <a:spcPct val="100000"/>
              </a:lnSpc>
              <a:spcBef>
                <a:spcPts val="0"/>
              </a:spcBef>
              <a:spcAft>
                <a:spcPts val="0"/>
              </a:spcAft>
              <a:buClr>
                <a:srgbClr val="2F2B20"/>
              </a:buClr>
              <a:buSzPts val="1800"/>
              <a:buFont typeface="Arial"/>
              <a:buNone/>
            </a:pPr>
            <a:r>
              <a:rPr lang="en-US" sz="1800" b="0" i="0" u="none" dirty="0">
                <a:solidFill>
                  <a:srgbClr val="2F2B20"/>
                </a:solidFill>
                <a:latin typeface="Arial"/>
                <a:ea typeface="Arial"/>
                <a:cs typeface="Arial"/>
                <a:sym typeface="Arial"/>
              </a:rPr>
              <a:t>1 Classroom for Computer Lab</a:t>
            </a:r>
            <a:endParaRPr dirty="0"/>
          </a:p>
          <a:p>
            <a:pPr marL="0" marR="0" lvl="0" indent="0" algn="l" rtl="0">
              <a:lnSpc>
                <a:spcPct val="100000"/>
              </a:lnSpc>
              <a:spcBef>
                <a:spcPts val="0"/>
              </a:spcBef>
              <a:spcAft>
                <a:spcPts val="0"/>
              </a:spcAft>
              <a:buClr>
                <a:srgbClr val="2F2B20"/>
              </a:buClr>
              <a:buSzPts val="1800"/>
              <a:buFont typeface="Arial"/>
              <a:buNone/>
            </a:pPr>
            <a:r>
              <a:rPr lang="en-US" sz="1800" b="0" i="0" u="none" dirty="0">
                <a:solidFill>
                  <a:srgbClr val="2F2B20"/>
                </a:solidFill>
                <a:latin typeface="Arial"/>
                <a:ea typeface="Arial"/>
                <a:cs typeface="Arial"/>
                <a:sym typeface="Arial"/>
              </a:rPr>
              <a:t>1 Classroom for Parents </a:t>
            </a:r>
            <a:endParaRPr dirty="0"/>
          </a:p>
          <a:p>
            <a:pPr marL="0" marR="0" lvl="0" indent="0" algn="l" rtl="0">
              <a:lnSpc>
                <a:spcPct val="100000"/>
              </a:lnSpc>
              <a:spcBef>
                <a:spcPts val="0"/>
              </a:spcBef>
              <a:spcAft>
                <a:spcPts val="0"/>
              </a:spcAft>
              <a:buClr>
                <a:srgbClr val="2F2B20"/>
              </a:buClr>
              <a:buSzPts val="1800"/>
              <a:buFont typeface="Arial"/>
              <a:buNone/>
            </a:pPr>
            <a:r>
              <a:rPr lang="en-US" sz="1800" b="0" i="0" u="none" dirty="0">
                <a:solidFill>
                  <a:srgbClr val="2F2B20"/>
                </a:solidFill>
                <a:latin typeface="Arial"/>
                <a:ea typeface="Arial"/>
                <a:cs typeface="Arial"/>
                <a:sym typeface="Arial"/>
              </a:rPr>
              <a:t>1 Classroom for  Community members </a:t>
            </a:r>
            <a:endParaRPr dirty="0"/>
          </a:p>
          <a:p>
            <a:pPr marL="0" marR="0" lvl="0" indent="0" algn="l" rtl="0">
              <a:lnSpc>
                <a:spcPct val="100000"/>
              </a:lnSpc>
              <a:spcBef>
                <a:spcPts val="0"/>
              </a:spcBef>
              <a:spcAft>
                <a:spcPts val="0"/>
              </a:spcAft>
              <a:buClr>
                <a:srgbClr val="2F2B20"/>
              </a:buClr>
              <a:buSzPts val="1800"/>
              <a:buFont typeface="Arial"/>
              <a:buNone/>
            </a:pPr>
            <a:r>
              <a:rPr lang="en-US" sz="1800" b="0" i="0" u="none" dirty="0">
                <a:solidFill>
                  <a:srgbClr val="2F2B20"/>
                </a:solidFill>
                <a:latin typeface="Arial"/>
                <a:ea typeface="Arial"/>
                <a:cs typeface="Arial"/>
                <a:sym typeface="Arial"/>
              </a:rPr>
              <a:t>1 Classroom for Counselor, Nurse, and Psychologist </a:t>
            </a:r>
            <a:endParaRPr dirty="0"/>
          </a:p>
          <a:p>
            <a:pPr marL="0" marR="0" lvl="0" indent="0" algn="l" rtl="0">
              <a:lnSpc>
                <a:spcPct val="100000"/>
              </a:lnSpc>
              <a:spcBef>
                <a:spcPts val="0"/>
              </a:spcBef>
              <a:spcAft>
                <a:spcPts val="0"/>
              </a:spcAft>
              <a:buClr>
                <a:srgbClr val="2F2B20"/>
              </a:buClr>
              <a:buSzPts val="1800"/>
              <a:buFont typeface="Arial"/>
              <a:buNone/>
            </a:pPr>
            <a:r>
              <a:rPr lang="en-US" sz="1800" b="0" i="0" u="none" dirty="0">
                <a:solidFill>
                  <a:srgbClr val="2F2B20"/>
                </a:solidFill>
                <a:latin typeface="Arial"/>
                <a:ea typeface="Arial"/>
                <a:cs typeface="Arial"/>
                <a:sym typeface="Arial"/>
              </a:rPr>
              <a:t> </a:t>
            </a:r>
            <a:endParaRPr dirty="0"/>
          </a:p>
          <a:p>
            <a:pPr marL="0" marR="0" lvl="0" indent="0" algn="ctr" rtl="0">
              <a:lnSpc>
                <a:spcPct val="100000"/>
              </a:lnSpc>
              <a:spcBef>
                <a:spcPts val="0"/>
              </a:spcBef>
              <a:spcAft>
                <a:spcPts val="0"/>
              </a:spcAft>
              <a:buClr>
                <a:srgbClr val="2F2B20"/>
              </a:buClr>
              <a:buSzPts val="2000"/>
              <a:buFont typeface="Arial"/>
              <a:buNone/>
            </a:pPr>
            <a:r>
              <a:rPr lang="en-US" sz="2000" b="0" i="0" u="none" dirty="0">
                <a:solidFill>
                  <a:srgbClr val="2F2B20"/>
                </a:solidFill>
                <a:latin typeface="Arial"/>
                <a:ea typeface="Arial"/>
                <a:cs typeface="Arial"/>
                <a:sym typeface="Arial"/>
              </a:rPr>
              <a:t>20 Total homerooms + 7 Program rooms + 4  Special Education rooms =</a:t>
            </a:r>
            <a:endParaRPr dirty="0"/>
          </a:p>
          <a:p>
            <a:pPr marL="0" marR="0" lvl="0" indent="0" algn="ctr" rtl="0">
              <a:lnSpc>
                <a:spcPct val="100000"/>
              </a:lnSpc>
              <a:spcBef>
                <a:spcPts val="0"/>
              </a:spcBef>
              <a:spcAft>
                <a:spcPts val="0"/>
              </a:spcAft>
              <a:buClr>
                <a:schemeClr val="dk1"/>
              </a:buClr>
              <a:buSzPts val="2000"/>
              <a:buFont typeface="Arial"/>
              <a:buNone/>
            </a:pPr>
            <a:endParaRPr sz="2000" b="0" i="0" u="none" dirty="0">
              <a:solidFill>
                <a:srgbClr val="2F2B20"/>
              </a:solidFill>
              <a:latin typeface="Arial"/>
              <a:ea typeface="Arial"/>
              <a:cs typeface="Arial"/>
              <a:sym typeface="Arial"/>
            </a:endParaRPr>
          </a:p>
          <a:p>
            <a:pPr marL="0" marR="0" lvl="0" indent="0" algn="ctr" rtl="0">
              <a:lnSpc>
                <a:spcPct val="100000"/>
              </a:lnSpc>
              <a:spcBef>
                <a:spcPts val="0"/>
              </a:spcBef>
              <a:spcAft>
                <a:spcPts val="0"/>
              </a:spcAft>
              <a:buClr>
                <a:srgbClr val="2F2B20"/>
              </a:buClr>
              <a:buSzPts val="2000"/>
              <a:buFont typeface="Arial"/>
              <a:buNone/>
            </a:pPr>
            <a:r>
              <a:rPr lang="en-US" sz="2000" b="0" i="0" u="none" dirty="0">
                <a:solidFill>
                  <a:srgbClr val="2F2B20"/>
                </a:solidFill>
                <a:latin typeface="Arial"/>
                <a:ea typeface="Arial"/>
                <a:cs typeface="Arial"/>
                <a:sym typeface="Arial"/>
              </a:rPr>
              <a:t>31 Total Classrooms Being Utilized/33 Total Classrooms= </a:t>
            </a:r>
            <a:endParaRPr dirty="0"/>
          </a:p>
          <a:p>
            <a:pPr marL="0" marR="0" lvl="0" indent="0" algn="ctr" rtl="0">
              <a:lnSpc>
                <a:spcPct val="100000"/>
              </a:lnSpc>
              <a:spcBef>
                <a:spcPts val="0"/>
              </a:spcBef>
              <a:spcAft>
                <a:spcPts val="0"/>
              </a:spcAft>
              <a:buClr>
                <a:schemeClr val="dk1"/>
              </a:buClr>
              <a:buSzPts val="2000"/>
              <a:buFont typeface="Arial"/>
              <a:buNone/>
            </a:pPr>
            <a:endParaRPr sz="2000" b="1" i="0" u="none" dirty="0">
              <a:solidFill>
                <a:srgbClr val="2F2B20"/>
              </a:solidFill>
              <a:latin typeface="Arial"/>
              <a:ea typeface="Arial"/>
              <a:cs typeface="Arial"/>
              <a:sym typeface="Arial"/>
            </a:endParaRPr>
          </a:p>
          <a:p>
            <a:pPr marL="0" marR="0" lvl="0" indent="0" algn="ctr" rtl="0">
              <a:lnSpc>
                <a:spcPct val="100000"/>
              </a:lnSpc>
              <a:spcBef>
                <a:spcPts val="0"/>
              </a:spcBef>
              <a:spcAft>
                <a:spcPts val="0"/>
              </a:spcAft>
              <a:buClr>
                <a:srgbClr val="2F2B20"/>
              </a:buClr>
              <a:buSzPts val="2000"/>
              <a:buFont typeface="Arial"/>
              <a:buNone/>
            </a:pPr>
            <a:r>
              <a:rPr lang="en-US" sz="2000" b="1" i="0" u="none" dirty="0">
                <a:solidFill>
                  <a:srgbClr val="2F2B20"/>
                </a:solidFill>
                <a:latin typeface="Arial"/>
                <a:ea typeface="Arial"/>
                <a:cs typeface="Arial"/>
                <a:sym typeface="Arial"/>
              </a:rPr>
              <a:t>93% Utilization</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Vacant Schools and Leased Space </a:t>
            </a:r>
            <a:endParaRPr/>
          </a:p>
        </p:txBody>
      </p:sp>
      <p:sp>
        <p:nvSpPr>
          <p:cNvPr id="203" name="Google Shape;203;p31"/>
          <p:cNvSpPr txBox="1">
            <a:spLocks noGrp="1"/>
          </p:cNvSpPr>
          <p:nvPr>
            <p:ph type="body" idx="1"/>
          </p:nvPr>
        </p:nvSpPr>
        <p:spPr>
          <a:xfrm>
            <a:off x="838200" y="1825625"/>
            <a:ext cx="3914955"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Clr>
                <a:schemeClr val="dk1"/>
              </a:buClr>
              <a:buSzPts val="2170"/>
              <a:buChar char="•"/>
            </a:pPr>
            <a:r>
              <a:rPr lang="en-US" sz="2170"/>
              <a:t>Vacant schools have been the result of mass school closures but there has been no immediate reuse for the majority of those vacant schools. </a:t>
            </a:r>
            <a:endParaRPr/>
          </a:p>
          <a:p>
            <a:pPr marL="228600" lvl="0" indent="-90804" algn="l" rtl="0">
              <a:lnSpc>
                <a:spcPct val="70000"/>
              </a:lnSpc>
              <a:spcBef>
                <a:spcPts val="1000"/>
              </a:spcBef>
              <a:spcAft>
                <a:spcPts val="0"/>
              </a:spcAft>
              <a:buClr>
                <a:schemeClr val="dk1"/>
              </a:buClr>
              <a:buSzPts val="2170"/>
              <a:buNone/>
            </a:pPr>
            <a:endParaRPr sz="2170"/>
          </a:p>
          <a:p>
            <a:pPr marL="228600" lvl="0" indent="-228600" algn="l" rtl="0">
              <a:lnSpc>
                <a:spcPct val="70000"/>
              </a:lnSpc>
              <a:spcBef>
                <a:spcPts val="1000"/>
              </a:spcBef>
              <a:spcAft>
                <a:spcPts val="0"/>
              </a:spcAft>
              <a:buClr>
                <a:schemeClr val="dk1"/>
              </a:buClr>
              <a:buSzPts val="2170"/>
              <a:buChar char="•"/>
            </a:pPr>
            <a:r>
              <a:rPr lang="en-US" sz="2170"/>
              <a:t>CPS has a number of leased buildings in previously closed buildings, with some immediate turnaround that include Charter schools moving into closed schools within a matter of months. All CPS Charter schools lease these buildings for $1 a year. </a:t>
            </a:r>
            <a:endParaRPr sz="2170"/>
          </a:p>
        </p:txBody>
      </p:sp>
      <p:pic>
        <p:nvPicPr>
          <p:cNvPr id="204" name="Google Shape;204;p31"/>
          <p:cNvPicPr preferRelativeResize="0"/>
          <p:nvPr/>
        </p:nvPicPr>
        <p:blipFill rotWithShape="1">
          <a:blip r:embed="rId3">
            <a:alphaModFix/>
          </a:blip>
          <a:srcRect/>
          <a:stretch/>
        </p:blipFill>
        <p:spPr>
          <a:xfrm>
            <a:off x="5426015" y="1690688"/>
            <a:ext cx="6182624" cy="27382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Building Repairs </a:t>
            </a:r>
            <a:endParaRPr/>
          </a:p>
        </p:txBody>
      </p:sp>
      <p:sp>
        <p:nvSpPr>
          <p:cNvPr id="210" name="Google Shape;210;p32"/>
          <p:cNvSpPr txBox="1">
            <a:spLocks noGrp="1"/>
          </p:cNvSpPr>
          <p:nvPr>
            <p:ph type="body" idx="1"/>
          </p:nvPr>
        </p:nvSpPr>
        <p:spPr>
          <a:xfrm>
            <a:off x="838200" y="1825625"/>
            <a:ext cx="3440502"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Clr>
                <a:schemeClr val="dk1"/>
              </a:buClr>
              <a:buSzPts val="1330"/>
              <a:buChar char="•"/>
            </a:pPr>
            <a:r>
              <a:rPr lang="en-US" sz="1330" dirty="0"/>
              <a:t>CPS building repairs happen through their CPS Facility process, it addresses critical repair needs, and new schools’ construction costs. </a:t>
            </a:r>
            <a:endParaRPr dirty="0"/>
          </a:p>
          <a:p>
            <a:pPr marL="228600" lvl="0" indent="-144145" algn="l" rtl="0">
              <a:lnSpc>
                <a:spcPct val="70000"/>
              </a:lnSpc>
              <a:spcBef>
                <a:spcPts val="1000"/>
              </a:spcBef>
              <a:spcAft>
                <a:spcPts val="0"/>
              </a:spcAft>
              <a:buClr>
                <a:schemeClr val="dk1"/>
              </a:buClr>
              <a:buSzPts val="1330"/>
              <a:buNone/>
            </a:pPr>
            <a:endParaRPr sz="1330" dirty="0"/>
          </a:p>
          <a:p>
            <a:pPr marL="228600" lvl="0" indent="-228600" algn="l" rtl="0">
              <a:lnSpc>
                <a:spcPct val="70000"/>
              </a:lnSpc>
              <a:spcBef>
                <a:spcPts val="1000"/>
              </a:spcBef>
              <a:spcAft>
                <a:spcPts val="0"/>
              </a:spcAft>
              <a:buClr>
                <a:schemeClr val="dk1"/>
              </a:buClr>
              <a:buSzPts val="1330"/>
              <a:buChar char="•"/>
            </a:pPr>
            <a:r>
              <a:rPr lang="en-US" sz="1330" dirty="0"/>
              <a:t>CPS capital budget is separate from the operating budget. </a:t>
            </a:r>
            <a:endParaRPr sz="1330" dirty="0"/>
          </a:p>
          <a:p>
            <a:pPr marL="228600" lvl="0" indent="-144145" algn="l" rtl="0">
              <a:lnSpc>
                <a:spcPct val="70000"/>
              </a:lnSpc>
              <a:spcBef>
                <a:spcPts val="1000"/>
              </a:spcBef>
              <a:spcAft>
                <a:spcPts val="0"/>
              </a:spcAft>
              <a:buClr>
                <a:schemeClr val="dk1"/>
              </a:buClr>
              <a:buSzPts val="1330"/>
              <a:buNone/>
            </a:pPr>
            <a:endParaRPr sz="1330" dirty="0"/>
          </a:p>
          <a:p>
            <a:pPr marL="228600" lvl="0" indent="-228600" algn="l" rtl="0">
              <a:lnSpc>
                <a:spcPct val="70000"/>
              </a:lnSpc>
              <a:spcBef>
                <a:spcPts val="1000"/>
              </a:spcBef>
              <a:spcAft>
                <a:spcPts val="0"/>
              </a:spcAft>
              <a:buClr>
                <a:schemeClr val="dk1"/>
              </a:buClr>
              <a:buSzPts val="1330"/>
              <a:buChar char="•"/>
            </a:pPr>
            <a:r>
              <a:rPr lang="en-US" sz="1330" dirty="0"/>
              <a:t>Additionally some schools have closed with school repair needs apart of the justification. </a:t>
            </a:r>
            <a:endParaRPr sz="1330" dirty="0"/>
          </a:p>
          <a:p>
            <a:pPr marL="228600" lvl="0" indent="-144145" algn="l" rtl="0">
              <a:lnSpc>
                <a:spcPct val="70000"/>
              </a:lnSpc>
              <a:spcBef>
                <a:spcPts val="1000"/>
              </a:spcBef>
              <a:spcAft>
                <a:spcPts val="0"/>
              </a:spcAft>
              <a:buClr>
                <a:schemeClr val="dk1"/>
              </a:buClr>
              <a:buSzPts val="1330"/>
              <a:buNone/>
            </a:pPr>
            <a:endParaRPr sz="1330" dirty="0"/>
          </a:p>
          <a:p>
            <a:pPr marL="228600" lvl="0" indent="-228600" algn="l" rtl="0">
              <a:lnSpc>
                <a:spcPct val="70000"/>
              </a:lnSpc>
              <a:spcBef>
                <a:spcPts val="1000"/>
              </a:spcBef>
              <a:spcAft>
                <a:spcPts val="0"/>
              </a:spcAft>
              <a:buClr>
                <a:schemeClr val="dk1"/>
              </a:buClr>
              <a:buSzPts val="1330"/>
              <a:buChar char="•"/>
            </a:pPr>
            <a:r>
              <a:rPr lang="en-US" sz="1330" dirty="0"/>
              <a:t>There is a lack of transparency in which schools and why they received capital dollars. There are have been non-essential investments in schools while other schools needed essential repairs. </a:t>
            </a:r>
            <a:endParaRPr dirty="0"/>
          </a:p>
          <a:p>
            <a:pPr marL="228600" lvl="0" indent="-228600" algn="l" rtl="0">
              <a:lnSpc>
                <a:spcPct val="70000"/>
              </a:lnSpc>
              <a:spcBef>
                <a:spcPts val="1000"/>
              </a:spcBef>
              <a:spcAft>
                <a:spcPts val="0"/>
              </a:spcAft>
              <a:buClr>
                <a:schemeClr val="dk1"/>
              </a:buClr>
              <a:buSzPts val="1330"/>
              <a:buChar char="•"/>
            </a:pPr>
            <a:r>
              <a:rPr lang="en-US" sz="1330" dirty="0"/>
              <a:t>Building repairs support optimal learning conditions like air conditioning in schools, libraries, science labs, and IT infrastructure repairs. </a:t>
            </a:r>
            <a:endParaRPr sz="1330" dirty="0"/>
          </a:p>
        </p:txBody>
      </p:sp>
      <p:pic>
        <p:nvPicPr>
          <p:cNvPr id="211" name="Google Shape;211;p32"/>
          <p:cNvPicPr preferRelativeResize="0"/>
          <p:nvPr/>
        </p:nvPicPr>
        <p:blipFill rotWithShape="1">
          <a:blip r:embed="rId3">
            <a:alphaModFix/>
          </a:blip>
          <a:srcRect/>
          <a:stretch/>
        </p:blipFill>
        <p:spPr>
          <a:xfrm>
            <a:off x="5218981" y="504963"/>
            <a:ext cx="6945620" cy="1729279"/>
          </a:xfrm>
          <a:prstGeom prst="rect">
            <a:avLst/>
          </a:prstGeom>
          <a:noFill/>
          <a:ln>
            <a:noFill/>
          </a:ln>
        </p:spPr>
      </p:pic>
      <p:pic>
        <p:nvPicPr>
          <p:cNvPr id="212" name="Google Shape;212;p32"/>
          <p:cNvPicPr preferRelativeResize="0"/>
          <p:nvPr/>
        </p:nvPicPr>
        <p:blipFill rotWithShape="1">
          <a:blip r:embed="rId4">
            <a:alphaModFix/>
          </a:blip>
          <a:srcRect/>
          <a:stretch/>
        </p:blipFill>
        <p:spPr>
          <a:xfrm>
            <a:off x="4865298" y="2374080"/>
            <a:ext cx="5922513" cy="38644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400"/>
              <a:buFont typeface="Calibri"/>
              <a:buNone/>
            </a:pPr>
            <a:r>
              <a:rPr lang="en-US" sz="2400"/>
              <a:t>In 2011 legislation was passed to improve the Facility management process </a:t>
            </a:r>
            <a:br>
              <a:rPr lang="en-US"/>
            </a:br>
            <a:r>
              <a:rPr lang="en-US"/>
              <a:t>Before Public Act  vs.       After the Act</a:t>
            </a:r>
            <a:endParaRPr/>
          </a:p>
        </p:txBody>
      </p:sp>
      <p:sp>
        <p:nvSpPr>
          <p:cNvPr id="218" name="Google Shape;218;p33"/>
          <p:cNvSpPr txBox="1">
            <a:spLocks noGrp="1"/>
          </p:cNvSpPr>
          <p:nvPr>
            <p:ph type="body" idx="1"/>
          </p:nvPr>
        </p:nvSpPr>
        <p:spPr>
          <a:xfrm>
            <a:off x="6453997" y="1791119"/>
            <a:ext cx="4613694" cy="4739077"/>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Clr>
                <a:schemeClr val="dk1"/>
              </a:buClr>
              <a:buSzPts val="1200"/>
              <a:buFont typeface="Calibri"/>
              <a:buChar char="-"/>
            </a:pPr>
            <a:r>
              <a:rPr lang="en-US" sz="1200" dirty="0"/>
              <a:t>School Closure Criteria is made </a:t>
            </a:r>
            <a:r>
              <a:rPr lang="en-US" sz="1200" dirty="0" err="1"/>
              <a:t>publically</a:t>
            </a:r>
            <a:r>
              <a:rPr lang="en-US" sz="1200" dirty="0"/>
              <a:t> available in October and community input is collected on the criteria  </a:t>
            </a:r>
            <a:endParaRPr sz="1200" dirty="0"/>
          </a:p>
          <a:p>
            <a:pPr marL="228600" lvl="0" indent="-152400" algn="l" rtl="0">
              <a:lnSpc>
                <a:spcPct val="70000"/>
              </a:lnSpc>
              <a:spcBef>
                <a:spcPts val="1000"/>
              </a:spcBef>
              <a:spcAft>
                <a:spcPts val="0"/>
              </a:spcAft>
              <a:buClr>
                <a:schemeClr val="dk1"/>
              </a:buClr>
              <a:buSzPts val="1200"/>
              <a:buFont typeface="Calibri"/>
              <a:buNone/>
            </a:pPr>
            <a:endParaRPr sz="1200" dirty="0"/>
          </a:p>
          <a:p>
            <a:pPr marL="228600" lvl="0" indent="-228600" algn="l" rtl="0">
              <a:lnSpc>
                <a:spcPct val="70000"/>
              </a:lnSpc>
              <a:spcBef>
                <a:spcPts val="1000"/>
              </a:spcBef>
              <a:spcAft>
                <a:spcPts val="0"/>
              </a:spcAft>
              <a:buClr>
                <a:schemeClr val="dk1"/>
              </a:buClr>
              <a:buSzPts val="1200"/>
              <a:buFont typeface="Calibri"/>
              <a:buChar char="-"/>
            </a:pPr>
            <a:r>
              <a:rPr lang="en-US" sz="1200" dirty="0"/>
              <a:t>Capital Budget is made publicly available to show current and future capital investments  </a:t>
            </a:r>
            <a:endParaRPr sz="1200" dirty="0"/>
          </a:p>
          <a:p>
            <a:pPr marL="228600" lvl="0" indent="-152400" algn="l" rtl="0">
              <a:lnSpc>
                <a:spcPct val="70000"/>
              </a:lnSpc>
              <a:spcBef>
                <a:spcPts val="1000"/>
              </a:spcBef>
              <a:spcAft>
                <a:spcPts val="0"/>
              </a:spcAft>
              <a:buClr>
                <a:schemeClr val="dk1"/>
              </a:buClr>
              <a:buSzPts val="1200"/>
              <a:buFont typeface="Calibri"/>
              <a:buNone/>
            </a:pPr>
            <a:endParaRPr sz="1200" dirty="0"/>
          </a:p>
          <a:p>
            <a:pPr marL="228600" lvl="0" indent="-228600" algn="l" rtl="0">
              <a:lnSpc>
                <a:spcPct val="70000"/>
              </a:lnSpc>
              <a:spcBef>
                <a:spcPts val="1000"/>
              </a:spcBef>
              <a:spcAft>
                <a:spcPts val="0"/>
              </a:spcAft>
              <a:buClr>
                <a:schemeClr val="dk1"/>
              </a:buClr>
              <a:buSzPts val="1200"/>
              <a:buFont typeface="Calibri"/>
              <a:buChar char="-"/>
            </a:pPr>
            <a:r>
              <a:rPr lang="en-US" sz="1200" dirty="0"/>
              <a:t>Facility future plans shown with a 10 year facility plan and future academic and building plans </a:t>
            </a:r>
            <a:endParaRPr sz="1200" dirty="0"/>
          </a:p>
          <a:p>
            <a:pPr marL="228600" lvl="0" indent="-152400" algn="l" rtl="0">
              <a:lnSpc>
                <a:spcPct val="70000"/>
              </a:lnSpc>
              <a:spcBef>
                <a:spcPts val="1000"/>
              </a:spcBef>
              <a:spcAft>
                <a:spcPts val="0"/>
              </a:spcAft>
              <a:buClr>
                <a:schemeClr val="dk1"/>
              </a:buClr>
              <a:buSzPts val="1200"/>
              <a:buFont typeface="Calibri"/>
              <a:buNone/>
            </a:pPr>
            <a:endParaRPr sz="1200" dirty="0"/>
          </a:p>
          <a:p>
            <a:pPr marL="228600" lvl="0" indent="-228600" algn="l" rtl="0">
              <a:lnSpc>
                <a:spcPct val="70000"/>
              </a:lnSpc>
              <a:spcBef>
                <a:spcPts val="1000"/>
              </a:spcBef>
              <a:spcAft>
                <a:spcPts val="0"/>
              </a:spcAft>
              <a:buClr>
                <a:schemeClr val="dk1"/>
              </a:buClr>
              <a:buSzPts val="1200"/>
              <a:buFont typeface="Calibri"/>
              <a:buChar char="-"/>
            </a:pPr>
            <a:r>
              <a:rPr lang="en-US" sz="1200" dirty="0"/>
              <a:t>Building repair information for every CPS school is available with needed repairs on the CPS website</a:t>
            </a:r>
            <a:endParaRPr dirty="0"/>
          </a:p>
          <a:p>
            <a:pPr marL="228600" lvl="0" indent="-152400" algn="l" rtl="0">
              <a:lnSpc>
                <a:spcPct val="70000"/>
              </a:lnSpc>
              <a:spcBef>
                <a:spcPts val="1000"/>
              </a:spcBef>
              <a:spcAft>
                <a:spcPts val="0"/>
              </a:spcAft>
              <a:buClr>
                <a:schemeClr val="dk1"/>
              </a:buClr>
              <a:buSzPts val="1200"/>
              <a:buFont typeface="Calibri"/>
              <a:buNone/>
            </a:pPr>
            <a:endParaRPr sz="1200" dirty="0"/>
          </a:p>
          <a:p>
            <a:pPr marL="228600" lvl="0" indent="-228600" algn="l" rtl="0">
              <a:lnSpc>
                <a:spcPct val="70000"/>
              </a:lnSpc>
              <a:spcBef>
                <a:spcPts val="1000"/>
              </a:spcBef>
              <a:spcAft>
                <a:spcPts val="0"/>
              </a:spcAft>
              <a:buClr>
                <a:schemeClr val="dk1"/>
              </a:buClr>
              <a:buSzPts val="1200"/>
              <a:buFont typeface="Calibri"/>
              <a:buChar char="-"/>
            </a:pPr>
            <a:r>
              <a:rPr lang="en-US" sz="1200" dirty="0"/>
              <a:t>School closure notification is now publicly notified by December 1</a:t>
            </a:r>
            <a:r>
              <a:rPr lang="en-US" sz="1200" baseline="30000" dirty="0"/>
              <a:t>st</a:t>
            </a:r>
            <a:r>
              <a:rPr lang="en-US" sz="1200" dirty="0"/>
              <a:t> of every year</a:t>
            </a:r>
            <a:endParaRPr dirty="0"/>
          </a:p>
          <a:p>
            <a:pPr marL="228600" lvl="0" indent="-152400" algn="l" rtl="0">
              <a:lnSpc>
                <a:spcPct val="70000"/>
              </a:lnSpc>
              <a:spcBef>
                <a:spcPts val="1000"/>
              </a:spcBef>
              <a:spcAft>
                <a:spcPts val="0"/>
              </a:spcAft>
              <a:buClr>
                <a:schemeClr val="dk1"/>
              </a:buClr>
              <a:buSzPts val="1200"/>
              <a:buFont typeface="Calibri"/>
              <a:buNone/>
            </a:pPr>
            <a:endParaRPr sz="1200" dirty="0"/>
          </a:p>
          <a:p>
            <a:pPr marL="228600" lvl="0" indent="-228600" algn="l" rtl="0">
              <a:lnSpc>
                <a:spcPct val="70000"/>
              </a:lnSpc>
              <a:spcBef>
                <a:spcPts val="1000"/>
              </a:spcBef>
              <a:spcAft>
                <a:spcPts val="0"/>
              </a:spcAft>
              <a:buClr>
                <a:schemeClr val="dk1"/>
              </a:buClr>
              <a:buSzPts val="1200"/>
              <a:buFont typeface="Calibri"/>
              <a:buChar char="-"/>
            </a:pPr>
            <a:r>
              <a:rPr lang="en-US" sz="1200" dirty="0"/>
              <a:t>Utilization policy can be updated every January </a:t>
            </a:r>
            <a:endParaRPr sz="1200" dirty="0"/>
          </a:p>
          <a:p>
            <a:pPr marL="228600" lvl="0" indent="-152400" algn="l" rtl="0">
              <a:lnSpc>
                <a:spcPct val="70000"/>
              </a:lnSpc>
              <a:spcBef>
                <a:spcPts val="1000"/>
              </a:spcBef>
              <a:spcAft>
                <a:spcPts val="0"/>
              </a:spcAft>
              <a:buClr>
                <a:schemeClr val="dk1"/>
              </a:buClr>
              <a:buSzPts val="1200"/>
              <a:buFont typeface="Calibri"/>
              <a:buNone/>
            </a:pPr>
            <a:endParaRPr sz="1200" dirty="0"/>
          </a:p>
          <a:p>
            <a:pPr marL="228600" lvl="0" indent="-228600" algn="l" rtl="0">
              <a:lnSpc>
                <a:spcPct val="70000"/>
              </a:lnSpc>
              <a:spcBef>
                <a:spcPts val="1000"/>
              </a:spcBef>
              <a:spcAft>
                <a:spcPts val="0"/>
              </a:spcAft>
              <a:buClr>
                <a:schemeClr val="dk1"/>
              </a:buClr>
              <a:buSzPts val="1200"/>
              <a:buFont typeface="Calibri"/>
              <a:buChar char="-"/>
            </a:pPr>
            <a:r>
              <a:rPr lang="en-US" sz="1200" dirty="0"/>
              <a:t>Multiple community meetings for any school actions that do happen</a:t>
            </a:r>
            <a:endParaRPr dirty="0"/>
          </a:p>
          <a:p>
            <a:pPr marL="228600" lvl="0" indent="-152400" algn="l" rtl="0">
              <a:lnSpc>
                <a:spcPct val="70000"/>
              </a:lnSpc>
              <a:spcBef>
                <a:spcPts val="1000"/>
              </a:spcBef>
              <a:spcAft>
                <a:spcPts val="0"/>
              </a:spcAft>
              <a:buClr>
                <a:schemeClr val="dk1"/>
              </a:buClr>
              <a:buSzPts val="1200"/>
              <a:buFont typeface="Calibri"/>
              <a:buNone/>
            </a:pPr>
            <a:endParaRPr sz="1200" dirty="0"/>
          </a:p>
          <a:p>
            <a:pPr marL="228600" lvl="0" indent="-228600" algn="l" rtl="0">
              <a:lnSpc>
                <a:spcPct val="70000"/>
              </a:lnSpc>
              <a:spcBef>
                <a:spcPts val="1000"/>
              </a:spcBef>
              <a:spcAft>
                <a:spcPts val="0"/>
              </a:spcAft>
              <a:buClr>
                <a:schemeClr val="dk1"/>
              </a:buClr>
              <a:buSzPts val="1200"/>
              <a:buFont typeface="Calibri"/>
              <a:buChar char="-"/>
            </a:pPr>
            <a:r>
              <a:rPr lang="en-US" sz="1200" dirty="0"/>
              <a:t>Transition plans created for every school action</a:t>
            </a:r>
            <a:endParaRPr dirty="0"/>
          </a:p>
          <a:p>
            <a:pPr marL="228600" lvl="0" indent="-184150" algn="l" rtl="0">
              <a:lnSpc>
                <a:spcPct val="70000"/>
              </a:lnSpc>
              <a:spcBef>
                <a:spcPts val="1000"/>
              </a:spcBef>
              <a:spcAft>
                <a:spcPts val="0"/>
              </a:spcAft>
              <a:buClr>
                <a:schemeClr val="dk1"/>
              </a:buClr>
              <a:buSzPts val="700"/>
              <a:buFont typeface="Calibri"/>
              <a:buNone/>
            </a:pPr>
            <a:endParaRPr sz="700" dirty="0"/>
          </a:p>
          <a:p>
            <a:pPr marL="228600" lvl="0" indent="-184150" algn="l" rtl="0">
              <a:lnSpc>
                <a:spcPct val="70000"/>
              </a:lnSpc>
              <a:spcBef>
                <a:spcPts val="1000"/>
              </a:spcBef>
              <a:spcAft>
                <a:spcPts val="0"/>
              </a:spcAft>
              <a:buClr>
                <a:schemeClr val="dk1"/>
              </a:buClr>
              <a:buSzPts val="700"/>
              <a:buFont typeface="Calibri"/>
              <a:buNone/>
            </a:pPr>
            <a:endParaRPr sz="700" dirty="0"/>
          </a:p>
        </p:txBody>
      </p:sp>
      <p:sp>
        <p:nvSpPr>
          <p:cNvPr id="219" name="Google Shape;219;p33"/>
          <p:cNvSpPr txBox="1"/>
          <p:nvPr/>
        </p:nvSpPr>
        <p:spPr>
          <a:xfrm>
            <a:off x="772784" y="1690688"/>
            <a:ext cx="4917056" cy="4247317"/>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500"/>
              <a:buFont typeface="Calibri"/>
              <a:buChar char="-"/>
            </a:pPr>
            <a:r>
              <a:rPr lang="en-US" sz="1500" dirty="0">
                <a:solidFill>
                  <a:schemeClr val="dk1"/>
                </a:solidFill>
                <a:latin typeface="Calibri"/>
                <a:ea typeface="Calibri"/>
                <a:cs typeface="Calibri"/>
                <a:sym typeface="Calibri"/>
              </a:rPr>
              <a:t>School Closure reasons varied </a:t>
            </a:r>
            <a:endParaRPr sz="1500" dirty="0">
              <a:solidFill>
                <a:schemeClr val="dk1"/>
              </a:solidFill>
              <a:latin typeface="Calibri"/>
              <a:ea typeface="Calibri"/>
              <a:cs typeface="Calibri"/>
              <a:sym typeface="Calibri"/>
            </a:endParaRPr>
          </a:p>
          <a:p>
            <a:pPr marL="0" marR="0" lvl="0" indent="0" algn="l" rtl="0">
              <a:spcBef>
                <a:spcPts val="0"/>
              </a:spcBef>
              <a:spcAft>
                <a:spcPts val="0"/>
              </a:spcAft>
              <a:buNone/>
            </a:pPr>
            <a:endParaRPr sz="15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500"/>
              <a:buFont typeface="Calibri"/>
              <a:buChar char="-"/>
            </a:pPr>
            <a:r>
              <a:rPr lang="en-US" sz="1500" dirty="0">
                <a:solidFill>
                  <a:schemeClr val="dk1"/>
                </a:solidFill>
                <a:latin typeface="Calibri"/>
                <a:ea typeface="Calibri"/>
                <a:cs typeface="Calibri"/>
                <a:sym typeface="Calibri"/>
              </a:rPr>
              <a:t>There were no public documents that showed specific Capital investments</a:t>
            </a:r>
            <a:endParaRPr dirty="0"/>
          </a:p>
          <a:p>
            <a:pPr marL="0" marR="0" lvl="0" indent="0" algn="l" rtl="0">
              <a:spcBef>
                <a:spcPts val="0"/>
              </a:spcBef>
              <a:spcAft>
                <a:spcPts val="0"/>
              </a:spcAft>
              <a:buNone/>
            </a:pPr>
            <a:endParaRPr sz="15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500"/>
              <a:buFont typeface="Calibri"/>
              <a:buChar char="-"/>
            </a:pPr>
            <a:r>
              <a:rPr lang="en-US" sz="1500" dirty="0">
                <a:solidFill>
                  <a:schemeClr val="dk1"/>
                </a:solidFill>
                <a:latin typeface="Calibri"/>
                <a:ea typeface="Calibri"/>
                <a:cs typeface="Calibri"/>
                <a:sym typeface="Calibri"/>
              </a:rPr>
              <a:t>There were no long term publicly available plans for the academic and facility future of schools and communities</a:t>
            </a:r>
            <a:endParaRPr dirty="0"/>
          </a:p>
          <a:p>
            <a:pPr marL="285750" marR="0" lvl="0" indent="-190500" algn="l" rtl="0">
              <a:spcBef>
                <a:spcPts val="0"/>
              </a:spcBef>
              <a:spcAft>
                <a:spcPts val="0"/>
              </a:spcAft>
              <a:buClr>
                <a:schemeClr val="dk1"/>
              </a:buClr>
              <a:buSzPts val="1500"/>
              <a:buFont typeface="Calibri"/>
              <a:buNone/>
            </a:pPr>
            <a:endParaRPr sz="15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500"/>
              <a:buFont typeface="Calibri"/>
              <a:buChar char="-"/>
            </a:pPr>
            <a:r>
              <a:rPr lang="en-US" sz="1500" dirty="0">
                <a:solidFill>
                  <a:schemeClr val="dk1"/>
                </a:solidFill>
                <a:latin typeface="Calibri"/>
                <a:ea typeface="Calibri"/>
                <a:cs typeface="Calibri"/>
                <a:sym typeface="Calibri"/>
              </a:rPr>
              <a:t>Many school buildings did not have repair investments in years for critical needs and there were no regular facility inspections</a:t>
            </a:r>
            <a:endParaRPr dirty="0"/>
          </a:p>
          <a:p>
            <a:pPr marL="285750" marR="0" lvl="0" indent="-190500" algn="l" rtl="0">
              <a:spcBef>
                <a:spcPts val="0"/>
              </a:spcBef>
              <a:spcAft>
                <a:spcPts val="0"/>
              </a:spcAft>
              <a:buClr>
                <a:schemeClr val="dk1"/>
              </a:buClr>
              <a:buSzPts val="1500"/>
              <a:buFont typeface="Calibri"/>
              <a:buNone/>
            </a:pPr>
            <a:endParaRPr sz="15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500"/>
              <a:buFont typeface="Calibri"/>
              <a:buChar char="-"/>
            </a:pPr>
            <a:r>
              <a:rPr lang="en-US" sz="1500" dirty="0">
                <a:solidFill>
                  <a:schemeClr val="dk1"/>
                </a:solidFill>
                <a:latin typeface="Calibri"/>
                <a:ea typeface="Calibri"/>
                <a:cs typeface="Calibri"/>
                <a:sym typeface="Calibri"/>
              </a:rPr>
              <a:t>The utilization formula was used as a blunt instrument tool</a:t>
            </a:r>
            <a:endParaRPr dirty="0"/>
          </a:p>
          <a:p>
            <a:pPr marL="285750" marR="0" lvl="0" indent="-190500" algn="l" rtl="0">
              <a:spcBef>
                <a:spcPts val="0"/>
              </a:spcBef>
              <a:spcAft>
                <a:spcPts val="0"/>
              </a:spcAft>
              <a:buClr>
                <a:schemeClr val="dk1"/>
              </a:buClr>
              <a:buSzPts val="1500"/>
              <a:buFont typeface="Calibri"/>
              <a:buNone/>
            </a:pPr>
            <a:endParaRPr sz="15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500"/>
              <a:buFont typeface="Calibri"/>
              <a:buChar char="-"/>
            </a:pPr>
            <a:r>
              <a:rPr lang="en-US" sz="1500" dirty="0">
                <a:solidFill>
                  <a:schemeClr val="dk1"/>
                </a:solidFill>
                <a:latin typeface="Calibri"/>
                <a:ea typeface="Calibri"/>
                <a:cs typeface="Calibri"/>
                <a:sym typeface="Calibri"/>
              </a:rPr>
              <a:t>Community meetings for school actions were not convenient </a:t>
            </a:r>
            <a:endParaRPr dirty="0"/>
          </a:p>
          <a:p>
            <a:pPr marL="285750" marR="0" lvl="0" indent="-190500" algn="l" rtl="0">
              <a:spcBef>
                <a:spcPts val="0"/>
              </a:spcBef>
              <a:spcAft>
                <a:spcPts val="0"/>
              </a:spcAft>
              <a:buClr>
                <a:schemeClr val="dk1"/>
              </a:buClr>
              <a:buSzPts val="1500"/>
              <a:buFont typeface="Calibri"/>
              <a:buNone/>
            </a:pPr>
            <a:endParaRPr sz="15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500"/>
              <a:buFont typeface="Calibri"/>
              <a:buChar char="-"/>
            </a:pPr>
            <a:r>
              <a:rPr lang="en-US" sz="1500" dirty="0">
                <a:solidFill>
                  <a:schemeClr val="dk1"/>
                </a:solidFill>
                <a:latin typeface="Calibri"/>
                <a:ea typeface="Calibri"/>
                <a:cs typeface="Calibri"/>
                <a:sym typeface="Calibri"/>
              </a:rPr>
              <a:t>There were no transition plans </a:t>
            </a:r>
            <a:endParaRPr sz="1500"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1783</Words>
  <Application>Microsoft Office PowerPoint</Application>
  <PresentationFormat>Widescreen</PresentationFormat>
  <Paragraphs>204</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Cambria</vt:lpstr>
      <vt:lpstr>Times New Roman</vt:lpstr>
      <vt:lpstr>Office Theme</vt:lpstr>
      <vt:lpstr>Adjacency</vt:lpstr>
      <vt:lpstr>Schools as Anchors: CPS Facility Reform</vt:lpstr>
      <vt:lpstr>Facilities in education</vt:lpstr>
      <vt:lpstr>School Openings- Impact on Communities and Schools  </vt:lpstr>
      <vt:lpstr>School Closures- Impact on Communities and Schools</vt:lpstr>
      <vt:lpstr>PowerPoint Presentation</vt:lpstr>
      <vt:lpstr>PowerPoint Presentation</vt:lpstr>
      <vt:lpstr>Vacant Schools and Leased Space </vt:lpstr>
      <vt:lpstr>Building Repairs </vt:lpstr>
      <vt:lpstr>In 2011 legislation was passed to improve the Facility management process  Before Public Act  vs.       After the Act</vt:lpstr>
      <vt:lpstr>CPS Mandated Facility Standards </vt:lpstr>
      <vt:lpstr>Illinois House Bill 5721- 2018 Facility Reform Legislation </vt:lpstr>
      <vt:lpstr>CPS Response to SB 5721- Fall 2018</vt:lpstr>
      <vt:lpstr>Moving forward-Providing School Communities with Planning Tools  </vt:lpstr>
      <vt:lpstr>Moving forward-Providing School Communities with Planning Tools  </vt:lpstr>
      <vt:lpstr>Moving forward-Providing School Communities with Planning Tools  </vt:lpstr>
      <vt:lpstr>Moving forward-Providing School Communities with Planning Tools  </vt:lpstr>
      <vt:lpstr>Repurposing Vacant Schools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Schools as Anchors: CPS Facility Reform</dc:title>
  <dc:creator>JMC</dc:creator>
  <cp:lastModifiedBy>JMC</cp:lastModifiedBy>
  <cp:revision>2</cp:revision>
  <dcterms:modified xsi:type="dcterms:W3CDTF">2019-07-12T05:08:24Z</dcterms:modified>
</cp:coreProperties>
</file>