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9" r:id="rId2"/>
    <p:sldId id="260" r:id="rId3"/>
  </p:sldIdLst>
  <p:sldSz cx="9144000" cy="6858000" type="screen4x3"/>
  <p:notesSz cx="6858000" cy="93138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416" autoAdjust="0"/>
  </p:normalViewPr>
  <p:slideViewPr>
    <p:cSldViewPr>
      <p:cViewPr varScale="1">
        <p:scale>
          <a:sx n="95" d="100"/>
          <a:sy n="95" d="100"/>
        </p:scale>
        <p:origin x="1584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B2A0DF-FE04-4881-A463-8D7D6B4B8EB5}" type="datetimeFigureOut">
              <a:rPr lang="en-US" smtClean="0"/>
              <a:t>2/20/20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1725" y="698500"/>
            <a:ext cx="4654550" cy="34925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24085"/>
            <a:ext cx="5486400" cy="41912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46553"/>
            <a:ext cx="2971800" cy="46569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8CAA8C-A584-4702-B5A2-5886FD8946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8959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en-US" altLang="en-US" noProof="0"/>
              <a:t>Click to edit Master title style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pPr lvl="0"/>
            <a:r>
              <a:rPr lang="en-US" altLang="en-US" noProof="0"/>
              <a:t>Click to edit Master subtitle style</a:t>
            </a:r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6E48D293-7110-4D73-87B5-980FDB4B4365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3975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3976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250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A80D69C-5110-4B3A-B5A5-6C30517664E7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4576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C54EE6A-DCCB-43A4-AF21-4A255E51E852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4571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13A54E8-7486-44BE-B347-9BEAD0064C5B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503530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9BE7BD-4A53-4235-AFB4-9FD9683FFBA4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9202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AC49D84-771A-4E93-8D4B-DCC5D1F7B8D9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8907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8464D6-FE1A-42E1-9692-A7B3633E0843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3506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4CF2C4A-7994-4280-9420-E7D75CB4CCB3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0721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ACAC820-A37F-4AA2-A3DE-159BBD0F3788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012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818436C-115C-4571-B4AA-7EB079BBB7F8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4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4356C8F-B49F-40DF-8B59-E6C3444C8DAE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31349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6032E7A-C512-4A9C-8AF4-4FA2FD694D85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514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829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fld id="{D6326E88-61D7-418A-9DDC-1E9AD72CC129}" type="datetime1">
              <a:rPr lang="en-US" smtClean="0">
                <a:solidFill>
                  <a:srgbClr val="000000"/>
                </a:solidFill>
              </a:rPr>
              <a:pPr/>
              <a:t>2/20/20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29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en-US">
                <a:solidFill>
                  <a:srgbClr val="000000"/>
                </a:solidFill>
              </a:rPr>
              <a:t>Westside Community Associations</a:t>
            </a:r>
          </a:p>
        </p:txBody>
      </p:sp>
      <p:sp>
        <p:nvSpPr>
          <p:cNvPr id="829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82951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1000 h 1000"/>
              <a:gd name="T2" fmla="*/ 0 w 1000"/>
              <a:gd name="T3" fmla="*/ 0 h 1000"/>
              <a:gd name="T4" fmla="*/ 1000 w 1000"/>
              <a:gd name="T5" fmla="*/ 0 h 10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2952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757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Active Applications – Westside Area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1"/>
            <a:ext cx="8229600" cy="1905000"/>
          </a:xfrm>
        </p:spPr>
        <p:txBody>
          <a:bodyPr/>
          <a:lstStyle/>
          <a:p>
            <a:pPr marL="0" indent="0">
              <a:buNone/>
            </a:pPr>
            <a:r>
              <a:rPr lang="en-US" sz="1600" u="sng" dirty="0"/>
              <a:t>Modifications to Existing Use Permits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Westside Community Association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December 2019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1</a:t>
            </a:fld>
            <a:endParaRPr lang="en-US">
              <a:solidFill>
                <a:srgbClr val="000000"/>
              </a:solidFill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96445"/>
              </p:ext>
            </p:extLst>
          </p:nvPr>
        </p:nvGraphicFramePr>
        <p:xfrm>
          <a:off x="533400" y="1417638"/>
          <a:ext cx="7619999" cy="1139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8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36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696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157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46303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1575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2363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2363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7923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ADDRESS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NAME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(cases)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DESCRIPTION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(acres)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FILE 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STATUS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6058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 1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4035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Westside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Flowers Winery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150,000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Modification to existing use to increase parking, add food paring, and increase hospitality areas.  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13.48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UPE18-0062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PS staff performing impact studies</a:t>
                      </a: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4DCF87C-A167-489A-B631-67A970832668}"/>
              </a:ext>
            </a:extLst>
          </p:cNvPr>
          <p:cNvSpPr/>
          <p:nvPr/>
        </p:nvSpPr>
        <p:spPr>
          <a:xfrm>
            <a:off x="457200" y="2903813"/>
            <a:ext cx="2286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u="sng" dirty="0"/>
              <a:t>New Projects - None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F8C559D-EC35-41D6-8CDE-372C6F8F8986}"/>
              </a:ext>
            </a:extLst>
          </p:cNvPr>
          <p:cNvSpPr/>
          <p:nvPr/>
        </p:nvSpPr>
        <p:spPr>
          <a:xfrm>
            <a:off x="381000" y="3777734"/>
            <a:ext cx="446942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Tasting Rooms Under Construction</a:t>
            </a:r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0E679B21-F64E-42C0-B5EB-320509C811C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8845984"/>
              </p:ext>
            </p:extLst>
          </p:nvPr>
        </p:nvGraphicFramePr>
        <p:xfrm>
          <a:off x="457198" y="4477043"/>
          <a:ext cx="7924801" cy="11007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4699">
                  <a:extLst>
                    <a:ext uri="{9D8B030D-6E8A-4147-A177-3AD203B41FA5}">
                      <a16:colId xmlns:a16="http://schemas.microsoft.com/office/drawing/2014/main" val="558090248"/>
                    </a:ext>
                  </a:extLst>
                </a:gridCol>
                <a:gridCol w="769398">
                  <a:extLst>
                    <a:ext uri="{9D8B030D-6E8A-4147-A177-3AD203B41FA5}">
                      <a16:colId xmlns:a16="http://schemas.microsoft.com/office/drawing/2014/main" val="3531170172"/>
                    </a:ext>
                  </a:extLst>
                </a:gridCol>
                <a:gridCol w="769398">
                  <a:extLst>
                    <a:ext uri="{9D8B030D-6E8A-4147-A177-3AD203B41FA5}">
                      <a16:colId xmlns:a16="http://schemas.microsoft.com/office/drawing/2014/main" val="1566452112"/>
                    </a:ext>
                  </a:extLst>
                </a:gridCol>
                <a:gridCol w="591107">
                  <a:extLst>
                    <a:ext uri="{9D8B030D-6E8A-4147-A177-3AD203B41FA5}">
                      <a16:colId xmlns:a16="http://schemas.microsoft.com/office/drawing/2014/main" val="3222956678"/>
                    </a:ext>
                  </a:extLst>
                </a:gridCol>
                <a:gridCol w="2846292">
                  <a:extLst>
                    <a:ext uri="{9D8B030D-6E8A-4147-A177-3AD203B41FA5}">
                      <a16:colId xmlns:a16="http://schemas.microsoft.com/office/drawing/2014/main" val="1251398056"/>
                    </a:ext>
                  </a:extLst>
                </a:gridCol>
                <a:gridCol w="582708">
                  <a:extLst>
                    <a:ext uri="{9D8B030D-6E8A-4147-A177-3AD203B41FA5}">
                      <a16:colId xmlns:a16="http://schemas.microsoft.com/office/drawing/2014/main" val="56357544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3374228801"/>
                    </a:ext>
                  </a:extLst>
                </a:gridCol>
                <a:gridCol w="1066799">
                  <a:extLst>
                    <a:ext uri="{9D8B030D-6E8A-4147-A177-3AD203B41FA5}">
                      <a16:colId xmlns:a16="http://schemas.microsoft.com/office/drawing/2014/main" val="1155727233"/>
                    </a:ext>
                  </a:extLst>
                </a:gridCol>
              </a:tblGrid>
              <a:tr h="39975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ADDRESS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NAME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(cases)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DESCRIPTION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(acres)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FILE 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STATUS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3921826285"/>
                  </a:ext>
                </a:extLst>
              </a:tr>
              <a:tr h="54767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14201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Bacchus Landing</a:t>
                      </a: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Lopez Trust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5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N/A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 Tasting rooms and no winery, 6 annual promotional event days for up to 250 people</a:t>
                      </a:r>
                      <a:r>
                        <a:rPr lang="en-US" sz="12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AS zoning</a:t>
                      </a: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PLP06-0101</a:t>
                      </a: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Approved March 2009. Now under construction</a:t>
                      </a:r>
                      <a:endParaRPr lang="en-US" sz="11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419702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4169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2 Projects Approved / Others Withdrawn</a:t>
            </a:r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1216080"/>
              </p:ext>
            </p:extLst>
          </p:nvPr>
        </p:nvGraphicFramePr>
        <p:xfrm>
          <a:off x="914400" y="1143000"/>
          <a:ext cx="7672262" cy="5009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9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46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569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956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58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960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1920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44514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ADDRESS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NAME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(cases)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DESCRIPTION</a:t>
                      </a:r>
                      <a:endParaRPr lang="en-US" sz="1000" b="1" dirty="0">
                        <a:effectLst/>
                        <a:latin typeface="Helvetica Neue"/>
                        <a:ea typeface="Times New Roman"/>
                        <a:cs typeface="Helvetica Neue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Size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(acres)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FILE #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STATUS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6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6050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Landmark</a:t>
                      </a:r>
                      <a:r>
                        <a:rPr lang="en-US" sz="900" baseline="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 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(Hop Kiln)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30,000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 4 promotional event days plus 8 industry days, and food pairing.   New 30,000 case winery.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78.84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Approved Modification.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Supported by WCA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2755222686"/>
                  </a:ext>
                </a:extLst>
              </a:tr>
              <a:tr h="4006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7097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Westside Farms LLC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60,000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room, 20 promotional plus 2 industry days, lodging, commercial kitchen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Separate tasting room across street on adjacent parcel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6.24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75  total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  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Approved by BOS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4023884611"/>
                  </a:ext>
                </a:extLst>
              </a:tr>
              <a:tr h="40063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1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.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3280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Adams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2,000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room, 10 promotional event days and 20 industry event days.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7.24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Withdrawn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462">
                <a:tc>
                  <a:txBody>
                    <a:bodyPr/>
                    <a:lstStyle/>
                    <a:p>
                      <a:pPr marL="171450" marR="0" indent="-17145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b="1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.</a:t>
                      </a:r>
                      <a:endParaRPr lang="en-US" sz="1000" dirty="0">
                        <a:effectLst/>
                        <a:latin typeface="Helvetica Neue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4024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Westside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Toad Hollow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NA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Tasting Room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 only.  No winery.  Applicant does not own site.  On-site production not related to applicant.  Selling wines from other counties and countries.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29.33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UPE18-0070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Withdrawn</a:t>
                      </a: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2282549275"/>
                  </a:ext>
                </a:extLst>
              </a:tr>
              <a:tr h="400633">
                <a:tc>
                  <a:txBody>
                    <a:bodyPr/>
                    <a:lstStyle/>
                    <a:p>
                      <a:pPr marL="171450" marR="0" indent="-17145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4075 Westside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Thomas George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N/A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room, 9 industry event days .  No winery, no meaningful agriculture on small parcel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1.70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Denied by BZA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36578">
                <a:tc>
                  <a:txBody>
                    <a:bodyPr/>
                    <a:lstStyle/>
                    <a:p>
                      <a:pPr marL="171450" marR="0" indent="-171450" algn="ctr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 </a:t>
                      </a: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4603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Broken Hills LLC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10,000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Tasting room with 12 promotional and 13 industry event days – commercial kitchen and food pairing.  </a:t>
                      </a: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Inadequate sight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Times New Roman"/>
                        </a:rPr>
                        <a:t> distance at dangerous curve and high concentration of tasting rooms.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26.2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PLP14-0031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Denied</a:t>
                      </a:r>
                      <a:r>
                        <a:rPr lang="en-US" sz="1000" baseline="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 </a:t>
                      </a:r>
                      <a:r>
                        <a:rPr lang="en-US" sz="1000" baseline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by BZA</a:t>
                      </a:r>
                      <a:endParaRPr lang="en-US" sz="1000" baseline="0" dirty="0">
                        <a:effectLst/>
                        <a:latin typeface="Helvetica Neue"/>
                        <a:ea typeface="Times New Roman"/>
                        <a:cs typeface="Helvetica Neue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3268648225"/>
                  </a:ext>
                </a:extLst>
              </a:tr>
              <a:tr h="5341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6677 Westside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Du Mol 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492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Micro winery, 7500 sf production, 2350 sf office, 3500 indoor tasting, 2089 sf outdoor tasting.  24 promotional events up w max. 100 people.</a:t>
                      </a: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34.19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UPE16-0102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Withdrawn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68" marR="59268" marT="0" marB="0"/>
                </a:tc>
                <a:extLst>
                  <a:ext uri="{0D108BD9-81ED-4DB2-BD59-A6C34878D82A}">
                    <a16:rowId xmlns:a16="http://schemas.microsoft.com/office/drawing/2014/main" val="2272083049"/>
                  </a:ext>
                </a:extLst>
              </a:tr>
              <a:tr h="534178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8075 Westside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 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Thomas George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N/A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Requested 17 new promotional events on separate parcel w/ NO tasting room or winery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53</a:t>
                      </a:r>
                      <a:endParaRPr lang="en-US" sz="10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  <a:latin typeface="Helvetica Neue"/>
                          <a:ea typeface="Times New Roman"/>
                          <a:cs typeface="Helvetica Neue"/>
                        </a:rPr>
                        <a:t>Withdrawn</a:t>
                      </a:r>
                      <a:endParaRPr lang="en-US" sz="10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9206" marR="59206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</a:rPr>
              <a:t>Westside Community Association </a:t>
            </a:r>
            <a:br>
              <a:rPr lang="en-US" dirty="0">
                <a:solidFill>
                  <a:srgbClr val="000000"/>
                </a:solidFill>
              </a:rPr>
            </a:br>
            <a:r>
              <a:rPr lang="en-US" dirty="0">
                <a:solidFill>
                  <a:srgbClr val="000000"/>
                </a:solidFill>
              </a:rPr>
              <a:t>December 2019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84436-2209-454B-8FF4-EC02CEB7A262}" type="slidenum">
              <a:rPr lang="en-US" smtClean="0">
                <a:solidFill>
                  <a:srgbClr val="000000"/>
                </a:solidFill>
              </a:rPr>
              <a:pPr/>
              <a:t>2</a:t>
            </a:fld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4B01B3-C757-0344-9BC3-22D8998AA863}"/>
              </a:ext>
            </a:extLst>
          </p:cNvPr>
          <p:cNvSpPr txBox="1"/>
          <p:nvPr/>
        </p:nvSpPr>
        <p:spPr>
          <a:xfrm>
            <a:off x="990600" y="21336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2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F42DA55-D56E-E144-B659-BD58B24E740F}"/>
              </a:ext>
            </a:extLst>
          </p:cNvPr>
          <p:cNvSpPr txBox="1"/>
          <p:nvPr/>
        </p:nvSpPr>
        <p:spPr>
          <a:xfrm>
            <a:off x="990600" y="1600200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688854851"/>
      </p:ext>
    </p:extLst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</TotalTime>
  <Words>428</Words>
  <Application>Microsoft Macintosh PowerPoint</Application>
  <PresentationFormat>On-screen Show (4:3)</PresentationFormat>
  <Paragraphs>132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Arial</vt:lpstr>
      <vt:lpstr>Calibri</vt:lpstr>
      <vt:lpstr>Garamond</vt:lpstr>
      <vt:lpstr>Helvetica Neue</vt:lpstr>
      <vt:lpstr>Times New Roman</vt:lpstr>
      <vt:lpstr>Wingdings</vt:lpstr>
      <vt:lpstr>Edge</vt:lpstr>
      <vt:lpstr>Active Applications – Westside Area </vt:lpstr>
      <vt:lpstr>2 Projects Approved / Others Withdrawn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mbommerbach</dc:creator>
  <cp:lastModifiedBy>Judith Olney</cp:lastModifiedBy>
  <cp:revision>33</cp:revision>
  <cp:lastPrinted>2020-02-20T23:20:38Z</cp:lastPrinted>
  <dcterms:created xsi:type="dcterms:W3CDTF">2019-04-24T14:33:04Z</dcterms:created>
  <dcterms:modified xsi:type="dcterms:W3CDTF">2020-02-21T15:39:03Z</dcterms:modified>
</cp:coreProperties>
</file>