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60" r:id="rId3"/>
    <p:sldId id="259" r:id="rId4"/>
    <p:sldId id="266" r:id="rId5"/>
    <p:sldId id="261" r:id="rId6"/>
    <p:sldId id="262" r:id="rId7"/>
    <p:sldId id="263" r:id="rId8"/>
    <p:sldId id="264" r:id="rId9"/>
    <p:sldId id="265" r:id="rId10"/>
    <p:sldId id="258" r:id="rId1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89" autoAdjust="0"/>
    <p:restoredTop sz="92555" autoAdjust="0"/>
  </p:normalViewPr>
  <p:slideViewPr>
    <p:cSldViewPr snapToGrid="0" snapToObjects="1">
      <p:cViewPr varScale="1">
        <p:scale>
          <a:sx n="67" d="100"/>
          <a:sy n="67" d="100"/>
        </p:scale>
        <p:origin x="76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B53D5FA-8997-7F41-A4CD-8E3DBED55A60}" type="datetimeFigureOut">
              <a:rPr lang="en-US" smtClean="0"/>
              <a:t>10/21/2019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B589C06-039F-3743-9F56-8FC2EF8C60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555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D2028B2-A227-F743-9F2C-D90BF6B9C4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745" r="65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84265E4-DE33-B14B-88C0-256C63F62D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21223"/>
            <a:ext cx="9144000" cy="1788739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  <a:latin typeface="Garamond" panose="020204040303010108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6CD923-5400-5449-980B-10CF3AC05A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Garamond" panose="020204040303010108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F7E335-2506-BE45-A2E2-BD520B60FB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A4C224-0DEB-BB4E-9D24-286CFFBB85E5}" type="datetime3">
              <a:rPr lang="en-US" smtClean="0"/>
              <a:t>21 October 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82C657-5809-8F4B-BE57-922B34A58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Wharton Health Care Management Alumni Association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880F06-890D-6047-B460-6ECD2306F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6A8FF-7467-A54C-AF75-453C926DEA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180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2D957-C8D5-714C-93EC-4B5C883FC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A91A4C-3CD4-6845-8062-45DF3C5851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9DF9C8-C7BF-BA45-B24E-E950932FC1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FDAC30-AF91-8943-918C-6C27AB826F4B}" type="datetime3">
              <a:rPr lang="en-US" smtClean="0"/>
              <a:t>21 October 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A9AA50-C250-904B-A17B-5A7D3A0FB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Wharton Health Care Management Alumni Association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B5DDFC-888C-944C-9177-9602D1757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6A8FF-7467-A54C-AF75-453C926DEA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699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C6125-4BFA-3940-819E-DE87C142F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876311-4694-FB4E-9F6F-DF9F6E27F7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D3B4AC-2568-404A-8855-FAB405DACC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605A3F-670B-3D47-BA20-912DD94448F7}" type="datetime3">
              <a:rPr lang="en-US" smtClean="0"/>
              <a:t>21 October 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55A4B4-1538-0343-BDA1-D0A0E629B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Wharton Health Care Management Alumni Association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96D3CE-AE56-ED4F-8DB7-4DB0E645C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6A8FF-7467-A54C-AF75-453C926DEA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118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AF6E9-66CA-4249-9390-488A11FE8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281CC8-6F0C-9E44-881C-763C4307BF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264C27-B49C-E54A-A937-6EE782BABC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4D5903-1C23-4643-A02B-4CC66AB639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E39D75-493C-A14F-B49F-ECE610EFA3C2}" type="datetime3">
              <a:rPr lang="en-US" smtClean="0"/>
              <a:t>21 October 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41FF1C-6E55-AA44-875D-938F85C1B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Wharton Health Care Management Alumni Association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EF5246-A720-B147-8BBE-3B1538E34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6A8FF-7467-A54C-AF75-453C926DEA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587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715B4-F850-9749-952E-5866DF18E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17CC2B-1751-B04D-82C6-5C59B331F8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E5A375-543A-BE4C-ADD9-80A3E415A9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7714FF-D2EA-9E49-8401-B0AC694167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09813C-AF60-B545-8808-0EE5135E45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6E49EE-AE73-DE4E-BA1A-6DD5EAC07A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F17893-6325-684D-8A61-688F1A67A060}" type="datetime3">
              <a:rPr lang="en-US" smtClean="0"/>
              <a:t>21 October 2019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8E561D-A5CB-234D-A1D5-2B897BC8F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Wharton Health Care Management Alumni Association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858349-95B7-AF4B-A52E-2236ED7AD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6A8FF-7467-A54C-AF75-453C926DEA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996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76AF8-2075-D149-8CB2-7D2F2AB7E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A67B08-C006-3049-B090-7624AA7FA8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AE2C05-EB2F-0E48-ABD6-A8CD6845EB3D}" type="datetime3">
              <a:rPr lang="en-US" smtClean="0"/>
              <a:t>21 October 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0A5D46-BDAD-C24F-AD2E-D4C8407C2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Wharton Health Care Management Alumni Association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0B36FB-A116-AD48-8FBE-09A51E1C8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6A8FF-7467-A54C-AF75-453C926DEA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273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338F5D-FBB0-5D4D-A57C-8DC711E3FF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C7150C-64EE-304F-8950-8EC851D43A84}" type="datetime3">
              <a:rPr lang="en-US" smtClean="0"/>
              <a:t>21 October 2019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5DDFD3-1C01-C243-8A14-6D536D584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Wharton Health Care Management Alumni Association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067468-1AD6-7348-9B08-AC5BC4E8A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6A8FF-7467-A54C-AF75-453C926DEA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419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C97BE53-E246-E44A-9601-C82A37659F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322" r="407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10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4A600B-4851-2A4E-8648-B51060B60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155E65-EA55-964E-9A31-7B7C2D5630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B6712A-F328-2941-9E5F-8D690BD597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Garamond" panose="02020404030301010803" pitchFamily="18" charset="0"/>
              </a:defRPr>
            </a:lvl1pPr>
          </a:lstStyle>
          <a:p>
            <a:r>
              <a:rPr lang="en-US" dirty="0"/>
              <a:t>Wharton Health Care Management Alumni Association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480454-E222-A942-9889-CADBC612BD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Garamond" panose="02020404030301010803" pitchFamily="18" charset="0"/>
              </a:defRPr>
            </a:lvl1pPr>
          </a:lstStyle>
          <a:p>
            <a:fld id="{D326A8FF-7467-A54C-AF75-453C926DEA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69AAC93-BFAB-3442-B5E1-165A696032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Garamond" panose="02020404030301010803" pitchFamily="18" charset="0"/>
              </a:defRPr>
            </a:lvl1pPr>
          </a:lstStyle>
          <a:p>
            <a:fld id="{0982E10B-638F-DF46-8888-200ACCC62541}" type="datetime3">
              <a:rPr lang="en-US" smtClean="0"/>
              <a:t>21 October 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602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Garamond" panose="020204040303010108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jpg"/><Relationship Id="rId3" Type="http://schemas.openxmlformats.org/officeDocument/2006/relationships/image" Target="../media/image3.jpeg"/><Relationship Id="rId7" Type="http://schemas.openxmlformats.org/officeDocument/2006/relationships/image" Target="../media/image5.jpeg"/><Relationship Id="rId12" Type="http://schemas.openxmlformats.org/officeDocument/2006/relationships/image" Target="../media/image8.png"/><Relationship Id="rId2" Type="http://schemas.openxmlformats.org/officeDocument/2006/relationships/hyperlink" Target="https://www.whartonhealthcare.org/willis_towers_watson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whartonhealthcare.org/7297" TargetMode="External"/><Relationship Id="rId11" Type="http://schemas.openxmlformats.org/officeDocument/2006/relationships/hyperlink" Target="https://www.google.com/imgres?imgurl=https://ms-f7-sites-01-cdn.azureedge.net/docs/stories/independence-blue-cross-insurance-windows-10/resources/9c6961f7-56f2-4dc7-816d-f6b8e927cdc2/1106213692945490849&amp;imgrefurl=https://customers.microsoft.com/story/independence-blue-cross-insurance-windows-10&amp;docid=ydqTAITFZB-7AM&amp;tbnid=OO3J_SnxuUBgoM:&amp;vet=10ahUKEwjRrd_qtvbkAhXhg-AKHeLvDQ4QMwhNKAAwAA..i&amp;w=670&amp;h=368&amp;bih=607&amp;biw=1280&amp;q=independence%20blue%20cross%20blue%20shield%20logo&amp;ved=0ahUKEwjRrd_qtvbkAhXhg-AKHeLvDQ4QMwhNKAAwAA&amp;iact=mrc&amp;uact=8" TargetMode="External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hyperlink" Target="https://www.whartonhealthcare.org/lacunahealth" TargetMode="External"/><Relationship Id="rId9" Type="http://schemas.openxmlformats.org/officeDocument/2006/relationships/hyperlink" Target="https://www.whartonhealthcare.org/duanemorrisllp" TargetMode="External"/><Relationship Id="rId1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76897D-7AE1-434A-9EA9-F022FD351C9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Wharton Healthcare Artificial Intelligence Conference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63E3C7-5E11-2A4E-B1FF-4A45AFE91A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602038"/>
            <a:ext cx="12192000" cy="1655762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 </a:t>
            </a:r>
            <a:r>
              <a:rPr lang="en-US" sz="3600" dirty="0"/>
              <a:t>October 18, 2019</a:t>
            </a:r>
          </a:p>
          <a:p>
            <a:endParaRPr lang="en-US" sz="3600" dirty="0"/>
          </a:p>
          <a:p>
            <a:r>
              <a:rPr lang="en-US" sz="2800" b="1" dirty="0"/>
              <a:t>Wi-fi connection: Choose “AirPennNet-Guests”, and enter any email address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171349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3280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03236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Conference Coordinators and Moderators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268361"/>
            <a:ext cx="12192000" cy="4908602"/>
          </a:xfrm>
        </p:spPr>
        <p:txBody>
          <a:bodyPr>
            <a:normAutofit fontScale="92500" lnSpcReduction="20000"/>
          </a:bodyPr>
          <a:lstStyle/>
          <a:p>
            <a:r>
              <a:rPr lang="en-US" sz="4000" dirty="0"/>
              <a:t>Lisa Clark, Duane Morris</a:t>
            </a:r>
          </a:p>
          <a:p>
            <a:r>
              <a:rPr lang="en-US" sz="4000" dirty="0"/>
              <a:t>John Harris, Veralon, WG’88</a:t>
            </a:r>
          </a:p>
          <a:p>
            <a:r>
              <a:rPr lang="en-US" sz="4000" dirty="0"/>
              <a:t>Deepa Shah, Landmark Health, WG’16</a:t>
            </a:r>
          </a:p>
          <a:p>
            <a:r>
              <a:rPr lang="en-US" sz="4000" dirty="0"/>
              <a:t>Rohan Siddhanti, Oliver Wyman Health &amp; Life Sciences, WG’19</a:t>
            </a:r>
          </a:p>
          <a:p>
            <a:r>
              <a:rPr lang="en-US" sz="4000" dirty="0"/>
              <a:t>Chris Simpkins, Change Healthcare, WG’02</a:t>
            </a:r>
          </a:p>
          <a:p>
            <a:r>
              <a:rPr lang="en-US" sz="4000" dirty="0"/>
              <a:t> Shilpa Topudurti, WG’20 </a:t>
            </a:r>
          </a:p>
          <a:p>
            <a:r>
              <a:rPr lang="en-US" sz="4000" dirty="0"/>
              <a:t>Ryan Vass, Delaware Valley ACO; WG’14 </a:t>
            </a:r>
          </a:p>
          <a:p>
            <a:r>
              <a:rPr lang="en-US" sz="4000" dirty="0"/>
              <a:t>John Winkelman, Winkelman Associates, WG’80</a:t>
            </a:r>
          </a:p>
          <a:p>
            <a:r>
              <a:rPr lang="en-US" sz="4000" dirty="0"/>
              <a:t>Bernie Zipprich, Redesign Health, WG’16 </a:t>
            </a:r>
          </a:p>
          <a:p>
            <a:endParaRPr lang="en-US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DAC30-AF91-8943-918C-6C27AB826F4B}" type="datetime3">
              <a:rPr lang="en-US" smtClean="0"/>
              <a:t>21 October 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Wharton Health Care Management Alumni Association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6A8FF-7467-A54C-AF75-453C926DEAC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547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0BAF0-220F-8C43-802A-D74D01278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/>
              <a:t>Agenda -Keynotes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01702F-2CD1-CD4A-AA5B-B03995099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DAC30-AF91-8943-918C-6C27AB826F4B}" type="datetime3">
              <a:rPr lang="en-US" smtClean="0"/>
              <a:t>21 October 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5BDD6A-C011-D34A-A5F9-4B0D8387C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Wharton Health Care Management Alumni Association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72452D-ACC3-8445-B773-8668E787F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6A8FF-7467-A54C-AF75-453C926DEACF}" type="slidenum">
              <a:rPr lang="en-US" smtClean="0"/>
              <a:t>3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43665"/>
            <a:ext cx="10515600" cy="4633298"/>
          </a:xfrm>
        </p:spPr>
        <p:txBody>
          <a:bodyPr>
            <a:normAutofit/>
          </a:bodyPr>
          <a:lstStyle/>
          <a:p>
            <a:r>
              <a:rPr lang="en-US" sz="4000" dirty="0"/>
              <a:t>Morning: Office National Coordinator, Health Information Technology, Health Human Services, Tom Mason, MD</a:t>
            </a:r>
          </a:p>
          <a:p>
            <a:r>
              <a:rPr lang="en-US" sz="4000" dirty="0"/>
              <a:t>Mid-day: Google, Michael Muelly, MD</a:t>
            </a:r>
          </a:p>
        </p:txBody>
      </p:sp>
    </p:spTree>
    <p:extLst>
      <p:ext uri="{BB962C8B-B14F-4D97-AF65-F5344CB8AC3E}">
        <p14:creationId xmlns:p14="http://schemas.microsoft.com/office/powerpoint/2010/main" val="1130424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Value of AI to healthcare market – top applications – Accenture (Billions) by 2026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1435739"/>
              </p:ext>
            </p:extLst>
          </p:nvPr>
        </p:nvGraphicFramePr>
        <p:xfrm>
          <a:off x="838200" y="1825625"/>
          <a:ext cx="10515600" cy="414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148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007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Application</a:t>
                      </a:r>
                      <a:r>
                        <a:rPr lang="en-US" sz="28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Value</a:t>
                      </a:r>
                      <a:r>
                        <a:rPr lang="en-US" sz="2800" baseline="0" dirty="0">
                          <a:solidFill>
                            <a:schemeClr val="tx1"/>
                          </a:solidFill>
                        </a:rPr>
                        <a:t> to market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Virtual nursing</a:t>
                      </a:r>
                      <a:r>
                        <a:rPr lang="en-US" sz="2800" baseline="0" dirty="0">
                          <a:solidFill>
                            <a:schemeClr val="tx1"/>
                          </a:solidFill>
                        </a:rPr>
                        <a:t> assistants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$20B</a:t>
                      </a:r>
                      <a:r>
                        <a:rPr lang="en-US" sz="28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Improved</a:t>
                      </a:r>
                      <a:r>
                        <a:rPr lang="en-US" sz="2800" baseline="0" dirty="0">
                          <a:solidFill>
                            <a:schemeClr val="tx1"/>
                          </a:solidFill>
                        </a:rPr>
                        <a:t> workflow 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$18B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Proper</a:t>
                      </a:r>
                      <a:r>
                        <a:rPr lang="en-US" sz="2800" baseline="0" dirty="0">
                          <a:solidFill>
                            <a:schemeClr val="tx1"/>
                          </a:solidFill>
                        </a:rPr>
                        <a:t> dosing of treatments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$16B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Cybersecurity</a:t>
                      </a:r>
                      <a:r>
                        <a:rPr lang="en-US" sz="2800" baseline="0" dirty="0">
                          <a:solidFill>
                            <a:schemeClr val="tx1"/>
                          </a:solidFill>
                        </a:rPr>
                        <a:t> and connections 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$16B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Clinical trial participation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$13B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Preliminary and</a:t>
                      </a:r>
                      <a:r>
                        <a:rPr lang="en-US" sz="2800" baseline="0" dirty="0">
                          <a:solidFill>
                            <a:schemeClr val="tx1"/>
                          </a:solidFill>
                        </a:rPr>
                        <a:t> automated diagnosis 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u="sng" dirty="0">
                          <a:solidFill>
                            <a:schemeClr val="tx1"/>
                          </a:solidFill>
                        </a:rPr>
                        <a:t>$8B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Total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$91B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DAC30-AF91-8943-918C-6C27AB826F4B}" type="datetime3">
              <a:rPr lang="en-US" smtClean="0"/>
              <a:t>21 October 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Wharton Health Care Management Alumni Association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6A8FF-7467-A54C-AF75-453C926DEAC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010317"/>
          </a:xfrm>
        </p:spPr>
        <p:txBody>
          <a:bodyPr>
            <a:normAutofit/>
          </a:bodyPr>
          <a:lstStyle/>
          <a:p>
            <a:pPr algn="ctr"/>
            <a:r>
              <a:rPr lang="en-US" sz="4400" dirty="0"/>
              <a:t>Questions you might be asking yourself 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010316"/>
            <a:ext cx="12192000" cy="5351155"/>
          </a:xfrm>
        </p:spPr>
        <p:txBody>
          <a:bodyPr>
            <a:normAutofit fontScale="70000" lnSpcReduction="20000"/>
          </a:bodyPr>
          <a:lstStyle/>
          <a:p>
            <a:r>
              <a:rPr lang="en-US" sz="3600" dirty="0"/>
              <a:t>What is the health question related to </a:t>
            </a:r>
            <a:r>
              <a:rPr lang="en-US" sz="3600" b="1" dirty="0">
                <a:solidFill>
                  <a:srgbClr val="FF0000"/>
                </a:solidFill>
              </a:rPr>
              <a:t>patient benefit</a:t>
            </a:r>
            <a:r>
              <a:rPr lang="en-US" sz="3600" dirty="0"/>
              <a:t>?</a:t>
            </a:r>
          </a:p>
          <a:p>
            <a:r>
              <a:rPr lang="en-US" sz="3600" dirty="0"/>
              <a:t>How is </a:t>
            </a:r>
            <a:r>
              <a:rPr lang="en-US" sz="3600" b="1" dirty="0">
                <a:solidFill>
                  <a:srgbClr val="FF0000"/>
                </a:solidFill>
              </a:rPr>
              <a:t>data collected</a:t>
            </a:r>
            <a:r>
              <a:rPr lang="en-US" sz="3600" dirty="0"/>
              <a:t>?</a:t>
            </a:r>
          </a:p>
          <a:p>
            <a:r>
              <a:rPr lang="en-US" sz="3600" dirty="0"/>
              <a:t>Is </a:t>
            </a:r>
            <a:r>
              <a:rPr lang="en-US" sz="3600" b="1" dirty="0">
                <a:solidFill>
                  <a:srgbClr val="FF0000"/>
                </a:solidFill>
              </a:rPr>
              <a:t>data suitable </a:t>
            </a:r>
            <a:r>
              <a:rPr lang="en-US" sz="3600" dirty="0"/>
              <a:t>to answer the clinical question? (e.g. garbage in garbage out)</a:t>
            </a:r>
          </a:p>
          <a:p>
            <a:r>
              <a:rPr lang="en-US" sz="3600" dirty="0"/>
              <a:t>Is the algorithm </a:t>
            </a:r>
            <a:r>
              <a:rPr lang="en-US" sz="3600" b="1" dirty="0">
                <a:solidFill>
                  <a:srgbClr val="FF0000"/>
                </a:solidFill>
              </a:rPr>
              <a:t>reproducible</a:t>
            </a:r>
            <a:r>
              <a:rPr lang="en-US" sz="3600" dirty="0"/>
              <a:t> using other methods?</a:t>
            </a:r>
          </a:p>
          <a:p>
            <a:r>
              <a:rPr lang="en-US" sz="3600" dirty="0"/>
              <a:t>Can the </a:t>
            </a:r>
            <a:r>
              <a:rPr lang="en-US" sz="3600" b="1" dirty="0">
                <a:solidFill>
                  <a:srgbClr val="FF0000"/>
                </a:solidFill>
              </a:rPr>
              <a:t>evidence</a:t>
            </a:r>
            <a:r>
              <a:rPr lang="en-US" sz="3600" dirty="0"/>
              <a:t> from model outputs be used in a real world setting?</a:t>
            </a:r>
          </a:p>
          <a:p>
            <a:r>
              <a:rPr lang="en-US" sz="3600" dirty="0"/>
              <a:t>Is AI system embedded in feedback loops for </a:t>
            </a:r>
            <a:r>
              <a:rPr lang="en-US" sz="3600" b="1" dirty="0">
                <a:solidFill>
                  <a:srgbClr val="FF0000"/>
                </a:solidFill>
              </a:rPr>
              <a:t>continual learning</a:t>
            </a:r>
            <a:r>
              <a:rPr lang="en-US" sz="3600" dirty="0"/>
              <a:t>? Is the system really a learning model? How is the model updated and assessed?</a:t>
            </a:r>
          </a:p>
          <a:p>
            <a:r>
              <a:rPr lang="en-US" sz="3600" dirty="0"/>
              <a:t>Is the model </a:t>
            </a:r>
            <a:r>
              <a:rPr lang="en-US" sz="3600" b="1" dirty="0">
                <a:solidFill>
                  <a:srgbClr val="FF0000"/>
                </a:solidFill>
              </a:rPr>
              <a:t>equitable</a:t>
            </a:r>
            <a:r>
              <a:rPr lang="en-US" sz="3600" dirty="0"/>
              <a:t> or does it exacerbate inequities in healthcare?</a:t>
            </a:r>
          </a:p>
          <a:p>
            <a:r>
              <a:rPr lang="en-US" sz="3600" dirty="0"/>
              <a:t>Is there </a:t>
            </a:r>
            <a:r>
              <a:rPr lang="en-US" sz="3600" b="1" dirty="0">
                <a:solidFill>
                  <a:srgbClr val="FF0000"/>
                </a:solidFill>
              </a:rPr>
              <a:t>transparency</a:t>
            </a:r>
            <a:r>
              <a:rPr lang="en-US" sz="3600" dirty="0"/>
              <a:t> about flow of data?  Is data </a:t>
            </a:r>
            <a:r>
              <a:rPr lang="en-US" sz="3600" b="1" dirty="0">
                <a:solidFill>
                  <a:srgbClr val="FF0000"/>
                </a:solidFill>
              </a:rPr>
              <a:t>accessible</a:t>
            </a:r>
            <a:r>
              <a:rPr lang="en-US" sz="3600" dirty="0"/>
              <a:t> to others?</a:t>
            </a:r>
          </a:p>
          <a:p>
            <a:r>
              <a:rPr lang="en-US" sz="3600" dirty="0"/>
              <a:t>What is the ML/AI algorithm being </a:t>
            </a:r>
            <a:r>
              <a:rPr lang="en-US" sz="3600" b="1" dirty="0">
                <a:solidFill>
                  <a:srgbClr val="FF0000"/>
                </a:solidFill>
              </a:rPr>
              <a:t>compared to</a:t>
            </a:r>
            <a:r>
              <a:rPr lang="en-US" sz="3600" dirty="0"/>
              <a:t>? </a:t>
            </a:r>
          </a:p>
          <a:p>
            <a:r>
              <a:rPr lang="en-US" sz="3600" dirty="0"/>
              <a:t>Are there </a:t>
            </a:r>
            <a:r>
              <a:rPr lang="en-US" sz="3600" b="1" dirty="0">
                <a:solidFill>
                  <a:srgbClr val="FF0000"/>
                </a:solidFill>
              </a:rPr>
              <a:t>regulatory</a:t>
            </a:r>
            <a:r>
              <a:rPr lang="en-US" sz="3600" dirty="0"/>
              <a:t> issues that need to be addressed?</a:t>
            </a:r>
          </a:p>
          <a:p>
            <a:r>
              <a:rPr lang="en-US" sz="3600" dirty="0"/>
              <a:t>What is the </a:t>
            </a:r>
            <a:r>
              <a:rPr lang="en-US" sz="3600" b="1" dirty="0">
                <a:solidFill>
                  <a:srgbClr val="FF0000"/>
                </a:solidFill>
              </a:rPr>
              <a:t>business model </a:t>
            </a:r>
            <a:r>
              <a:rPr lang="en-US" sz="3600" dirty="0"/>
              <a:t>and is it scalable?</a:t>
            </a:r>
          </a:p>
          <a:p>
            <a:r>
              <a:rPr lang="en-US" sz="3600" dirty="0"/>
              <a:t>How does the AI algorithm fit with the doctor-patient relationship so that </a:t>
            </a:r>
            <a:r>
              <a:rPr lang="en-US" sz="5100" b="1" dirty="0">
                <a:solidFill>
                  <a:srgbClr val="FF0000"/>
                </a:solidFill>
              </a:rPr>
              <a:t>trust</a:t>
            </a:r>
            <a:r>
              <a:rPr lang="en-US" sz="3600" dirty="0"/>
              <a:t> is paramount?</a:t>
            </a:r>
          </a:p>
          <a:p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DAC30-AF91-8943-918C-6C27AB826F4B}" type="datetime3">
              <a:rPr lang="en-US" smtClean="0"/>
              <a:t>21 October 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Wharton Health Care Management Alumni Association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6A8FF-7467-A54C-AF75-453C926DEAC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71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/>
              <a:t>Thank you to our sponsors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DAC30-AF91-8943-918C-6C27AB826F4B}" type="datetime3">
              <a:rPr lang="en-US" smtClean="0"/>
              <a:t>21 October 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Wharton Health Care Management Alumni Association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6A8FF-7467-A54C-AF75-453C926DEACF}" type="slidenum">
              <a:rPr lang="en-US" smtClean="0"/>
              <a:t>6</a:t>
            </a:fld>
            <a:endParaRPr lang="en-US" dirty="0"/>
          </a:p>
        </p:txBody>
      </p:sp>
      <p:pic>
        <p:nvPicPr>
          <p:cNvPr id="1027" name="Picture 3" descr="https://mlsvc01-prod.s3.amazonaws.com/3d36f9bb001/685db3de-15a8-4a50-9907-d78de9afca4b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" y="3319976"/>
            <a:ext cx="3291840" cy="1159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acuna_health_2.p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3697" y="5254005"/>
            <a:ext cx="2377440" cy="725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vistria-logo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854415"/>
            <a:ext cx="2011680" cy="1254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d3n8a8pro7vhmx.cloudfront.net/whartonhealthcare/pages/2652/attachments/original/1569600614/1315_Logo_with_Tagline_%28002%29.png?1569600614">
            <a:hlinkClick r:id="rId6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248" y="1982054"/>
            <a:ext cx="2103120" cy="113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mlsvc01-prod.s3.amazonaws.com/3d36f9bb001/f5a6a551-a7dc-4218-b7e8-50a0575d8f13.png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2217" y="1993735"/>
            <a:ext cx="3200400" cy="84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12" descr="Image result for independence blue cross blue shield logo">
            <a:hlinkClick r:id="rId11"/>
          </p:cNvPr>
          <p:cNvSpPr>
            <a:spLocks noChangeAspect="1" noChangeArrowheads="1"/>
          </p:cNvSpPr>
          <p:nvPr/>
        </p:nvSpPr>
        <p:spPr bwMode="auto">
          <a:xfrm>
            <a:off x="8661297" y="3319976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4604" y="3411968"/>
            <a:ext cx="4791075" cy="952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121" y="4479603"/>
            <a:ext cx="2172653" cy="18853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028" y="1993735"/>
            <a:ext cx="3200400" cy="1166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63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/>
              <a:t>Keynote: Adjustments by the Federal Government for Meaningful Use of Artificial Intelligence – Tom Mason, MD.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 algn="ctr">
              <a:buNone/>
            </a:pPr>
            <a:r>
              <a:rPr lang="en-US" sz="3200" dirty="0"/>
              <a:t>Chief Medical Officer, Office National Coordinator, Health Information Technology, Department Health and Human Services</a:t>
            </a:r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563" y="2290916"/>
            <a:ext cx="3088456" cy="3681131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E2C05-EB2F-0E48-ABD6-A8CD6845EB3D}" type="datetime3">
              <a:rPr lang="en-US" smtClean="0"/>
              <a:t>21 October 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Wharton Health Care Management Alumni Association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6A8FF-7467-A54C-AF75-453C926DEAC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5573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652" y="365125"/>
            <a:ext cx="12054348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Keynote: Lessons Learned from an Early Mover – Kyu Rhee, MD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3200" dirty="0"/>
              <a:t>Vice President and Chief Health Officer</a:t>
            </a:r>
            <a:br>
              <a:rPr lang="en-US" sz="3200" dirty="0"/>
            </a:br>
            <a:r>
              <a:rPr lang="en-US" sz="3200" dirty="0"/>
              <a:t>IBM Corporation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6690" y="1825625"/>
            <a:ext cx="3046510" cy="4351338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39D75-493C-A14F-B49F-ECE610EFA3C2}" type="datetime3">
              <a:rPr lang="en-US" smtClean="0"/>
              <a:t>21 October 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Wharton Health Care Management Alumni Association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6A8FF-7467-A54C-AF75-453C926DEAC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0544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/>
              <a:t>Keynote: A View From the Clouds – Michael Muelly, MD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3200" dirty="0"/>
              <a:t>Head of Strategic Products – Google Healthcare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629" y="1825625"/>
            <a:ext cx="3984741" cy="4351338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39D75-493C-A14F-B49F-ECE610EFA3C2}" type="datetime3">
              <a:rPr lang="en-US" smtClean="0"/>
              <a:t>21 October 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Wharton Health Care Management Alumni Association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6A8FF-7467-A54C-AF75-453C926DEAC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0352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</TotalTime>
  <Words>478</Words>
  <Application>Microsoft Office PowerPoint</Application>
  <PresentationFormat>Widescreen</PresentationFormat>
  <Paragraphs>84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Garamond</vt:lpstr>
      <vt:lpstr>Office Theme</vt:lpstr>
      <vt:lpstr>Wharton Healthcare Artificial Intelligence Conference</vt:lpstr>
      <vt:lpstr>Conference Coordinators and Moderators</vt:lpstr>
      <vt:lpstr>Agenda -Keynotes</vt:lpstr>
      <vt:lpstr>Value of AI to healthcare market – top applications – Accenture (Billions) by 2026</vt:lpstr>
      <vt:lpstr>Questions you might be asking yourself today</vt:lpstr>
      <vt:lpstr>Thank you to our sponsors</vt:lpstr>
      <vt:lpstr>Keynote: Adjustments by the Federal Government for Meaningful Use of Artificial Intelligence – Tom Mason, MD.</vt:lpstr>
      <vt:lpstr>Keynote: Lessons Learned from an Early Mover – Kyu Rhee, MD</vt:lpstr>
      <vt:lpstr>Keynote: A View From the Clouds – Michael Muelly, MD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Communications Report</dc:title>
  <dc:creator>Bernie Zipprich</dc:creator>
  <cp:lastModifiedBy>Danna Daughtry</cp:lastModifiedBy>
  <cp:revision>24</cp:revision>
  <cp:lastPrinted>2019-10-17T13:34:45Z</cp:lastPrinted>
  <dcterms:created xsi:type="dcterms:W3CDTF">2018-10-30T04:20:36Z</dcterms:created>
  <dcterms:modified xsi:type="dcterms:W3CDTF">2019-10-21T18:17:09Z</dcterms:modified>
</cp:coreProperties>
</file>